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8" r:id="rId5"/>
    <p:sldId id="259" r:id="rId6"/>
    <p:sldId id="275" r:id="rId7"/>
    <p:sldId id="262" r:id="rId8"/>
    <p:sldId id="282" r:id="rId9"/>
    <p:sldId id="261" r:id="rId10"/>
    <p:sldId id="263" r:id="rId11"/>
    <p:sldId id="283" r:id="rId12"/>
    <p:sldId id="264" r:id="rId13"/>
    <p:sldId id="277" r:id="rId14"/>
    <p:sldId id="279" r:id="rId15"/>
    <p:sldId id="266" r:id="rId16"/>
    <p:sldId id="284" r:id="rId17"/>
    <p:sldId id="268" r:id="rId18"/>
    <p:sldId id="276" r:id="rId19"/>
    <p:sldId id="280" r:id="rId20"/>
    <p:sldId id="271" r:id="rId21"/>
    <p:sldId id="272" r:id="rId22"/>
    <p:sldId id="273" r:id="rId23"/>
    <p:sldId id="274" r:id="rId24"/>
    <p:sldId id="281" r:id="rId25"/>
    <p:sldId id="278" r:id="rId26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" clrIdx="1">
    <p:extLst/>
  </p:cmAuthor>
  <p:cmAuthor id="2" name="Milena Radomirovic" initials="MR" lastIdx="23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9250" autoAdjust="0"/>
  </p:normalViewPr>
  <p:slideViewPr>
    <p:cSldViewPr>
      <p:cViewPr varScale="1">
        <p:scale>
          <a:sx n="104" d="100"/>
          <a:sy n="104" d="100"/>
        </p:scale>
        <p:origin x="-18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588303369342403"/>
          <c:y val="0.31040178542253477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86-4DB2-BB9D-FEC6D903DEFD}"/>
              </c:ext>
            </c:extLst>
          </c:dPt>
          <c:dLbls>
            <c:dLbl>
              <c:idx val="0"/>
              <c:layout>
                <c:manualLayout>
                  <c:x val="4.2935426600180368E-3"/>
                  <c:y val="-2.7461355565848385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Порески приходи
</a:t>
                    </a:r>
                    <a:r>
                      <a:rPr lang="sr-Cyrl-RS" dirty="0" smtClean="0"/>
                      <a:t>27.90%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sr-Cyrl-RS"/>
                      <a:t>трансфери
</a:t>
                    </a:r>
                    <a:r>
                      <a:rPr lang="sr-Cyrl-RS" smtClean="0"/>
                      <a:t>5.62%</a:t>
                    </a:r>
                    <a:endParaRPr lang="sr-Cyrl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2949015040300242E-2"/>
                  <c:y val="-1.4606515362050331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други приходи
</a:t>
                    </a:r>
                    <a:r>
                      <a:rPr lang="sr-Cyrl-RS" dirty="0" smtClean="0"/>
                      <a:t>55.21%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865477678156178"/>
                  <c:y val="1.30327003242241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3.9034411915767814E-2"/>
                  <c:y val="-4.07843137254901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ренета </a:t>
                    </a:r>
                    <a:r>
                      <a:rPr lang="ru-RU" dirty="0"/>
                      <a:t>средства ихз претходне године
</a:t>
                    </a:r>
                    <a:r>
                      <a:rPr lang="ru-RU" dirty="0" smtClean="0"/>
                      <a:t>11.22%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623417500</c:v>
                </c:pt>
                <c:pt idx="1">
                  <c:v>100032191</c:v>
                </c:pt>
                <c:pt idx="2">
                  <c:v>942540309</c:v>
                </c:pt>
                <c:pt idx="3">
                  <c:v>1010000</c:v>
                </c:pt>
                <c:pt idx="4" formatCode="General">
                  <c:v>0</c:v>
                </c:pt>
                <c:pt idx="5">
                  <c:v>220000000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3.6979969183359017E-2"/>
                  <c:y val="0.13803921568627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1.8029041333862043E-4"/>
                  <c:y val="4.01545164445410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4.3121131441303653E-2"/>
                  <c:y val="9.11811682259918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4.3143261768537854E-2"/>
                  <c:y val="-1.08800389913619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7.3959938366718034E-2"/>
                  <c:y val="-0.128627450980392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221542000</c:v>
                </c:pt>
                <c:pt idx="1">
                  <c:v>598889000</c:v>
                </c:pt>
                <c:pt idx="2">
                  <c:v>100200000</c:v>
                </c:pt>
                <c:pt idx="3">
                  <c:v>78500000</c:v>
                </c:pt>
                <c:pt idx="4">
                  <c:v>87450000</c:v>
                </c:pt>
                <c:pt idx="5">
                  <c:v>199123392</c:v>
                </c:pt>
                <c:pt idx="6">
                  <c:v>762795608</c:v>
                </c:pt>
                <c:pt idx="7">
                  <c:v>28500000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7.2661217075386678E-3"/>
                  <c:y val="-0.1878306878306878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4-4F2A-A42B-3DE2BD54C65C}"/>
                </c:ext>
              </c:extLst>
            </c:dLbl>
            <c:dLbl>
              <c:idx val="1"/>
              <c:layout>
                <c:manualLayout>
                  <c:x val="0.12170753860127158"/>
                  <c:y val="-0.288359788359788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0.15258855585831049"/>
                  <c:y val="-0.17195767195767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0.15622161671207993"/>
                  <c:y val="-6.87830687830687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0.11625794732061762"/>
                  <c:y val="-6.34920634920634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4-4F2A-A42B-3DE2BD54C65C}"/>
                </c:ext>
              </c:extLst>
            </c:dLbl>
            <c:dLbl>
              <c:idx val="5"/>
              <c:layout>
                <c:manualLayout>
                  <c:x val="-4.5413260672116193E-2"/>
                  <c:y val="2.645502645502645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4-4F2A-A42B-3DE2BD54C65C}"/>
                </c:ext>
              </c:extLst>
            </c:dLbl>
            <c:dLbl>
              <c:idx val="6"/>
              <c:layout>
                <c:manualLayout>
                  <c:x val="0.10899182561307902"/>
                  <c:y val="0.14021164021164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4-4F2A-A42B-3DE2BD54C65C}"/>
                </c:ext>
              </c:extLst>
            </c:dLbl>
            <c:dLbl>
              <c:idx val="8"/>
              <c:layout>
                <c:manualLayout>
                  <c:x val="1.6348773841961851E-2"/>
                  <c:y val="0.164021164021164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84-4F2A-A42B-3DE2BD54C65C}"/>
                </c:ext>
              </c:extLst>
            </c:dLbl>
            <c:dLbl>
              <c:idx val="9"/>
              <c:layout>
                <c:manualLayout>
                  <c:x val="-0.23069936421435058"/>
                  <c:y val="0.121693121693121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4-4F2A-A42B-3DE2BD54C65C}"/>
                </c:ext>
              </c:extLst>
            </c:dLbl>
            <c:dLbl>
              <c:idx val="10"/>
              <c:layout>
                <c:manualLayout>
                  <c:x val="-4.5413260672116255E-2"/>
                  <c:y val="5.02643419572553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4-4F2A-A42B-3DE2BD54C65C}"/>
                </c:ext>
              </c:extLst>
            </c:dLbl>
            <c:dLbl>
              <c:idx val="11"/>
              <c:layout>
                <c:manualLayout>
                  <c:x val="-0.13623978201634879"/>
                  <c:y val="-2.64550264550264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0.13442325158946411"/>
                  <c:y val="-0.137566137566137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4-4F2A-A42B-3DE2BD54C65C}"/>
                </c:ext>
              </c:extLst>
            </c:dLbl>
            <c:dLbl>
              <c:idx val="13"/>
              <c:layout>
                <c:manualLayout>
                  <c:x val="-9.4011027913063996E-2"/>
                  <c:y val="-0.148148148148148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0.24704813805631246"/>
                  <c:y val="-0.103174603174603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0.11444141689373298"/>
                  <c:y val="-0.216931216931216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4-4F2A-A42B-3DE2BD54C65C}"/>
                </c:ext>
              </c:extLst>
            </c:dLbl>
            <c:dLbl>
              <c:idx val="16"/>
              <c:layout>
                <c:manualLayout>
                  <c:x val="0.12715698684803364"/>
                  <c:y val="-1.05820105820106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94390600</c:v>
                </c:pt>
                <c:pt idx="1">
                  <c:v>536700000</c:v>
                </c:pt>
                <c:pt idx="2">
                  <c:v>6700000</c:v>
                </c:pt>
                <c:pt idx="3">
                  <c:v>166740000</c:v>
                </c:pt>
                <c:pt idx="4">
                  <c:v>67800000</c:v>
                </c:pt>
                <c:pt idx="5">
                  <c:v>1550000</c:v>
                </c:pt>
                <c:pt idx="6">
                  <c:v>273000000</c:v>
                </c:pt>
                <c:pt idx="7">
                  <c:v>114000000</c:v>
                </c:pt>
                <c:pt idx="8">
                  <c:v>41450000</c:v>
                </c:pt>
                <c:pt idx="9">
                  <c:v>10000000</c:v>
                </c:pt>
                <c:pt idx="10">
                  <c:v>76455000</c:v>
                </c:pt>
                <c:pt idx="11">
                  <c:v>6200000</c:v>
                </c:pt>
                <c:pt idx="12">
                  <c:v>82072000</c:v>
                </c:pt>
                <c:pt idx="13">
                  <c:v>167263000</c:v>
                </c:pt>
                <c:pt idx="14">
                  <c:v>394418400</c:v>
                </c:pt>
                <c:pt idx="15">
                  <c:v>38261000</c:v>
                </c:pt>
                <c:pt idx="1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7.2661217075386678E-3"/>
                  <c:y val="-0.1878306878306878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4-4F2A-A42B-3DE2BD54C65C}"/>
                </c:ext>
              </c:extLst>
            </c:dLbl>
            <c:dLbl>
              <c:idx val="1"/>
              <c:layout>
                <c:manualLayout>
                  <c:x val="0.12170753860127158"/>
                  <c:y val="-0.288359788359788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0.15258855585831049"/>
                  <c:y val="-0.17195767195767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0.15622161671207993"/>
                  <c:y val="-6.87830687830687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0.11625794732061762"/>
                  <c:y val="-6.34920634920634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4-4F2A-A42B-3DE2BD54C65C}"/>
                </c:ext>
              </c:extLst>
            </c:dLbl>
            <c:dLbl>
              <c:idx val="5"/>
              <c:layout>
                <c:manualLayout>
                  <c:x val="-4.5413260672116193E-2"/>
                  <c:y val="2.645502645502645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4-4F2A-A42B-3DE2BD54C65C}"/>
                </c:ext>
              </c:extLst>
            </c:dLbl>
            <c:dLbl>
              <c:idx val="6"/>
              <c:layout>
                <c:manualLayout>
                  <c:x val="0.10899182561307902"/>
                  <c:y val="0.14021164021164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layout>
                <c:manualLayout>
                  <c:x val="0.19605597101232833"/>
                  <c:y val="9.233907089489513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4-4F2A-A42B-3DE2BD54C65C}"/>
                </c:ext>
              </c:extLst>
            </c:dLbl>
            <c:dLbl>
              <c:idx val="8"/>
              <c:layout>
                <c:manualLayout>
                  <c:x val="1.6348773841961851E-2"/>
                  <c:y val="0.164021164021164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84-4F2A-A42B-3DE2BD54C65C}"/>
                </c:ext>
              </c:extLst>
            </c:dLbl>
            <c:dLbl>
              <c:idx val="9"/>
              <c:layout>
                <c:manualLayout>
                  <c:x val="-0.23069936421435058"/>
                  <c:y val="0.121693121693121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4-4F2A-A42B-3DE2BD54C65C}"/>
                </c:ext>
              </c:extLst>
            </c:dLbl>
            <c:dLbl>
              <c:idx val="10"/>
              <c:layout>
                <c:manualLayout>
                  <c:x val="-4.5413260672116255E-2"/>
                  <c:y val="5.02643419572553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4-4F2A-A42B-3DE2BD54C65C}"/>
                </c:ext>
              </c:extLst>
            </c:dLbl>
            <c:dLbl>
              <c:idx val="11"/>
              <c:layout>
                <c:manualLayout>
                  <c:x val="-0.13623978201634879"/>
                  <c:y val="-2.64550264550264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0.13442325158946411"/>
                  <c:y val="-0.137566137566137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4-4F2A-A42B-3DE2BD54C65C}"/>
                </c:ext>
              </c:extLst>
            </c:dLbl>
            <c:dLbl>
              <c:idx val="13"/>
              <c:layout>
                <c:manualLayout>
                  <c:x val="-9.4011027913063996E-2"/>
                  <c:y val="-0.148148148148148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0.18999812862323129"/>
                  <c:y val="-0.151695107050774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0.11444141689373298"/>
                  <c:y val="-0.216931216931216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4-4F2A-A42B-3DE2BD54C65C}"/>
                </c:ext>
              </c:extLst>
            </c:dLbl>
            <c:dLbl>
              <c:idx val="16"/>
              <c:layout>
                <c:manualLayout>
                  <c:x val="0.12715698684803364"/>
                  <c:y val="-1.05820105820106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76337142</c:v>
                </c:pt>
                <c:pt idx="1">
                  <c:v>482450000</c:v>
                </c:pt>
                <c:pt idx="2">
                  <c:v>8700000</c:v>
                </c:pt>
                <c:pt idx="3">
                  <c:v>243090000</c:v>
                </c:pt>
                <c:pt idx="4">
                  <c:v>93138795</c:v>
                </c:pt>
                <c:pt idx="5">
                  <c:v>1550000</c:v>
                </c:pt>
                <c:pt idx="6">
                  <c:v>349000000</c:v>
                </c:pt>
                <c:pt idx="7">
                  <c:v>126395000</c:v>
                </c:pt>
                <c:pt idx="8">
                  <c:v>39420000</c:v>
                </c:pt>
                <c:pt idx="9">
                  <c:v>10000000</c:v>
                </c:pt>
                <c:pt idx="10">
                  <c:v>77917686</c:v>
                </c:pt>
                <c:pt idx="11">
                  <c:v>10873000</c:v>
                </c:pt>
                <c:pt idx="12">
                  <c:v>73022000</c:v>
                </c:pt>
                <c:pt idx="13">
                  <c:v>187970000</c:v>
                </c:pt>
                <c:pt idx="14">
                  <c:v>376353377</c:v>
                </c:pt>
                <c:pt idx="15">
                  <c:v>36783000</c:v>
                </c:pt>
                <c:pt idx="1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7.2661217075386678E-3"/>
                  <c:y val="-0.1878306878306878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4-4F2A-A42B-3DE2BD54C65C}"/>
                </c:ext>
              </c:extLst>
            </c:dLbl>
            <c:dLbl>
              <c:idx val="1"/>
              <c:layout>
                <c:manualLayout>
                  <c:x val="0.12170753860127158"/>
                  <c:y val="-0.288359788359788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1.007729127191905E-2"/>
                  <c:y val="-0.155993407381175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0.15622161671207993"/>
                  <c:y val="-6.87830687830687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0.11625794732061762"/>
                  <c:y val="-6.34920634920634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4-4F2A-A42B-3DE2BD54C65C}"/>
                </c:ext>
              </c:extLst>
            </c:dLbl>
            <c:dLbl>
              <c:idx val="5"/>
              <c:layout>
                <c:manualLayout>
                  <c:x val="-4.5413260672116193E-2"/>
                  <c:y val="2.645502645502645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4-4F2A-A42B-3DE2BD54C65C}"/>
                </c:ext>
              </c:extLst>
            </c:dLbl>
            <c:dLbl>
              <c:idx val="6"/>
              <c:layout>
                <c:manualLayout>
                  <c:x val="0.10899182561307902"/>
                  <c:y val="0.14021164021164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layout>
                <c:manualLayout>
                  <c:x val="7.2348408273913742E-2"/>
                  <c:y val="7.91035245154482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4-4F2A-A42B-3DE2BD54C65C}"/>
                </c:ext>
              </c:extLst>
            </c:dLbl>
            <c:dLbl>
              <c:idx val="8"/>
              <c:layout>
                <c:manualLayout>
                  <c:x val="3.759024999545621E-2"/>
                  <c:y val="0.252965529180131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84-4F2A-A42B-3DE2BD54C65C}"/>
                </c:ext>
              </c:extLst>
            </c:dLbl>
            <c:dLbl>
              <c:idx val="9"/>
              <c:layout>
                <c:manualLayout>
                  <c:x val="-0.23069936421435058"/>
                  <c:y val="0.121693121693121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4-4F2A-A42B-3DE2BD54C65C}"/>
                </c:ext>
              </c:extLst>
            </c:dLbl>
            <c:dLbl>
              <c:idx val="10"/>
              <c:layout>
                <c:manualLayout>
                  <c:x val="-4.5413260672116255E-2"/>
                  <c:y val="5.02643419572553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4-4F2A-A42B-3DE2BD54C65C}"/>
                </c:ext>
              </c:extLst>
            </c:dLbl>
            <c:dLbl>
              <c:idx val="11"/>
              <c:layout>
                <c:manualLayout>
                  <c:x val="-0.13623978201634879"/>
                  <c:y val="-2.64550264550264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0.13442325158946411"/>
                  <c:y val="-0.137566137566137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4-4F2A-A42B-3DE2BD54C65C}"/>
                </c:ext>
              </c:extLst>
            </c:dLbl>
            <c:dLbl>
              <c:idx val="13"/>
              <c:layout>
                <c:manualLayout>
                  <c:x val="-9.4011027913063996E-2"/>
                  <c:y val="-0.148148148148148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0.21367780209433623"/>
                  <c:y val="-0.146506371739516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0.11444141689373298"/>
                  <c:y val="-0.216931216931216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4-4F2A-A42B-3DE2BD54C65C}"/>
                </c:ext>
              </c:extLst>
            </c:dLbl>
            <c:dLbl>
              <c:idx val="16"/>
              <c:layout>
                <c:manualLayout>
                  <c:x val="0.12715698684803364"/>
                  <c:y val="-1.05820105820106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56860000</c:v>
                </c:pt>
                <c:pt idx="1">
                  <c:v>576950000</c:v>
                </c:pt>
                <c:pt idx="2">
                  <c:v>27000000</c:v>
                </c:pt>
                <c:pt idx="3">
                  <c:v>285000000</c:v>
                </c:pt>
                <c:pt idx="4">
                  <c:v>140050000</c:v>
                </c:pt>
                <c:pt idx="5">
                  <c:v>1750000</c:v>
                </c:pt>
                <c:pt idx="6">
                  <c:v>278500000</c:v>
                </c:pt>
                <c:pt idx="7">
                  <c:v>125701000</c:v>
                </c:pt>
                <c:pt idx="8">
                  <c:v>44505000</c:v>
                </c:pt>
                <c:pt idx="9">
                  <c:v>10360000</c:v>
                </c:pt>
                <c:pt idx="10">
                  <c:v>79635000</c:v>
                </c:pt>
                <c:pt idx="11">
                  <c:v>11600000</c:v>
                </c:pt>
                <c:pt idx="12">
                  <c:v>71594000</c:v>
                </c:pt>
                <c:pt idx="13">
                  <c:v>197802000</c:v>
                </c:pt>
                <c:pt idx="14">
                  <c:v>360803000</c:v>
                </c:pt>
                <c:pt idx="15">
                  <c:v>32890000</c:v>
                </c:pt>
                <c:pt idx="1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0.10172570390554042"/>
                  <c:y val="-0.1878306878306878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6.9028156221616718E-2"/>
                  <c:y val="-0.3201058201058201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1.1249615596415571E-2"/>
                  <c:y val="-0.1719576719576719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5.5102662575897361E-2"/>
                  <c:y val="-8.99470899470899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0.11625794732061762"/>
                  <c:y val="-6.34920634920634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4-4F2A-A42B-3DE2BD54C65C}"/>
                </c:ext>
              </c:extLst>
            </c:dLbl>
            <c:dLbl>
              <c:idx val="5"/>
              <c:layout>
                <c:manualLayout>
                  <c:x val="1.4532243415077202E-2"/>
                  <c:y val="6.61375661375661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4-4F2A-A42B-3DE2BD54C65C}"/>
                </c:ext>
              </c:extLst>
            </c:dLbl>
            <c:dLbl>
              <c:idx val="6"/>
              <c:layout>
                <c:manualLayout>
                  <c:x val="9.9909173478655772E-2"/>
                  <c:y val="2.58648918885140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layout>
                <c:manualLayout>
                  <c:x val="3.2697547683923703E-2"/>
                  <c:y val="0.1269966254218222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4-4F2A-A42B-3DE2BD54C65C}"/>
                </c:ext>
              </c:extLst>
            </c:dLbl>
            <c:dLbl>
              <c:idx val="8"/>
              <c:layout>
                <c:manualLayout>
                  <c:x val="-0.10354223433242507"/>
                  <c:y val="0.2592590509519643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84-4F2A-A42B-3DE2BD54C65C}"/>
                </c:ext>
              </c:extLst>
            </c:dLbl>
            <c:dLbl>
              <c:idx val="9"/>
              <c:layout>
                <c:manualLayout>
                  <c:x val="-9.9024794925157519E-2"/>
                  <c:y val="0.1428569345498479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4-4F2A-A42B-3DE2BD54C65C}"/>
                </c:ext>
              </c:extLst>
            </c:dLbl>
            <c:dLbl>
              <c:idx val="10"/>
              <c:layout>
                <c:manualLayout>
                  <c:x val="-5.4497343145458316E-3"/>
                  <c:y val="3.43913260842394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4-4F2A-A42B-3DE2BD54C65C}"/>
                </c:ext>
              </c:extLst>
            </c:dLbl>
            <c:dLbl>
              <c:idx val="11"/>
              <c:layout>
                <c:manualLayout>
                  <c:x val="-5.2679382379654839E-2"/>
                  <c:y val="-6.34920634920634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9.264305177111716E-2"/>
                  <c:y val="-0.1693123776194642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4-4F2A-A42B-3DE2BD54C65C}"/>
                </c:ext>
              </c:extLst>
            </c:dLbl>
            <c:dLbl>
              <c:idx val="13"/>
              <c:layout>
                <c:manualLayout>
                  <c:x val="0.12215609288620939"/>
                  <c:y val="-0.185185185185185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0.16712079927338783"/>
                  <c:y val="-9.523809523809523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0.11444141689373298"/>
                  <c:y val="-0.216931216931216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6"/>
              <c:layout>
                <c:manualLayout>
                  <c:x val="0.12715698684803364"/>
                  <c:y val="-1.05820105820106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103300000</c:v>
                </c:pt>
                <c:pt idx="1">
                  <c:v>714400000</c:v>
                </c:pt>
                <c:pt idx="2">
                  <c:v>35003000</c:v>
                </c:pt>
                <c:pt idx="3">
                  <c:v>289230000</c:v>
                </c:pt>
                <c:pt idx="4">
                  <c:v>312100000</c:v>
                </c:pt>
                <c:pt idx="5">
                  <c:v>2650000</c:v>
                </c:pt>
                <c:pt idx="6">
                  <c:v>476100000</c:v>
                </c:pt>
                <c:pt idx="7">
                  <c:v>265507000</c:v>
                </c:pt>
                <c:pt idx="8">
                  <c:v>54000000</c:v>
                </c:pt>
                <c:pt idx="9">
                  <c:v>14000000</c:v>
                </c:pt>
                <c:pt idx="10">
                  <c:v>96260000</c:v>
                </c:pt>
                <c:pt idx="11">
                  <c:v>12700000</c:v>
                </c:pt>
                <c:pt idx="12">
                  <c:v>306199000</c:v>
                </c:pt>
                <c:pt idx="13">
                  <c:v>156150000</c:v>
                </c:pt>
                <c:pt idx="14">
                  <c:v>434259000</c:v>
                </c:pt>
                <c:pt idx="15">
                  <c:v>48142000</c:v>
                </c:pt>
                <c:pt idx="16">
                  <c:v>15000000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76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86-4DB2-BB9D-FEC6D903DEFD}"/>
              </c:ext>
            </c:extLst>
          </c:dPt>
          <c:dLbls>
            <c:dLbl>
              <c:idx val="0"/>
              <c:layout>
                <c:manualLayout>
                  <c:x val="4.2935426600180368E-3"/>
                  <c:y val="-2.7461355565848385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Порески приходи
</a:t>
                    </a:r>
                    <a:r>
                      <a:rPr lang="sr-Cyrl-RS" dirty="0" smtClean="0"/>
                      <a:t>32.45%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sr-Cyrl-RS"/>
                      <a:t>трансфери
</a:t>
                    </a:r>
                    <a:r>
                      <a:rPr lang="sr-Cyrl-RS" smtClean="0"/>
                      <a:t>6.12%</a:t>
                    </a:r>
                    <a:endParaRPr lang="sr-Cyrl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2949015040300242E-2"/>
                  <c:y val="-1.4606515362050331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други приходи
</a:t>
                    </a:r>
                    <a:r>
                      <a:rPr lang="sr-Cyrl-RS" dirty="0" smtClean="0"/>
                      <a:t>54.24%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примања од продаје нефинансијске имовине
</a:t>
                    </a:r>
                    <a:r>
                      <a:rPr lang="ru-RU" smtClean="0"/>
                      <a:t>0.03%</a:t>
                    </a:r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8480152370308689"/>
                  <c:y val="7.78743129848317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3.9034411915767814E-2"/>
                  <c:y val="-4.078431372549018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пренета средства ихз претходне године
</a:t>
                    </a:r>
                    <a:r>
                      <a:rPr lang="ru-RU" dirty="0" smtClean="0"/>
                      <a:t>7.16%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673453500</c:v>
                </c:pt>
                <c:pt idx="1">
                  <c:v>123574448</c:v>
                </c:pt>
                <c:pt idx="2">
                  <c:v>1128922052</c:v>
                </c:pt>
                <c:pt idx="3">
                  <c:v>1050000</c:v>
                </c:pt>
                <c:pt idx="4" formatCode="General">
                  <c:v>0</c:v>
                </c:pt>
                <c:pt idx="5">
                  <c:v>150000000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76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86-4DB2-BB9D-FEC6D903DEFD}"/>
              </c:ext>
            </c:extLst>
          </c:dPt>
          <c:dLbls>
            <c:dLbl>
              <c:idx val="0"/>
              <c:layout>
                <c:manualLayout>
                  <c:x val="4.2935426600180368E-3"/>
                  <c:y val="-2.74613555658483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86-4DB2-BB9D-FEC6D903DEFD}"/>
                </c:ext>
              </c:extLst>
            </c:dLbl>
            <c:dLbl>
              <c:idx val="2"/>
              <c:layout>
                <c:manualLayout>
                  <c:x val="4.2949015040300242E-2"/>
                  <c:y val="-1.46065153620503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86-4DB2-BB9D-FEC6D903DEFD}"/>
                </c:ext>
              </c:extLst>
            </c:dLbl>
            <c:dLbl>
              <c:idx val="4"/>
              <c:layout>
                <c:manualLayout>
                  <c:x val="-0.1865477678156178"/>
                  <c:y val="1.30327003242241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0.2241349179209623"/>
                  <c:y val="-4.60489879233982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710290500</c:v>
                </c:pt>
                <c:pt idx="1">
                  <c:v>86650191</c:v>
                </c:pt>
                <c:pt idx="2">
                  <c:v>1250455309</c:v>
                </c:pt>
                <c:pt idx="3">
                  <c:v>550000</c:v>
                </c:pt>
                <c:pt idx="4" formatCode="General">
                  <c:v>0</c:v>
                </c:pt>
                <c:pt idx="5">
                  <c:v>253054000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76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86-4DB2-BB9D-FEC6D903DEFD}"/>
              </c:ext>
            </c:extLst>
          </c:dPt>
          <c:dLbls>
            <c:dLbl>
              <c:idx val="0"/>
              <c:layout>
                <c:manualLayout>
                  <c:x val="4.2935426600180368E-3"/>
                  <c:y val="-2.74613555658483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86-4DB2-BB9D-FEC6D903DEFD}"/>
                </c:ext>
              </c:extLst>
            </c:dLbl>
            <c:dLbl>
              <c:idx val="2"/>
              <c:layout>
                <c:manualLayout>
                  <c:x val="4.2949015040300242E-2"/>
                  <c:y val="-1.4606515362050331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други приходи
50.41%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86-4DB2-BB9D-FEC6D903DEFD}"/>
                </c:ext>
              </c:extLst>
            </c:dLbl>
            <c:dLbl>
              <c:idx val="4"/>
              <c:layout>
                <c:manualLayout>
                  <c:x val="-0.1865477678156178"/>
                  <c:y val="1.30327003242241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3.9034411915767814E-2"/>
                  <c:y val="-4.07843137254901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909142500</c:v>
                </c:pt>
                <c:pt idx="1">
                  <c:v>93539192</c:v>
                </c:pt>
                <c:pt idx="2">
                  <c:v>1680818308</c:v>
                </c:pt>
                <c:pt idx="3">
                  <c:v>1500000</c:v>
                </c:pt>
                <c:pt idx="4" formatCode="General">
                  <c:v>0</c:v>
                </c:pt>
                <c:pt idx="5">
                  <c:v>650000000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3.6979969183359017E-2"/>
                  <c:y val="0.13803921568627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1.8029041333862043E-4"/>
                  <c:y val="4.01545164445410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4.3121131441303653E-2"/>
                  <c:y val="9.11811682259918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4.3143261768537854E-2"/>
                  <c:y val="-1.08800389913619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7.3959938366718034E-2"/>
                  <c:y val="-0.128627450980392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218767915</c:v>
                </c:pt>
                <c:pt idx="1">
                  <c:v>620183836</c:v>
                </c:pt>
                <c:pt idx="2">
                  <c:v>67201000</c:v>
                </c:pt>
                <c:pt idx="3">
                  <c:v>95213000</c:v>
                </c:pt>
                <c:pt idx="4">
                  <c:v>81200000</c:v>
                </c:pt>
                <c:pt idx="5">
                  <c:v>195320000</c:v>
                </c:pt>
                <c:pt idx="6">
                  <c:v>1018724249</c:v>
                </c:pt>
                <c:pt idx="7">
                  <c:v>10390000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расходи за запослене
</a:t>
                    </a:r>
                    <a:r>
                      <a:rPr lang="sr-Cyrl-RS" dirty="0" smtClean="0"/>
                      <a:t>10.62%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3.6979969183359017E-2"/>
                  <c:y val="0.138039215686274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коришћење услуга и роба
</a:t>
                    </a:r>
                    <a:r>
                      <a:rPr lang="ru-RU" dirty="0" smtClean="0"/>
                      <a:t>32.11%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8029041333862043E-4"/>
                  <c:y val="4.0154516444541044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субвенције
</a:t>
                    </a:r>
                    <a:r>
                      <a:rPr lang="sr-Cyrl-RS" dirty="0" smtClean="0"/>
                      <a:t>7.38%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4.3121131441303653E-2"/>
                  <c:y val="9.1181168225991829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дотације и трансфери
</a:t>
                    </a:r>
                    <a:r>
                      <a:rPr lang="sr-Cyrl-RS" dirty="0" smtClean="0"/>
                      <a:t>3.79%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4.3143261768537854E-2"/>
                  <c:y val="-1.0880038991361965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социјална помоћ
</a:t>
                    </a:r>
                    <a:r>
                      <a:rPr lang="sr-Cyrl-RS" dirty="0" smtClean="0"/>
                      <a:t>4.26%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7.3959938366718034E-2"/>
                  <c:y val="-0.12862745098039219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остали расходи
</a:t>
                    </a:r>
                    <a:r>
                      <a:rPr lang="sr-Cyrl-RS" dirty="0" smtClean="0"/>
                      <a:t>9.97%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капитални издаци
</a:t>
                    </a:r>
                    <a:r>
                      <a:rPr lang="sr-Cyrl-RS" dirty="0" smtClean="0"/>
                      <a:t>31.15%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средства резерве 
</a:t>
                    </a:r>
                    <a:r>
                      <a:rPr lang="sr-Cyrl-RS" dirty="0" smtClean="0"/>
                      <a:t>0.72%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221542000</c:v>
                </c:pt>
                <c:pt idx="1">
                  <c:v>598889000</c:v>
                </c:pt>
                <c:pt idx="2">
                  <c:v>100200000</c:v>
                </c:pt>
                <c:pt idx="3">
                  <c:v>78500000</c:v>
                </c:pt>
                <c:pt idx="4">
                  <c:v>87450000</c:v>
                </c:pt>
                <c:pt idx="5">
                  <c:v>199123392</c:v>
                </c:pt>
                <c:pt idx="6">
                  <c:v>762795608</c:v>
                </c:pt>
                <c:pt idx="7">
                  <c:v>28500000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3.6979969183359017E-2"/>
                  <c:y val="0.13803921568627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1.8029041333862043E-4"/>
                  <c:y val="4.01545164445410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4.3121131441303653E-2"/>
                  <c:y val="9.11811682259918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0.16112887327932929"/>
                  <c:y val="1.4214063894459868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накнада</a:t>
                    </a:r>
                    <a:r>
                      <a:rPr lang="sr-Cyrl-RS" baseline="0"/>
                      <a:t> за социјалну заштиту из буџета</a:t>
                    </a:r>
                    <a:r>
                      <a:rPr lang="sr-Cyrl-RS"/>
                      <a:t>
3.92%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0.10753314828452198"/>
                  <c:y val="-0.123608676895312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243125000</c:v>
                </c:pt>
                <c:pt idx="1">
                  <c:v>614650600</c:v>
                </c:pt>
                <c:pt idx="2">
                  <c:v>119000000</c:v>
                </c:pt>
                <c:pt idx="3">
                  <c:v>88315000</c:v>
                </c:pt>
                <c:pt idx="4">
                  <c:v>90250000</c:v>
                </c:pt>
                <c:pt idx="5">
                  <c:v>221948400</c:v>
                </c:pt>
                <c:pt idx="6">
                  <c:v>893711000</c:v>
                </c:pt>
                <c:pt idx="7">
                  <c:v>30000000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3.6020770784946844E-2"/>
                  <c:y val="0.138039169194189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1.8029041333862043E-4"/>
                  <c:y val="4.01545164445410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4.024343359957696E-2"/>
                  <c:y val="3.26282614924075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0.2244382257973149"/>
                  <c:y val="1.7559944279236111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накнада</a:t>
                    </a:r>
                    <a:r>
                      <a:rPr lang="sr-Cyrl-RS" baseline="0"/>
                      <a:t> за социјалну заштиту из буџета</a:t>
                    </a:r>
                    <a:r>
                      <a:rPr lang="sr-Cyrl-RS"/>
                      <a:t>
3.22%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2399071734738194"/>
                  <c:y val="-0.158740420935463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303837000</c:v>
                </c:pt>
                <c:pt idx="1">
                  <c:v>939909000</c:v>
                </c:pt>
                <c:pt idx="2">
                  <c:v>376803000</c:v>
                </c:pt>
                <c:pt idx="3">
                  <c:v>107660000</c:v>
                </c:pt>
                <c:pt idx="4">
                  <c:v>107400000</c:v>
                </c:pt>
                <c:pt idx="5">
                  <c:v>205704000</c:v>
                </c:pt>
                <c:pt idx="6">
                  <c:v>1258687000</c:v>
                </c:pt>
                <c:pt idx="7">
                  <c:v>35000000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7.2661217075386678E-3"/>
                  <c:y val="-0.1878306878306878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СТАНОВАЊЕ, УРБАНИЗАМ И ПРОСТОРНО ПЛАНИРАЊЕ
</a:t>
                    </a:r>
                    <a:r>
                      <a:rPr lang="ru-RU" dirty="0" smtClean="0"/>
                      <a:t>4.95%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2170753860127158"/>
                  <c:y val="-0.28835978835978837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 КОМУНАЛНЕ ДЕЛАТНОСТИ 
</a:t>
                    </a:r>
                    <a:r>
                      <a:rPr lang="sr-Cyrl-RS" dirty="0" smtClean="0"/>
                      <a:t>20.23</a:t>
                    </a:r>
                    <a:r>
                      <a:rPr lang="sr-Cyrl-R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0.15258855585831049"/>
                  <c:y val="-0.17195767195767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ЛОКАЛНИ ЕКОНОМСКИ РАЗВОЈ 
</a:t>
                    </a:r>
                    <a:r>
                      <a:rPr lang="sr-Cyrl-RS" dirty="0" smtClean="0"/>
                      <a:t>0.29%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0.15622161671207993"/>
                  <c:y val="-6.8783068783068779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РАЗВОЈ ТУРИЗМА
</a:t>
                    </a:r>
                    <a:r>
                      <a:rPr lang="sr-Cyrl-RS" dirty="0" smtClean="0"/>
                      <a:t>15.48%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0.11625794732061762"/>
                  <c:y val="-6.349206349206348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ПОЉОПРИВРЕДА И РУРАЛНИ РАЗВОЈ
</a:t>
                    </a:r>
                    <a:r>
                      <a:rPr lang="ru-RU" dirty="0" smtClean="0"/>
                      <a:t>2.55%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4.5413260672116193E-2"/>
                  <c:y val="2.6455026455026454E-3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 ЗАШТИТА ЖИВОТНЕ СРЕДИНЕ
</a:t>
                    </a:r>
                    <a:r>
                      <a:rPr lang="sr-Cyrl-RS" dirty="0" smtClean="0"/>
                      <a:t>0.04%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0899182561307902"/>
                  <c:y val="0.140211640211640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ОРГАНИЗАЦИЈА САОБРАЋАЈА И САОБРАЋАЈНА ИНФРАСТРУКТУРА
</a:t>
                    </a:r>
                    <a:r>
                      <a:rPr lang="ru-RU" dirty="0" smtClean="0"/>
                      <a:t>9.10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layout>
                <c:manualLayout>
                  <c:x val="3.2697547683923703E-2"/>
                  <c:y val="0.1269966254218222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Предшколско васпитање и образовање
</a:t>
                    </a:r>
                    <a:r>
                      <a:rPr lang="ru-RU" dirty="0" smtClean="0"/>
                      <a:t>5.27%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1.6348773841961851E-2"/>
                  <c:y val="0.1640211640211640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Основно образовање И ВАСПИТАЊЕ
</a:t>
                    </a:r>
                    <a:r>
                      <a:rPr lang="ru-RU" dirty="0" smtClean="0"/>
                      <a:t>1.75%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0.23069936421435058"/>
                  <c:y val="0.1216931216931215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Средње образовање И ВАСПИТАЊЕ
</a:t>
                    </a:r>
                    <a:r>
                      <a:rPr lang="ru-RU" dirty="0" smtClean="0"/>
                      <a:t>0.43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4.5413260672116255E-2"/>
                  <c:y val="5.026434195725534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СОЦИЈАЛНА И ДЕЧИЈА ЗАШТИТА 
</a:t>
                    </a:r>
                    <a:r>
                      <a:rPr lang="ru-RU" dirty="0" smtClean="0"/>
                      <a:t>2.98%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0.13623978201634879"/>
                  <c:y val="-2.6455026455026454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ЗДРАВСТВЕНА ЗАШТИТА
</a:t>
                    </a:r>
                    <a:r>
                      <a:rPr lang="sr-Cyrl-RS" dirty="0" smtClean="0"/>
                      <a:t>0.29%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0.13442325158946411"/>
                  <c:y val="-0.1375661375661375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Развој културе и информисања
</a:t>
                    </a:r>
                    <a:r>
                      <a:rPr lang="ru-RU" dirty="0" smtClean="0"/>
                      <a:t>2.89%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3"/>
              <c:layout>
                <c:manualLayout>
                  <c:x val="-9.4011027913063996E-2"/>
                  <c:y val="-0.1481481481481481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Развој спорта и омладине
</a:t>
                    </a:r>
                    <a:r>
                      <a:rPr lang="ru-RU" dirty="0" smtClean="0"/>
                      <a:t>17.14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0.24704813805631246"/>
                  <c:y val="-0.1031746031746031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ОПШТЕ УСЛУГЕ ЛОКАЛНЕ САМОУПРАВЕ
</a:t>
                    </a:r>
                    <a:r>
                      <a:rPr lang="ru-RU" dirty="0" smtClean="0"/>
                      <a:t>15.16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0.11444141689373298"/>
                  <c:y val="-0.2169312169312169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ПОЛИТИЧКИ СИСТЕМ ЛОКАЛНЕ САМОУПРАВЕ
</a:t>
                    </a:r>
                    <a:r>
                      <a:rPr lang="ru-RU" dirty="0" smtClean="0"/>
                      <a:t>1.44%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4-4F2A-A42B-3DE2BD54C65C}"/>
                </c:ext>
              </c:extLst>
            </c:dLbl>
            <c:dLbl>
              <c:idx val="16"/>
              <c:layout>
                <c:manualLayout>
                  <c:x val="0.12715698684803364"/>
                  <c:y val="-1.05820105820106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62800000</c:v>
                </c:pt>
                <c:pt idx="1">
                  <c:v>364801000</c:v>
                </c:pt>
                <c:pt idx="2">
                  <c:v>4700000</c:v>
                </c:pt>
                <c:pt idx="3">
                  <c:v>337059000</c:v>
                </c:pt>
                <c:pt idx="4">
                  <c:v>46100000</c:v>
                </c:pt>
                <c:pt idx="5">
                  <c:v>1000000</c:v>
                </c:pt>
                <c:pt idx="6">
                  <c:v>68000000</c:v>
                </c:pt>
                <c:pt idx="7">
                  <c:v>111053500</c:v>
                </c:pt>
                <c:pt idx="8">
                  <c:v>41815000</c:v>
                </c:pt>
                <c:pt idx="9">
                  <c:v>10000000</c:v>
                </c:pt>
                <c:pt idx="10">
                  <c:v>60920000</c:v>
                </c:pt>
                <c:pt idx="11">
                  <c:v>5900000</c:v>
                </c:pt>
                <c:pt idx="12">
                  <c:v>62582000</c:v>
                </c:pt>
                <c:pt idx="13">
                  <c:v>334671000</c:v>
                </c:pt>
                <c:pt idx="14">
                  <c:v>340750500</c:v>
                </c:pt>
                <c:pt idx="15">
                  <c:v>34848000</c:v>
                </c:pt>
                <c:pt idx="1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>
        <a:solidFill>
          <a:srgbClr val="00B050"/>
        </a:solidFill>
      </dgm:spPr>
      <dgm:t>
        <a:bodyPr/>
        <a:lstStyle/>
        <a:p>
          <a:r>
            <a:rPr lang="sr-Cyrl-RS" sz="1600" dirty="0" smtClean="0"/>
            <a:t>Скупштина општине</a:t>
          </a:r>
          <a:endParaRPr lang="sr-Cyrl-RS" sz="1600" dirty="0"/>
        </a:p>
        <a:p>
          <a:r>
            <a:rPr lang="sr-Cyrl-RS" sz="1600" dirty="0"/>
            <a:t>Председник општине</a:t>
          </a:r>
        </a:p>
        <a:p>
          <a:r>
            <a:rPr lang="sr-Cyrl-RS" sz="1600" dirty="0"/>
            <a:t>Општинско веће</a:t>
          </a:r>
        </a:p>
        <a:p>
          <a:r>
            <a:rPr lang="sr-Cyrl-RS" sz="1600" dirty="0" smtClean="0"/>
            <a:t>Општински правобранилац</a:t>
          </a:r>
        </a:p>
        <a:p>
          <a:r>
            <a:rPr lang="sr-Cyrl-RS" sz="1600" dirty="0" smtClean="0"/>
            <a:t>Општинска управа</a:t>
          </a:r>
          <a:endParaRPr lang="en-US" sz="1600" dirty="0"/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rgbClr val="FFC000"/>
        </a:solidFill>
      </dgm:spPr>
      <dgm:t>
        <a:bodyPr/>
        <a:lstStyle/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r>
            <a:rPr lang="sr-Cyrl-RS" sz="1100" dirty="0" smtClean="0">
              <a:solidFill>
                <a:schemeClr val="accent1">
                  <a:lumMod val="75000"/>
                </a:schemeClr>
              </a:solidFill>
            </a:rPr>
            <a:t>Културне </a:t>
          </a:r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установе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00B0F0"/>
        </a:solidFill>
      </dgm:spPr>
      <dgm:t>
        <a:bodyPr/>
        <a:lstStyle/>
        <a:p>
          <a:r>
            <a:rPr lang="sr-Cyrl-RS" sz="1200" dirty="0"/>
            <a:t>Основне школе </a:t>
          </a:r>
        </a:p>
        <a:p>
          <a:r>
            <a:rPr lang="sr-Cyrl-RS" sz="1200" dirty="0" smtClean="0"/>
            <a:t>Средња </a:t>
          </a:r>
          <a:r>
            <a:rPr lang="sr-Cyrl-RS" sz="1200" dirty="0"/>
            <a:t>школе</a:t>
          </a:r>
        </a:p>
        <a:p>
          <a:r>
            <a:rPr lang="sr-Cyrl-RS" sz="1200" dirty="0"/>
            <a:t>Дом </a:t>
          </a:r>
          <a:r>
            <a:rPr lang="sr-Cyrl-RS" sz="1200" dirty="0" smtClean="0"/>
            <a:t>здравља</a:t>
          </a:r>
          <a:endParaRPr lang="en-US" sz="1200" dirty="0" smtClean="0"/>
        </a:p>
        <a:p>
          <a:r>
            <a:rPr lang="sr-Cyrl-RS" sz="1200" dirty="0" smtClean="0"/>
            <a:t>Центар за социјални рад</a:t>
          </a:r>
          <a:endParaRPr lang="en-US" sz="1200" dirty="0"/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 dirty="0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sr-Latn-RS"/>
        </a:p>
      </dgm:t>
    </dgm:pt>
    <dgm:pt modelId="{36B03C56-E57D-489D-BAA9-78BCBCF466C2}" type="pres">
      <dgm:prSet presAssocID="{BDD04F37-85A8-4736-987B-C65A16E753DF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sr-Latn-RS"/>
        </a:p>
      </dgm:t>
    </dgm:pt>
    <dgm:pt modelId="{6AE34D3E-FD5D-4402-89AF-BF559D3EC92D}" type="pres">
      <dgm:prSet presAssocID="{BDD04F37-85A8-4736-987B-C65A16E753DF}" presName="Accent1" presStyleLbl="node1" presStyleIdx="0" presStyleCnt="13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3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3"/>
      <dgm:spPr/>
    </dgm:pt>
    <dgm:pt modelId="{26FE1052-C82D-4BB2-8303-E4D063782600}" type="pres">
      <dgm:prSet presAssocID="{BDD04F37-85A8-4736-987B-C65A16E753DF}" presName="Accent4" presStyleLbl="node1" presStyleIdx="3" presStyleCnt="13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3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3"/>
      <dgm:spPr/>
    </dgm:pt>
    <dgm:pt modelId="{3D7780BF-6503-41CB-98CA-855FDE3F921D}" type="pres">
      <dgm:prSet presAssocID="{C8F2A349-D54D-4B85-BD78-BA70A66CB9EA}" presName="Child1" presStyleLbl="node1" presStyleIdx="6" presStyleCnt="13" custScaleX="154886" custScaleY="130254">
        <dgm:presLayoutVars>
          <dgm:chMax val="0"/>
          <dgm:chPref val="0"/>
        </dgm:presLayoutVars>
      </dgm:prSet>
      <dgm:spPr/>
      <dgm:t>
        <a:bodyPr/>
        <a:lstStyle/>
        <a:p>
          <a:endParaRPr lang="sr-Latn-RS"/>
        </a:p>
      </dgm:t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3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3"/>
      <dgm:spPr>
        <a:solidFill>
          <a:srgbClr val="FF0000"/>
        </a:solidFill>
      </dgm:spPr>
    </dgm:pt>
    <dgm:pt modelId="{EE054ECB-2B3F-4C89-9A19-2C63D69076BA}" type="pres">
      <dgm:prSet presAssocID="{9621BB6C-CCFC-4987-A70A-BF11FC47FFCC}" presName="Child2" presStyleLbl="node1" presStyleIdx="9" presStyleCnt="13" custScaleX="111251" custScaleY="107242">
        <dgm:presLayoutVars>
          <dgm:chMax val="0"/>
          <dgm:chPref val="0"/>
        </dgm:presLayoutVars>
      </dgm:prSet>
      <dgm:spPr/>
      <dgm:t>
        <a:bodyPr/>
        <a:lstStyle/>
        <a:p>
          <a:endParaRPr lang="sr-Latn-RS"/>
        </a:p>
      </dgm:t>
    </dgm:pt>
    <dgm:pt modelId="{93210B8B-460C-4687-B7E6-4051DBCA5FBF}" type="pres">
      <dgm:prSet presAssocID="{9621BB6C-CCFC-4987-A70A-BF11FC47FFCC}" presName="Accent9" presStyleCnt="0"/>
      <dgm:spPr/>
    </dgm:pt>
    <dgm:pt modelId="{4ABBCF6F-E7DA-4CE7-A2F5-6DD06BFAA1FA}" type="pres">
      <dgm:prSet presAssocID="{9621BB6C-CCFC-4987-A70A-BF11FC47FFCC}" presName="AccentHold1" presStyleLbl="node1" presStyleIdx="10" presStyleCnt="13"/>
      <dgm:spPr>
        <a:solidFill>
          <a:schemeClr val="accent2">
            <a:lumMod val="40000"/>
            <a:lumOff val="60000"/>
          </a:schemeClr>
        </a:solidFill>
      </dgm:spPr>
    </dgm:pt>
    <dgm:pt modelId="{A1A3314E-DDD0-4BFC-8D48-830B3847C8C1}" type="pres">
      <dgm:prSet presAssocID="{9621BB6C-CCFC-4987-A70A-BF11FC47FFCC}" presName="Accent10" presStyleCnt="0"/>
      <dgm:spPr/>
    </dgm:pt>
    <dgm:pt modelId="{A4780608-C72B-40F2-A560-A83F55BD6ABF}" type="pres">
      <dgm:prSet presAssocID="{9621BB6C-CCFC-4987-A70A-BF11FC47FFCC}" presName="AccentHold2" presStyleLbl="node1" presStyleIdx="11" presStyleCnt="13"/>
      <dgm:spPr/>
    </dgm:pt>
    <dgm:pt modelId="{693C14CE-CE42-41FE-8BD3-4BD5115D8392}" type="pres">
      <dgm:prSet presAssocID="{9621BB6C-CCFC-4987-A70A-BF11FC47FFCC}" presName="Accent11" presStyleCnt="0"/>
      <dgm:spPr/>
    </dgm:pt>
    <dgm:pt modelId="{94C35534-E508-479C-BE42-766976EE223C}" type="pres">
      <dgm:prSet presAssocID="{9621BB6C-CCFC-4987-A70A-BF11FC47FFCC}" presName="AccentHold3" presStyleLbl="node1" presStyleIdx="12" presStyleCnt="13"/>
      <dgm:spPr>
        <a:solidFill>
          <a:srgbClr val="FFFF00"/>
        </a:solidFill>
      </dgm:spPr>
    </dgm:pt>
  </dgm:ptLst>
  <dgm:cxnLst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37DBBC31-0F9C-4EEF-B983-1B1BD8728434}" srcId="{BDD04F37-85A8-4736-987B-C65A16E753DF}" destId="{9621BB6C-CCFC-4987-A70A-BF11FC47FFCC}" srcOrd="1" destOrd="0" parTransId="{A38DE29F-85F5-4579-AADA-99391004BA45}" sibTransId="{26D4FA14-60D5-40E5-B665-764CA26A018F}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9489A942-2912-40DE-86AD-B3784B70E382}" type="presOf" srcId="{9621BB6C-CCFC-4987-A70A-BF11FC47FFCC}" destId="{EE054ECB-2B3F-4C89-9A19-2C63D69076BA}" srcOrd="0" destOrd="0" presId="urn:microsoft.com/office/officeart/2009/3/layout/CircleRelationship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2B5F3744-B44A-4006-A14C-FB425643023A}" type="presOf" srcId="{C8F2A349-D54D-4B85-BD78-BA70A66CB9EA}" destId="{3D7780BF-6503-41CB-98CA-855FDE3F921D}" srcOrd="0" destOrd="0" presId="urn:microsoft.com/office/officeart/2009/3/layout/CircleRelationship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228D5037-3971-45A9-9C5C-91F268CB5810}" type="presParOf" srcId="{F67C4AC6-D320-469D-8949-6AC26CBBA3A8}" destId="{3D7780BF-6503-41CB-98CA-855FDE3F921D}" srcOrd="7" destOrd="0" presId="urn:microsoft.com/office/officeart/2009/3/layout/CircleRelationship"/>
    <dgm:cxn modelId="{C6C1F0E8-BFBB-4B10-8F3C-C4492281C70E}" type="presParOf" srcId="{F67C4AC6-D320-469D-8949-6AC26CBBA3A8}" destId="{0A517365-D512-4D77-9CDF-3D337BCBA867}" srcOrd="8" destOrd="0" presId="urn:microsoft.com/office/officeart/2009/3/layout/CircleRelationship"/>
    <dgm:cxn modelId="{F6F0F986-D535-4526-8E9F-A2BC4B233033}" type="presParOf" srcId="{0A517365-D512-4D77-9CDF-3D337BCBA867}" destId="{D4397D2C-6DDE-4A42-9855-5F94ADD7F1F8}" srcOrd="0" destOrd="0" presId="urn:microsoft.com/office/officeart/2009/3/layout/CircleRelationship"/>
    <dgm:cxn modelId="{0587175A-D1E9-4DE1-9850-BBD68FAA222F}" type="presParOf" srcId="{F67C4AC6-D320-469D-8949-6AC26CBBA3A8}" destId="{DF631D91-E916-4387-97B2-68806159FA1A}" srcOrd="9" destOrd="0" presId="urn:microsoft.com/office/officeart/2009/3/layout/CircleRelationship"/>
    <dgm:cxn modelId="{EA6C9325-C2C4-448E-B548-51F801752D4A}" type="presParOf" srcId="{DF631D91-E916-4387-97B2-68806159FA1A}" destId="{05F66E64-01B7-46B5-8689-BB97E0438E53}" srcOrd="0" destOrd="0" presId="urn:microsoft.com/office/officeart/2009/3/layout/CircleRelationship"/>
    <dgm:cxn modelId="{178C1F94-1961-4A87-BFE1-4D1F5432EDF0}" type="presParOf" srcId="{F67C4AC6-D320-469D-8949-6AC26CBBA3A8}" destId="{EE054ECB-2B3F-4C89-9A19-2C63D69076BA}" srcOrd="10" destOrd="0" presId="urn:microsoft.com/office/officeart/2009/3/layout/CircleRelationship"/>
    <dgm:cxn modelId="{5BAE7FDB-5DB7-4480-8851-A228050677BA}" type="presParOf" srcId="{F67C4AC6-D320-469D-8949-6AC26CBBA3A8}" destId="{93210B8B-460C-4687-B7E6-4051DBCA5FBF}" srcOrd="11" destOrd="0" presId="urn:microsoft.com/office/officeart/2009/3/layout/CircleRelationship"/>
    <dgm:cxn modelId="{3BE0B907-0C71-49D4-948A-5F2881804C53}" type="presParOf" srcId="{93210B8B-460C-4687-B7E6-4051DBCA5FBF}" destId="{4ABBCF6F-E7DA-4CE7-A2F5-6DD06BFAA1FA}" srcOrd="0" destOrd="0" presId="urn:microsoft.com/office/officeart/2009/3/layout/CircleRelationship"/>
    <dgm:cxn modelId="{58F50C92-6E86-486F-88A7-712F4E17435E}" type="presParOf" srcId="{F67C4AC6-D320-469D-8949-6AC26CBBA3A8}" destId="{A1A3314E-DDD0-4BFC-8D48-830B3847C8C1}" srcOrd="12" destOrd="0" presId="urn:microsoft.com/office/officeart/2009/3/layout/CircleRelationship"/>
    <dgm:cxn modelId="{CD68D9D3-02F6-40C7-B9EF-E250297529D2}" type="presParOf" srcId="{A1A3314E-DDD0-4BFC-8D48-830B3847C8C1}" destId="{A4780608-C72B-40F2-A560-A83F55BD6ABF}" srcOrd="0" destOrd="0" presId="urn:microsoft.com/office/officeart/2009/3/layout/CircleRelationship"/>
    <dgm:cxn modelId="{596BC9C8-6F24-453F-B3FE-28C42F14142B}" type="presParOf" srcId="{F67C4AC6-D320-469D-8949-6AC26CBBA3A8}" destId="{693C14CE-CE42-41FE-8BD3-4BD5115D8392}" srcOrd="13" destOrd="0" presId="urn:microsoft.com/office/officeart/2009/3/layout/CircleRelationship"/>
    <dgm:cxn modelId="{F5A39069-E401-4B55-8072-1919E382BFD8}" type="presParOf" srcId="{693C14CE-CE42-41FE-8BD3-4BD5115D8392}" destId="{94C35534-E508-479C-BE42-766976EE223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3000" dirty="0"/>
            <a:t>На основу чега се доноси буџет</a:t>
          </a:r>
          <a:r>
            <a:rPr lang="en-US" sz="30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r>
            <a:rPr lang="sr-Cyrl-RS" sz="1400" dirty="0"/>
            <a:t>Закони и прописи:</a:t>
          </a:r>
        </a:p>
        <a:p>
          <a:pPr algn="l"/>
          <a:r>
            <a:rPr lang="sr-Cyrl-RS" sz="1400" dirty="0"/>
            <a:t>Закон о финансирању локалне самоуправе,</a:t>
          </a:r>
          <a:endParaRPr lang="sr-Latn-RS" sz="1400" dirty="0"/>
        </a:p>
        <a:p>
          <a:pPr algn="l"/>
          <a:r>
            <a:rPr lang="sr-Cyrl-RS" sz="1400" dirty="0"/>
            <a:t>Закон о буџетском систему,</a:t>
          </a:r>
          <a:endParaRPr lang="sr-Latn-RS" sz="1400" dirty="0"/>
        </a:p>
        <a:p>
          <a:pPr algn="l"/>
          <a:r>
            <a:rPr lang="sr-Cyrl-RS" sz="1400" dirty="0"/>
            <a:t>Закон о локалној самоуправи, </a:t>
          </a:r>
          <a:endParaRPr lang="sr-Latn-RS" sz="1400" dirty="0"/>
        </a:p>
        <a:p>
          <a:pPr algn="l"/>
          <a:r>
            <a:rPr lang="sr-Cyrl-RS" sz="1400" dirty="0"/>
            <a:t>Упутство Министарства финансија за припрему одлуке о буџету за </a:t>
          </a:r>
          <a:r>
            <a:rPr lang="sr-Cyrl-RS" sz="1400" dirty="0" smtClean="0"/>
            <a:t>2022. </a:t>
          </a:r>
          <a:r>
            <a:rPr lang="sr-Cyrl-RS" sz="1400" dirty="0"/>
            <a:t>годину и др.</a:t>
          </a:r>
        </a:p>
        <a:p>
          <a:pPr algn="l"/>
          <a:r>
            <a:rPr lang="sr-Cyrl-RS" sz="14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dirty="0"/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dirty="0"/>
            <a:t>Стратешки документи:</a:t>
          </a:r>
        </a:p>
        <a:p>
          <a:pPr algn="l"/>
          <a:r>
            <a:rPr lang="sr-Cyrl-RS" sz="1400" dirty="0"/>
            <a:t>Стратегија развоја</a:t>
          </a:r>
          <a:endParaRPr lang="sr-Latn-RS" sz="1400" dirty="0">
            <a:solidFill>
              <a:srgbClr val="FF0000"/>
            </a:solidFill>
          </a:endParaRPr>
        </a:p>
        <a:p>
          <a:pPr algn="l"/>
          <a:r>
            <a:rPr lang="sr-Cyrl-RS" sz="1400" dirty="0"/>
            <a:t>Акциони планови за поједине области</a:t>
          </a:r>
          <a:endParaRPr lang="en-US" sz="1400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/>
            <a:t>Потребе буџетских корисника</a:t>
          </a:r>
          <a:endParaRPr lang="en-US" sz="1400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/>
            <a:t>Започети пројекти из ранијих година</a:t>
          </a:r>
          <a:endParaRPr lang="en-US" sz="1400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/>
            <a:t>Остварење прошлогодишњег буџета</a:t>
          </a:r>
          <a:endParaRPr lang="en-US" sz="1400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sr-Latn-R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sr-Latn-R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924" custLinFactNeighborY="6005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sr-Latn-R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sr-Latn-R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sr-Latn-R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sr-Latn-R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sr-Latn-R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sr-Latn-R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sr-Latn-R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sr-Latn-R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/>
      <dgm:t>
        <a:bodyPr/>
        <a:lstStyle/>
        <a:p>
          <a:r>
            <a:rPr lang="sr-Cyrl-RS" sz="1300" dirty="0">
              <a:solidFill>
                <a:schemeClr val="bg1"/>
              </a:solidFill>
            </a:rPr>
            <a:t>Укупан буџет општине </a:t>
          </a:r>
          <a:r>
            <a:rPr lang="sr-Cyrl-RS" sz="1300" dirty="0" smtClean="0">
              <a:solidFill>
                <a:schemeClr val="bg1"/>
              </a:solidFill>
            </a:rPr>
            <a:t>3.</a:t>
          </a:r>
          <a:r>
            <a:rPr lang="en-US" sz="1300" dirty="0" smtClean="0">
              <a:solidFill>
                <a:schemeClr val="bg1"/>
              </a:solidFill>
            </a:rPr>
            <a:t>3</a:t>
          </a:r>
          <a:r>
            <a:rPr lang="sr-Cyrl-RS" sz="1300" dirty="0" smtClean="0">
              <a:solidFill>
                <a:schemeClr val="bg1"/>
              </a:solidFill>
            </a:rPr>
            <a:t>35.000.000</a:t>
          </a:r>
          <a:endParaRPr lang="en-US" sz="1300" dirty="0">
            <a:solidFill>
              <a:srgbClr val="FF0000"/>
            </a:solidFill>
          </a:endParaRPr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/>
        </a:p>
      </dgm:t>
    </dgm:pt>
    <dgm:pt modelId="{1F884CF4-1E4C-423F-AE7B-0BAC3D97360D}">
      <dgm:prSet/>
      <dgm:spPr/>
      <dgm:t>
        <a:bodyPr/>
        <a:lstStyle/>
        <a:p>
          <a:r>
            <a:rPr lang="sr-Cyrl-RS" dirty="0"/>
            <a:t>Средства из буџета општине </a:t>
          </a:r>
          <a:r>
            <a:rPr lang="en-US" dirty="0" smtClean="0"/>
            <a:t>2.</a:t>
          </a:r>
          <a:r>
            <a:rPr lang="sr-Cyrl-RS" dirty="0" smtClean="0"/>
            <a:t>666.593.</a:t>
          </a:r>
          <a:r>
            <a:rPr lang="en-US" dirty="0" smtClean="0"/>
            <a:t>000</a:t>
          </a:r>
          <a:endParaRPr lang="en-US" dirty="0">
            <a:solidFill>
              <a:srgbClr val="FF0000"/>
            </a:solidFill>
          </a:endParaRPr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/>
        </a:p>
      </dgm:t>
    </dgm:pt>
    <dgm:pt modelId="{258C614E-C25D-47E8-BC69-ECC42BFEC5CC}">
      <dgm:prSet/>
      <dgm:spPr/>
      <dgm:t>
        <a:bodyPr/>
        <a:lstStyle/>
        <a:p>
          <a:r>
            <a:rPr lang="sr-Cyrl-RS" dirty="0"/>
            <a:t>Пренета средства из ранијих година</a:t>
          </a:r>
          <a:r>
            <a:rPr lang="sr-Cyrl-RS" dirty="0">
              <a:solidFill>
                <a:srgbClr val="FF0000"/>
              </a:solidFill>
            </a:rPr>
            <a:t> </a:t>
          </a:r>
          <a:r>
            <a:rPr lang="sr-Cyrl-RS" dirty="0" smtClean="0">
              <a:solidFill>
                <a:srgbClr val="FF0000"/>
              </a:solidFill>
            </a:rPr>
            <a:t>650.000.</a:t>
          </a:r>
          <a:r>
            <a:rPr lang="en-US" dirty="0" smtClean="0">
              <a:solidFill>
                <a:srgbClr val="FF0000"/>
              </a:solidFill>
            </a:rPr>
            <a:t>000</a:t>
          </a:r>
          <a:r>
            <a:rPr lang="sr-Cyrl-RS" dirty="0" smtClean="0">
              <a:solidFill>
                <a:srgbClr val="FF0000"/>
              </a:solidFill>
            </a:rPr>
            <a:t> </a:t>
          </a:r>
          <a:endParaRPr lang="en-US" dirty="0">
            <a:solidFill>
              <a:srgbClr val="FF0000"/>
            </a:solidFill>
          </a:endParaRPr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/>
        </a:p>
      </dgm:t>
    </dgm:pt>
    <dgm:pt modelId="{1BFF2E57-C3C3-41C5-AD27-AD5B3875851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sr-Cyrl-RS" dirty="0">
              <a:solidFill>
                <a:schemeClr val="bg1"/>
              </a:solidFill>
            </a:rPr>
            <a:t>Средства из осталих </a:t>
          </a:r>
          <a:r>
            <a:rPr lang="sr-Cyrl-RS" dirty="0" smtClean="0">
              <a:solidFill>
                <a:schemeClr val="bg1"/>
              </a:solidFill>
            </a:rPr>
            <a:t>извора 18.407.000 </a:t>
          </a:r>
          <a:endParaRPr lang="en-US" dirty="0">
            <a:solidFill>
              <a:srgbClr val="FF0000"/>
            </a:solidFill>
          </a:endParaRPr>
        </a:p>
      </dgm:t>
    </dgm:pt>
    <dgm:pt modelId="{16C36D11-8C3A-418B-89AD-79984C43541D}" type="parTrans" cxnId="{102028BE-B492-4CC2-B891-2B4A0D121B22}">
      <dgm:prSet/>
      <dgm:spPr/>
      <dgm:t>
        <a:bodyPr/>
        <a:lstStyle/>
        <a:p>
          <a:endParaRPr lang="en-US"/>
        </a:p>
      </dgm:t>
    </dgm:pt>
    <dgm:pt modelId="{E3D49EE4-B8C9-4269-B149-653B95D47416}" type="sibTrans" cxnId="{102028BE-B492-4CC2-B891-2B4A0D121B22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D96E659A-663E-485D-BF89-FD74BE74A5C4}" type="pres">
      <dgm:prSet presAssocID="{1F884CF4-1E4C-423F-AE7B-0BAC3D9736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3"/>
      <dgm:spPr/>
      <dgm:t>
        <a:bodyPr/>
        <a:lstStyle/>
        <a:p>
          <a:endParaRPr lang="sr-Latn-RS"/>
        </a:p>
      </dgm:t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3"/>
      <dgm:spPr/>
      <dgm:t>
        <a:bodyPr/>
        <a:lstStyle/>
        <a:p>
          <a:endParaRPr lang="sr-Latn-RS"/>
        </a:p>
      </dgm:t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4" custScaleX="152240" custScaleY="84618" custLinFactX="133199" custLinFactNeighborX="200000" custLinFactNeighborY="4851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0E35084-2DEE-4C9C-8259-DF4374B4BFC7}" type="pres">
      <dgm:prSet presAssocID="{097825AB-8F2B-4EF3-ABE1-7DCEF8027B99}" presName="spacerL" presStyleCnt="0"/>
      <dgm:spPr/>
    </dgm:pt>
    <dgm:pt modelId="{4F4F87F2-8514-4849-B974-53331EFFA6A3}" type="pres">
      <dgm:prSet presAssocID="{097825AB-8F2B-4EF3-ABE1-7DCEF8027B99}" presName="sibTrans" presStyleLbl="sibTrans2D1" presStyleIdx="2" presStyleCnt="3" custLinFactX="-66105" custLinFactNeighborX="-100000" custLinFactNeighborY="1705"/>
      <dgm:spPr/>
      <dgm:t>
        <a:bodyPr/>
        <a:lstStyle/>
        <a:p>
          <a:endParaRPr lang="sr-Latn-RS"/>
        </a:p>
      </dgm:t>
    </dgm:pt>
    <dgm:pt modelId="{DB23206D-9806-4AA8-923C-592167F0D1C1}" type="pres">
      <dgm:prSet presAssocID="{097825AB-8F2B-4EF3-ABE1-7DCEF8027B99}" presName="spacerR" presStyleCnt="0"/>
      <dgm:spPr/>
    </dgm:pt>
    <dgm:pt modelId="{A6BD896E-4D4C-4AE1-9C22-3ED8631C5A0A}" type="pres">
      <dgm:prSet presAssocID="{1BFF2E57-C3C3-41C5-AD27-AD5B38758512}" presName="node" presStyleLbl="node1" presStyleIdx="3" presStyleCnt="4" custScaleX="96115" custScaleY="96476" custLinFactX="-199529" custLinFactNeighborX="-200000" custLinFactNeighborY="-107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102028BE-B492-4CC2-B891-2B4A0D121B22}" srcId="{028ECFAC-63B3-40F0-9E03-B31D365E432C}" destId="{1BFF2E57-C3C3-41C5-AD27-AD5B38758512}" srcOrd="3" destOrd="0" parTransId="{16C36D11-8C3A-418B-89AD-79984C43541D}" sibTransId="{E3D49EE4-B8C9-4269-B149-653B95D47416}"/>
    <dgm:cxn modelId="{57D60159-FCF0-44F7-9FE6-0AAEED3F2D84}" type="presOf" srcId="{097825AB-8F2B-4EF3-ABE1-7DCEF8027B99}" destId="{4F4F87F2-8514-4849-B974-53331EFFA6A3}" srcOrd="0" destOrd="0" presId="urn:microsoft.com/office/officeart/2005/8/layout/equation1"/>
    <dgm:cxn modelId="{C2B40DC6-747D-4537-9359-BEF984154664}" type="presOf" srcId="{1BFF2E57-C3C3-41C5-AD27-AD5B38758512}" destId="{A6BD896E-4D4C-4AE1-9C22-3ED8631C5A0A}" srcOrd="0" destOrd="0" presId="urn:microsoft.com/office/officeart/2005/8/layout/equation1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9FE065B6-BAF0-45E0-96C4-FBC1763BA102}" srcId="{028ECFAC-63B3-40F0-9E03-B31D365E432C}" destId="{258C614E-C25D-47E8-BC69-ECC42BFEC5CC}" srcOrd="1" destOrd="0" parTransId="{0EE00226-4F18-428E-857D-BB8AB5FED661}" sibTransId="{44AA7FFE-EC5D-4B4A-A884-0D1E57526835}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B1A00774-0D3C-406F-9413-9997B0306F44}" srcId="{028ECFAC-63B3-40F0-9E03-B31D365E432C}" destId="{567740A1-931A-404E-B8A7-DCAB60009AEA}" srcOrd="2" destOrd="0" parTransId="{0643A071-2AC8-4124-916D-3A8BE5775A6D}" sibTransId="{097825AB-8F2B-4EF3-ABE1-7DCEF8027B99}"/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98121E6C-7394-4C4E-90C8-4BCB940CB22B}" type="presParOf" srcId="{688A0EC4-0F6D-4987-959D-CA5F27B3CF24}" destId="{2F60A798-586E-4E47-B649-25F047F36835}" srcOrd="4" destOrd="0" presId="urn:microsoft.com/office/officeart/2005/8/layout/equation1"/>
    <dgm:cxn modelId="{AB91E517-F112-4A52-AF08-CE2E95E6B5F1}" type="presParOf" srcId="{688A0EC4-0F6D-4987-959D-CA5F27B3CF24}" destId="{F90D06A4-272D-4E58-B7CB-EB8C424E859B}" srcOrd="5" destOrd="0" presId="urn:microsoft.com/office/officeart/2005/8/layout/equation1"/>
    <dgm:cxn modelId="{D010658D-E5F6-4983-A1B2-31CA122A0D57}" type="presParOf" srcId="{688A0EC4-0F6D-4987-959D-CA5F27B3CF24}" destId="{41F09F99-3DCC-47E4-9188-F7D103A1F6E3}" srcOrd="6" destOrd="0" presId="urn:microsoft.com/office/officeart/2005/8/layout/equation1"/>
    <dgm:cxn modelId="{3C6341AE-0423-446F-A013-72858729AA3E}" type="presParOf" srcId="{688A0EC4-0F6D-4987-959D-CA5F27B3CF24}" destId="{F015C141-867A-4124-B290-CA1BB3474B22}" srcOrd="7" destOrd="0" presId="urn:microsoft.com/office/officeart/2005/8/layout/equation1"/>
    <dgm:cxn modelId="{E0497DF6-7B98-411C-B02B-83AD89D9A9DD}" type="presParOf" srcId="{688A0EC4-0F6D-4987-959D-CA5F27B3CF24}" destId="{6C1FFF0F-B1A4-4C41-B9D3-30452A0DFA4B}" srcOrd="8" destOrd="0" presId="urn:microsoft.com/office/officeart/2005/8/layout/equation1"/>
    <dgm:cxn modelId="{683D6580-438D-46FB-9EFB-AC2E20018917}" type="presParOf" srcId="{688A0EC4-0F6D-4987-959D-CA5F27B3CF24}" destId="{50E35084-2DEE-4C9C-8259-DF4374B4BFC7}" srcOrd="9" destOrd="0" presId="urn:microsoft.com/office/officeart/2005/8/layout/equation1"/>
    <dgm:cxn modelId="{94E030DA-DD87-4483-B009-1FD97952F7AE}" type="presParOf" srcId="{688A0EC4-0F6D-4987-959D-CA5F27B3CF24}" destId="{4F4F87F2-8514-4849-B974-53331EFFA6A3}" srcOrd="10" destOrd="0" presId="urn:microsoft.com/office/officeart/2005/8/layout/equation1"/>
    <dgm:cxn modelId="{41A0E85A-E619-4349-8C37-C98B205B7192}" type="presParOf" srcId="{688A0EC4-0F6D-4987-959D-CA5F27B3CF24}" destId="{DB23206D-9806-4AA8-923C-592167F0D1C1}" srcOrd="11" destOrd="0" presId="urn:microsoft.com/office/officeart/2005/8/layout/equation1"/>
    <dgm:cxn modelId="{82B0284B-7D49-49D9-8F4C-3F382226E661}" type="presParOf" srcId="{688A0EC4-0F6D-4987-959D-CA5F27B3CF24}" destId="{A6BD896E-4D4C-4AE1-9C22-3ED8631C5A0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CS" sz="1400" b="1" i="1" dirty="0"/>
            <a:t>Донације</a:t>
          </a:r>
          <a:r>
            <a:rPr lang="sr-Cyrl-CS" sz="1400" b="1" dirty="0"/>
            <a:t> </a:t>
          </a:r>
          <a:r>
            <a:rPr lang="sr-Cyrl-CS" sz="14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latin typeface="Calibri" panose="020F0502020204030204" pitchFamily="34" charset="0"/>
            </a:rPr>
            <a:t>Трансфери п</a:t>
          </a:r>
          <a:r>
            <a:rPr lang="ru-RU" altLang="en-US" sz="14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dirty="0">
              <a:latin typeface="Calibri" panose="020F0502020204030204" pitchFamily="34" charset="0"/>
            </a:rPr>
            <a:t>наменски (</a:t>
          </a:r>
          <a:r>
            <a:rPr lang="sr-Cyrl-RS" altLang="en-US" sz="14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dirty="0">
              <a:latin typeface="Calibri" panose="020F0502020204030204" pitchFamily="34" charset="0"/>
            </a:rPr>
            <a:t>ненаменски (</a:t>
          </a:r>
          <a:r>
            <a:rPr lang="sr-Cyrl-RS" altLang="en-US" sz="14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latin typeface="Calibri" panose="020F0502020204030204" pitchFamily="34" charset="0"/>
            </a:rPr>
            <a:t> </a:t>
          </a:r>
          <a:r>
            <a:rPr lang="sr-Cyrl-RS" altLang="en-US" sz="1400" dirty="0">
              <a:latin typeface="Calibri" panose="020F0502020204030204" pitchFamily="34" charset="0"/>
            </a:rPr>
            <a:t>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FFFF00"/>
        </a:solidFill>
      </dgm:spPr>
      <dgm:t>
        <a:bodyPr/>
        <a:lstStyle/>
        <a:p>
          <a:pPr algn="just"/>
          <a:r>
            <a:rPr lang="sr-Cyrl-RS" sz="14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Примања од задуживања и  продаје финансијске имовине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0" i="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dirty="0"/>
            <a:t> Представљају вишак прихода буџета општине који нису потрошени у претходној  буџетској години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D90891A-5CA6-46E0-9B94-066929D862D5}" type="presOf" srcId="{28888755-727E-436B-B2F2-DA7896544A65}" destId="{9312B733-3AEB-49F6-8245-08553BA2949B}" srcOrd="0" destOrd="0" presId="urn:diagrams.loki3.com/BracketList"/>
    <dgm:cxn modelId="{53E397A2-7CAD-4A4C-ABDE-885D92961EB2}" type="presOf" srcId="{FE2BA0E8-81AC-463B-B498-EF464F5BCE06}" destId="{9893D59A-7FEC-486D-89C4-D28135F6121C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E9154DB6-8B71-4C47-A778-19BA49538396}" type="presOf" srcId="{92FD0664-EE76-4121-BE7B-68FC1EE5F4D7}" destId="{C6BA9D27-2D60-4BA7-98A9-E18E57FDB6CB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1021894C-289A-4B28-BA0D-6767C27230B8}" type="presOf" srcId="{D45E583C-4AAD-40D2-9D24-9A0A68141567}" destId="{7BB6658A-32E0-42C7-B82A-240BF45CF27D}" srcOrd="0" destOrd="0" presId="urn:diagrams.loki3.com/BracketList"/>
    <dgm:cxn modelId="{F0833111-710A-438D-8DAD-39E1E37FCCA2}" type="presOf" srcId="{E1AD8724-28DC-48C5-B75E-B0D1F33E6279}" destId="{939B76D1-BB33-4E50-9ECD-839FB5787B9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07D637A-714A-406B-993E-0E5A5B39956B}" type="presOf" srcId="{E1B79EE1-1157-4302-AB0B-8FEDC81165FD}" destId="{F40D94EA-52E0-4740-A924-EAF350BDF213}" srcOrd="0" destOrd="0" presId="urn:diagrams.loki3.com/BracketList"/>
    <dgm:cxn modelId="{39B6D187-F738-494F-864B-824768F311FC}" type="presOf" srcId="{6B14159D-5902-471E-9F91-CEA86CA18597}" destId="{FFFD7BD8-195B-4FA4-9414-4F4C582F5570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87FAF999-9E08-4A6A-A6D7-11D7E30AC118}" type="presOf" srcId="{EEA47F19-311D-44B3-AAA4-35C98BD4844B}" destId="{EFEB1020-9C17-48DC-BBE0-54FA743F9F75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/>
      <dgm:spPr/>
      <dgm:t>
        <a:bodyPr/>
        <a:lstStyle/>
        <a:p>
          <a:pPr algn="ctr"/>
          <a:r>
            <a:rPr lang="sr-Cyrl-RS" dirty="0"/>
            <a:t>Укупни буџетски приходи и примања  </a:t>
          </a:r>
          <a:r>
            <a:rPr lang="sr-Cyrl-RS" dirty="0" smtClean="0"/>
            <a:t>3</a:t>
          </a:r>
          <a:r>
            <a:rPr lang="en-US" dirty="0" smtClean="0"/>
            <a:t>.</a:t>
          </a:r>
          <a:r>
            <a:rPr lang="sr-Cyrl-RS" dirty="0" smtClean="0"/>
            <a:t>335</a:t>
          </a:r>
          <a:r>
            <a:rPr lang="en-US" dirty="0" smtClean="0"/>
            <a:t>.000</a:t>
          </a:r>
          <a:r>
            <a:rPr lang="sr-Cyrl-RS" dirty="0" smtClean="0"/>
            <a:t>.000динара</a:t>
          </a:r>
          <a:endParaRPr lang="en-US" dirty="0"/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/>
      <dgm:spPr/>
      <dgm:t>
        <a:bodyPr/>
        <a:lstStyle/>
        <a:p>
          <a:pPr algn="ctr"/>
          <a:r>
            <a:rPr lang="sr-Cyrl-RS" dirty="0"/>
            <a:t>Приходи од  пореза  </a:t>
          </a:r>
          <a:r>
            <a:rPr lang="sr-Cyrl-RS" dirty="0" smtClean="0"/>
            <a:t>909,142,500</a:t>
          </a:r>
          <a:r>
            <a:rPr lang="sr-Cyrl-RS" dirty="0" smtClean="0">
              <a:solidFill>
                <a:srgbClr val="FF0000"/>
              </a:solidFill>
            </a:rPr>
            <a:t>    </a:t>
          </a:r>
          <a:r>
            <a:rPr lang="sr-Cyrl-RS" dirty="0" smtClean="0"/>
            <a:t>    </a:t>
          </a:r>
          <a:r>
            <a:rPr lang="sr-Cyrl-RS" dirty="0"/>
            <a:t>динара</a:t>
          </a:r>
          <a:endParaRPr lang="en-US" dirty="0"/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/>
      <dgm:spPr/>
      <dgm:t>
        <a:bodyPr/>
        <a:lstStyle/>
        <a:p>
          <a:pPr algn="ctr"/>
          <a:r>
            <a:rPr lang="sr-Cyrl-RS" dirty="0" smtClean="0"/>
            <a:t>Трансфери</a:t>
          </a:r>
          <a:r>
            <a:rPr lang="en-US" dirty="0" smtClean="0"/>
            <a:t> </a:t>
          </a:r>
          <a:r>
            <a:rPr lang="sr-Cyrl-RS" dirty="0" smtClean="0"/>
            <a:t>и донације 93.539.192</a:t>
          </a:r>
          <a:r>
            <a:rPr lang="sr-Latn-RS" dirty="0" smtClean="0">
              <a:solidFill>
                <a:srgbClr val="FF0000"/>
              </a:solidFill>
            </a:rPr>
            <a:t> </a:t>
          </a:r>
          <a:r>
            <a:rPr lang="sr-Cyrl-RS" dirty="0"/>
            <a:t>динара</a:t>
          </a:r>
          <a:endParaRPr lang="en-US" dirty="0"/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/>
      <dgm:spPr/>
      <dgm:t>
        <a:bodyPr/>
        <a:lstStyle/>
        <a:p>
          <a:pPr algn="ctr"/>
          <a:r>
            <a:rPr lang="sr-Cyrl-RS" dirty="0"/>
            <a:t>Други приходи  </a:t>
          </a:r>
          <a:r>
            <a:rPr lang="sr-Cyrl-RS" dirty="0" smtClean="0"/>
            <a:t>1.680.818.</a:t>
          </a:r>
          <a:r>
            <a:rPr lang="en-US" dirty="0" smtClean="0"/>
            <a:t>30</a:t>
          </a:r>
          <a:r>
            <a:rPr lang="sr-Cyrl-RS" dirty="0" smtClean="0"/>
            <a:t>8 </a:t>
          </a:r>
          <a:r>
            <a:rPr lang="sr-Cyrl-RS" dirty="0"/>
            <a:t>динара</a:t>
          </a:r>
          <a:endParaRPr lang="en-US" dirty="0"/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40EF3D92-C4CB-4CBC-8AED-087234C53764}">
      <dgm:prSet phldrT="[Text]"/>
      <dgm:spPr/>
      <dgm:t>
        <a:bodyPr/>
        <a:lstStyle/>
        <a:p>
          <a:pPr algn="ctr"/>
          <a:r>
            <a:rPr lang="sr-Cyrl-RS" dirty="0"/>
            <a:t>Примања од продаје нефинансијске имовине  </a:t>
          </a:r>
          <a:r>
            <a:rPr lang="sr-Cyrl-RS" dirty="0" smtClean="0"/>
            <a:t>1.500.000 </a:t>
          </a:r>
          <a:r>
            <a:rPr lang="sr-Cyrl-RS" dirty="0"/>
            <a:t>динара</a:t>
          </a:r>
          <a:endParaRPr lang="en-US" dirty="0"/>
        </a:p>
      </dgm:t>
    </dgm:pt>
    <dgm:pt modelId="{4FA9126D-361B-4DA5-854C-1DB4EE314D93}" type="par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920F0D4F-6C4C-4BE8-9363-F48FBF034871}">
      <dgm:prSet phldrT="[Text]"/>
      <dgm:spPr/>
      <dgm:t>
        <a:bodyPr/>
        <a:lstStyle/>
        <a:p>
          <a:pPr algn="ctr"/>
          <a:r>
            <a:rPr lang="sr-Cyrl-RS" dirty="0"/>
            <a:t>Примања од продаје финансијске имовине  </a:t>
          </a:r>
          <a:r>
            <a:rPr lang="sr-Cyrl-RS" dirty="0" smtClean="0"/>
            <a:t>динара</a:t>
          </a:r>
          <a:endParaRPr lang="en-US" dirty="0"/>
        </a:p>
      </dgm:t>
    </dgm:pt>
    <dgm:pt modelId="{43AA7920-B602-4336-8E46-A663A1629DDB}" type="par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5F9FEDD2-AAF1-4278-94C9-B59264FA9EB9}" type="sib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15426A40-9AD2-4153-8230-E20BC4B11534}">
      <dgm:prSet phldrT="[Text]" custT="1"/>
      <dgm:spPr/>
      <dgm:t>
        <a:bodyPr/>
        <a:lstStyle/>
        <a:p>
          <a:pPr algn="ctr"/>
          <a:r>
            <a:rPr lang="sr-Cyrl-RS" sz="1000" dirty="0"/>
            <a:t>Пренета средства из ранијих година</a:t>
          </a:r>
          <a:r>
            <a:rPr lang="sr-Latn-RS" sz="1000" dirty="0"/>
            <a:t> </a:t>
          </a:r>
          <a:r>
            <a:rPr lang="sr-Cyrl-RS" sz="1000" dirty="0" smtClean="0"/>
            <a:t>650.000.</a:t>
          </a:r>
          <a:r>
            <a:rPr lang="en-US" sz="1000" dirty="0" smtClean="0"/>
            <a:t>000</a:t>
          </a:r>
          <a:r>
            <a:rPr lang="sr-Latn-RS" sz="1000" dirty="0" smtClean="0"/>
            <a:t> </a:t>
          </a:r>
          <a:r>
            <a:rPr lang="sr-Cyrl-RS" sz="1000" dirty="0"/>
            <a:t>динара</a:t>
          </a:r>
          <a:endParaRPr lang="en-US" sz="1000" dirty="0"/>
        </a:p>
      </dgm:t>
    </dgm:pt>
    <dgm:pt modelId="{A1307EAF-2414-4AFE-BE82-97C79333BAA9}" type="par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869B992E-498B-4FBD-AA48-03E5171031C9}" type="sib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7"/>
      <dgm:spPr/>
      <dgm:t>
        <a:bodyPr/>
        <a:lstStyle/>
        <a:p>
          <a:endParaRPr lang="sr-Latn-RS"/>
        </a:p>
      </dgm:t>
    </dgm:pt>
    <dgm:pt modelId="{63432802-399F-407F-AC10-7219543A0326}" type="pres">
      <dgm:prSet presAssocID="{DB1A1606-130D-4B45-9553-0A0B804495DF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49BFEB2-6844-4A2C-8DC2-780280CBA079}" type="pres">
      <dgm:prSet presAssocID="{AEA7499A-114B-4146-9776-CDD8ACEC6B39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DDE88A7-5745-4E4F-A7A8-F71A4DA0D5F2}" type="pres">
      <dgm:prSet presAssocID="{BF71EFAE-EC9F-46E9-BD2A-1686637595DA}" presName="node" presStyleLbl="vennNode1" presStyleIdx="3" presStyleCnt="7" custRadScaleRad="100226" custRadScaleInc="-1012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2DE4213-15E1-4436-8045-C055E8A54EDE}" type="pres">
      <dgm:prSet presAssocID="{40EF3D92-C4CB-4CBC-8AED-087234C53764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1CFC9CD-FF79-40EF-A271-A8DBB0423AC2}" type="pres">
      <dgm:prSet presAssocID="{920F0D4F-6C4C-4BE8-9363-F48FBF034871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C69A2CE-A671-47B5-8CD8-544465E52E9C}" type="pres">
      <dgm:prSet presAssocID="{15426A40-9AD2-4153-8230-E20BC4B11534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705D8BCA-A875-424B-917F-D801608B9607}" srcId="{43275D6C-D470-4E2E-96F8-239EECE5D634}" destId="{920F0D4F-6C4C-4BE8-9363-F48FBF034871}" srcOrd="4" destOrd="0" parTransId="{43AA7920-B602-4336-8E46-A663A1629DDB}" sibTransId="{5F9FEDD2-AAF1-4278-94C9-B59264FA9EB9}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A8EA5165-9419-4BAD-BDB3-9194338DFA99}" type="presOf" srcId="{920F0D4F-6C4C-4BE8-9363-F48FBF034871}" destId="{91CFC9CD-FF79-40EF-A271-A8DBB0423AC2}" srcOrd="0" destOrd="0" presId="urn:microsoft.com/office/officeart/2005/8/layout/radial3"/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09B198C8-E6EF-4BF2-B04A-98A7D3B82C52}" srcId="{43275D6C-D470-4E2E-96F8-239EECE5D634}" destId="{15426A40-9AD2-4153-8230-E20BC4B11534}" srcOrd="5" destOrd="0" parTransId="{A1307EAF-2414-4AFE-BE82-97C79333BAA9}" sibTransId="{869B992E-498B-4FBD-AA48-03E5171031C9}"/>
    <dgm:cxn modelId="{E2DFF5B8-BF65-4C45-989F-3918B0A358B8}" type="presOf" srcId="{AEA7499A-114B-4146-9776-CDD8ACEC6B39}" destId="{449BFEB2-6844-4A2C-8DC2-780280CBA079}" srcOrd="0" destOrd="0" presId="urn:microsoft.com/office/officeart/2005/8/layout/radial3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352C831E-5F27-4CEA-B329-F961BC5C1E53}" srcId="{43275D6C-D470-4E2E-96F8-239EECE5D634}" destId="{40EF3D92-C4CB-4CBC-8AED-087234C53764}" srcOrd="3" destOrd="0" parTransId="{4FA9126D-361B-4DA5-854C-1DB4EE314D93}" sibTransId="{DCC66F39-0032-4915-A732-5C415659FF68}"/>
    <dgm:cxn modelId="{59AD7A56-E922-42AB-9AFA-2F0A33B73EFB}" type="presOf" srcId="{40EF3D92-C4CB-4CBC-8AED-087234C53764}" destId="{72DE4213-15E1-4436-8045-C055E8A54EDE}" srcOrd="0" destOrd="0" presId="urn:microsoft.com/office/officeart/2005/8/layout/radial3"/>
    <dgm:cxn modelId="{FD5DAB64-48D5-432F-938D-E1F3721358B9}" type="presOf" srcId="{15426A40-9AD2-4153-8230-E20BC4B11534}" destId="{FC69A2CE-A671-47B5-8CD8-544465E52E9C}" srcOrd="0" destOrd="0" presId="urn:microsoft.com/office/officeart/2005/8/layout/radial3"/>
    <dgm:cxn modelId="{E91D5090-0D92-42B7-9D4F-F91AB585D7A9}" srcId="{43275D6C-D470-4E2E-96F8-239EECE5D634}" destId="{BF71EFAE-EC9F-46E9-BD2A-1686637595DA}" srcOrd="2" destOrd="0" parTransId="{C16FE7E0-0CCD-40DA-AE7B-F518D75734AD}" sibTransId="{83F53DA1-8C67-4AF5-A20A-9CEC6105D842}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60CC9D71-A974-41EE-B9EF-0513EF55550C}" type="presParOf" srcId="{1FB746E2-D736-4446-8093-C865FE09A112}" destId="{449BFEB2-6844-4A2C-8DC2-780280CBA079}" srcOrd="2" destOrd="0" presId="urn:microsoft.com/office/officeart/2005/8/layout/radial3"/>
    <dgm:cxn modelId="{9B76058B-03D0-477D-ADAF-69F9BA416969}" type="presParOf" srcId="{1FB746E2-D736-4446-8093-C865FE09A112}" destId="{9DDE88A7-5745-4E4F-A7A8-F71A4DA0D5F2}" srcOrd="3" destOrd="0" presId="urn:microsoft.com/office/officeart/2005/8/layout/radial3"/>
    <dgm:cxn modelId="{BBA494C5-DF7A-463A-A778-D7424FE42FD1}" type="presParOf" srcId="{1FB746E2-D736-4446-8093-C865FE09A112}" destId="{72DE4213-15E1-4436-8045-C055E8A54EDE}" srcOrd="4" destOrd="0" presId="urn:microsoft.com/office/officeart/2005/8/layout/radial3"/>
    <dgm:cxn modelId="{829D5A23-E7C8-4F2F-BBF0-A05AEF87B1F3}" type="presParOf" srcId="{1FB746E2-D736-4446-8093-C865FE09A112}" destId="{91CFC9CD-FF79-40EF-A271-A8DBB0423AC2}" srcOrd="5" destOrd="0" presId="urn:microsoft.com/office/officeart/2005/8/layout/radial3"/>
    <dgm:cxn modelId="{AB36D377-182D-4F38-A7FA-BE410BDE00D5}" type="presParOf" srcId="{1FB746E2-D736-4446-8093-C865FE09A112}" destId="{FC69A2CE-A671-47B5-8CD8-544465E52E9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7030A0"/>
        </a:solidFill>
      </dgm:spPr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/>
            <a:t> као што су школе, центар за социјални рад, дом здравља.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</a:t>
          </a:r>
          <a:r>
            <a:rPr lang="sr-Cyrl-RS" sz="1400" dirty="0" smtClean="0"/>
            <a:t>казне,накнаду штете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b="1" dirty="0"/>
            <a:t>Субвенције</a:t>
          </a:r>
          <a:r>
            <a:rPr lang="ru-RU" sz="1400" dirty="0"/>
            <a:t> сe одобравају </a:t>
          </a:r>
          <a:r>
            <a:rPr lang="ru-RU" sz="1400" dirty="0" smtClean="0"/>
            <a:t>јавним предузећима,</a:t>
          </a:r>
          <a:r>
            <a:rPr lang="sr-Cyrl-RS" sz="1400" dirty="0" smtClean="0"/>
            <a:t>ПД „</a:t>
          </a:r>
          <a:r>
            <a:rPr lang="ru-RU" sz="1400" dirty="0" smtClean="0"/>
            <a:t>Еко-аграр», </a:t>
          </a:r>
          <a:r>
            <a:rPr lang="ru-RU" sz="1400" dirty="0"/>
            <a:t>пољопривредним </a:t>
          </a:r>
          <a:r>
            <a:rPr lang="ru-RU" sz="1400" dirty="0" smtClean="0"/>
            <a:t>произвођачима,субвенције за информисање.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</a:t>
          </a:r>
          <a:r>
            <a:rPr lang="sr-Cyrl-RS" sz="1400" dirty="0" smtClean="0"/>
            <a:t>грађана(Помоћ у кући за стара лица,Лични пратиоц и помоћ у кући за децу са сметњама </a:t>
          </a:r>
          <a:r>
            <a:rPr lang="sr-Cyrl-RS" sz="1400" smtClean="0"/>
            <a:t>у развоју,накнаде за превоз пензионера и социјално угроженог становништва,услуге боравка деце и домски смештај за децу ометену у развоју, накнаде за рођење деце и накнада за вантелесну оплодњу,једнократне новчане помоћи)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sr-Cyrl-RS" b="1" dirty="0"/>
            <a:t>Буџетска резерва </a:t>
          </a:r>
          <a:r>
            <a:rPr lang="sr-Cyrl-RS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EC0075EB-3DC2-4074-AA80-170858192B86}" type="presOf" srcId="{28888755-727E-436B-B2F2-DA7896544A65}" destId="{9312B733-3AEB-49F6-8245-08553BA2949B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4A72B881-7734-4A48-B974-4165271D16B3}" type="presOf" srcId="{A22D28D0-C0EE-4FAC-9411-A8A4995FB17B}" destId="{B43D6F8D-5103-4DCA-8971-053A6B7A987B}" srcOrd="0" destOrd="0" presId="urn:diagrams.loki3.com/BracketList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1EC38B43-666B-4E38-81B7-8A080ED8DA87}" type="presOf" srcId="{0C844461-76DE-4FEA-A87D-23440AD6FC2E}" destId="{C6144CDB-22C1-4337-9F95-C3A522A707D1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125639C7-B690-4F53-A1C9-BB18BE26EFFF}" type="presOf" srcId="{FE2BA0E8-81AC-463B-B498-EF464F5BCE06}" destId="{9893D59A-7FEC-486D-89C4-D28135F6121C}" srcOrd="0" destOrd="0" presId="urn:diagrams.loki3.com/BracketList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E8F8E3A6-DE2E-43A3-A54F-79C8F4CD16F2}" type="presOf" srcId="{92FD0664-EE76-4121-BE7B-68FC1EE5F4D7}" destId="{C6BA9D27-2D60-4BA7-98A9-E18E57FDB6CB}" srcOrd="0" destOrd="0" presId="urn:diagrams.loki3.com/BracketList"/>
    <dgm:cxn modelId="{1A66DD3E-AD41-4FBE-A90F-6733EF188F32}" type="presOf" srcId="{26EF48C7-6381-4355-B03F-DD441AE957C7}" destId="{EFAACCF6-3A6A-4536-89B0-F0A7C44F6BE1}" srcOrd="0" destOrd="0" presId="urn:diagrams.loki3.com/BracketList"/>
    <dgm:cxn modelId="{09EA19A1-AD92-457C-AA02-410DD0335895}" type="presOf" srcId="{E055884F-7426-4921-A0E5-9CA56A76B49A}" destId="{CCB8139E-CA19-491D-9FCD-6BF28923C725}" srcOrd="0" destOrd="0" presId="urn:diagrams.loki3.com/BracketList"/>
    <dgm:cxn modelId="{CAC21658-3423-481C-AF27-E9996CB921F1}" type="presOf" srcId="{D45E583C-4AAD-40D2-9D24-9A0A68141567}" destId="{7BB6658A-32E0-42C7-B82A-240BF45CF27D}" srcOrd="0" destOrd="0" presId="urn:diagrams.loki3.com/BracketList"/>
    <dgm:cxn modelId="{6CADC6AF-E4D1-4118-B6AD-2936E20B24E4}" type="presOf" srcId="{E1AD8724-28DC-48C5-B75E-B0D1F33E6279}" destId="{939B76D1-BB33-4E50-9ECD-839FB5787B9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592F709B-0D71-4665-94FE-FCFCC1F99F37}" type="presOf" srcId="{48096665-F98A-4372-9642-AA104F5D458A}" destId="{B471A916-B6F4-4017-A447-E2C98CEE19B9}" srcOrd="0" destOrd="0" presId="urn:diagrams.loki3.com/BracketList"/>
    <dgm:cxn modelId="{45E7555C-A21A-4EDC-9BCD-7FDE66998A88}" type="presOf" srcId="{4B4A2A45-FFA7-47F5-A99D-A2DFD7698107}" destId="{9A05939C-6B40-4C32-897A-4A6DC3E71E5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18CD0900-03D4-4FC5-947C-D63509C4CD0B}" type="presParOf" srcId="{EFEB1020-9C17-48DC-BBE0-54FA743F9F75}" destId="{F0DED400-B200-4EA2-AB34-CCFF58E07A6E}" srcOrd="8" destOrd="0" presId="urn:diagrams.loki3.com/BracketList"/>
    <dgm:cxn modelId="{9B164F5B-734B-4F1A-B5FC-825850C19B16}" type="presParOf" srcId="{F0DED400-B200-4EA2-AB34-CCFF58E07A6E}" destId="{EFAACCF6-3A6A-4536-89B0-F0A7C44F6BE1}" srcOrd="0" destOrd="0" presId="urn:diagrams.loki3.com/BracketList"/>
    <dgm:cxn modelId="{3FF0B257-0F12-4315-B902-EFA379523963}" type="presParOf" srcId="{F0DED400-B200-4EA2-AB34-CCFF58E07A6E}" destId="{6497CA82-45EE-4BD1-AEB4-CC3961FBFB74}" srcOrd="1" destOrd="0" presId="urn:diagrams.loki3.com/BracketList"/>
    <dgm:cxn modelId="{DF592281-E118-4B69-9CCF-70AF651B01A6}" type="presParOf" srcId="{F0DED400-B200-4EA2-AB34-CCFF58E07A6E}" destId="{CD7548DD-1E84-4DA7-B1D0-28F3E4EBFF82}" srcOrd="2" destOrd="0" presId="urn:diagrams.loki3.com/BracketList"/>
    <dgm:cxn modelId="{9F1E4FB8-5C35-47B7-97D1-1B3FE4D187FF}" type="presParOf" srcId="{F0DED400-B200-4EA2-AB34-CCFF58E07A6E}" destId="{9A05939C-6B40-4C32-897A-4A6DC3E71E5B}" srcOrd="3" destOrd="0" presId="urn:diagrams.loki3.com/BracketList"/>
    <dgm:cxn modelId="{EFBC8BF5-74D5-4BA5-8595-FB4D4195FE8A}" type="presParOf" srcId="{EFEB1020-9C17-48DC-BBE0-54FA743F9F75}" destId="{569EA799-9807-4770-B698-79D3EF79120B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6A4A9BA4-9871-4F5E-9DDA-A3EA479D8058}" type="presParOf" srcId="{EFEB1020-9C17-48DC-BBE0-54FA743F9F75}" destId="{4B12A308-E2AF-4F45-882B-691EF4FA1B43}" srcOrd="12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3" destOrd="0" presId="urn:diagrams.loki3.com/BracketList"/>
    <dgm:cxn modelId="{7851F925-1252-4F3F-9162-4F3C79B75204}" type="presParOf" srcId="{EFEB1020-9C17-48DC-BBE0-54FA743F9F75}" destId="{5A582BDF-EB51-42B9-AFE8-1D18A89089BC}" srcOrd="14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1343950" y="307051"/>
          <a:ext cx="3574844" cy="357476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Скупштина општине</a:t>
          </a:r>
          <a:endParaRPr lang="sr-Cyrl-RS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Председник општине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Општинско веће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Општински правобранилац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Општинска управа</a:t>
          </a:r>
          <a:endParaRPr lang="en-US" sz="1600" kern="1200" dirty="0"/>
        </a:p>
      </dsp:txBody>
      <dsp:txXfrm>
        <a:off x="1867474" y="830564"/>
        <a:ext cx="2527796" cy="2527741"/>
      </dsp:txXfrm>
    </dsp:sp>
    <dsp:sp modelId="{6AE34D3E-FD5D-4402-89AF-BF559D3EC92D}">
      <dsp:nvSpPr>
        <dsp:cNvPr id="0" name=""/>
        <dsp:cNvSpPr/>
      </dsp:nvSpPr>
      <dsp:spPr>
        <a:xfrm>
          <a:off x="3383680" y="144182"/>
          <a:ext cx="397574" cy="39756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2442266" y="3616217"/>
          <a:ext cx="287875" cy="288153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5148830" y="1757839"/>
          <a:ext cx="287875" cy="288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3771281" y="3922745"/>
          <a:ext cx="397574" cy="39756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2524041" y="709213"/>
          <a:ext cx="287875" cy="28815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1616535" y="2357531"/>
          <a:ext cx="287875" cy="288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-171820" y="732487"/>
          <a:ext cx="2251020" cy="1892428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 smtClean="0">
              <a:solidFill>
                <a:schemeClr val="accent1">
                  <a:lumMod val="75000"/>
                </a:schemeClr>
              </a:solidFill>
            </a:rPr>
            <a:t>Културне </a:t>
          </a: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установе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sp:txBody>
      <dsp:txXfrm>
        <a:off x="157834" y="1009627"/>
        <a:ext cx="1591712" cy="1338148"/>
      </dsp:txXfrm>
    </dsp:sp>
    <dsp:sp modelId="{D4397D2C-6DDE-4A42-9855-5F94ADD7F1F8}">
      <dsp:nvSpPr>
        <dsp:cNvPr id="0" name=""/>
        <dsp:cNvSpPr/>
      </dsp:nvSpPr>
      <dsp:spPr>
        <a:xfrm>
          <a:off x="2981451" y="721741"/>
          <a:ext cx="397574" cy="3975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363311" y="2831105"/>
          <a:ext cx="718692" cy="71871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54ECB-2B3F-4C89-9A19-2C63D69076BA}">
      <dsp:nvSpPr>
        <dsp:cNvPr id="0" name=""/>
        <dsp:cNvSpPr/>
      </dsp:nvSpPr>
      <dsp:spPr>
        <a:xfrm>
          <a:off x="5203364" y="216022"/>
          <a:ext cx="1616855" cy="1558093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Основне школе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/>
            <a:t>Средња </a:t>
          </a:r>
          <a:r>
            <a:rPr lang="sr-Cyrl-RS" sz="1200" kern="1200" dirty="0"/>
            <a:t>школе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Дом </a:t>
          </a:r>
          <a:r>
            <a:rPr lang="sr-Cyrl-RS" sz="1200" kern="1200" dirty="0" smtClean="0"/>
            <a:t>здравља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/>
            <a:t>Центар за социјални рад</a:t>
          </a:r>
          <a:endParaRPr lang="en-US" sz="1200" kern="1200" dirty="0"/>
        </a:p>
      </dsp:txBody>
      <dsp:txXfrm>
        <a:off x="5440147" y="444199"/>
        <a:ext cx="1143289" cy="1101739"/>
      </dsp:txXfrm>
    </dsp:sp>
    <dsp:sp modelId="{4ABBCF6F-E7DA-4CE7-A2F5-6DD06BFAA1FA}">
      <dsp:nvSpPr>
        <dsp:cNvPr id="0" name=""/>
        <dsp:cNvSpPr/>
      </dsp:nvSpPr>
      <dsp:spPr>
        <a:xfrm>
          <a:off x="4636903" y="1271737"/>
          <a:ext cx="397574" cy="39756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80608-C72B-40F2-A560-A83F55BD6ABF}">
      <dsp:nvSpPr>
        <dsp:cNvPr id="0" name=""/>
        <dsp:cNvSpPr/>
      </dsp:nvSpPr>
      <dsp:spPr>
        <a:xfrm>
          <a:off x="90062" y="3686376"/>
          <a:ext cx="287875" cy="288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35534-E508-479C-BE42-766976EE223C}">
      <dsp:nvSpPr>
        <dsp:cNvPr id="0" name=""/>
        <dsp:cNvSpPr/>
      </dsp:nvSpPr>
      <dsp:spPr>
        <a:xfrm>
          <a:off x="2960841" y="3276280"/>
          <a:ext cx="287875" cy="28815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879998" y="2263316"/>
          <a:ext cx="519062" cy="2064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2064042"/>
              </a:lnTo>
              <a:lnTo>
                <a:pt x="519062" y="2064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86322" y="3242129"/>
        <a:ext cx="106415" cy="106415"/>
      </dsp:txXfrm>
    </dsp:sp>
    <dsp:sp modelId="{EE8B77DA-77C5-46AD-80A2-BD307CFE9F0A}">
      <dsp:nvSpPr>
        <dsp:cNvPr id="0" name=""/>
        <dsp:cNvSpPr/>
      </dsp:nvSpPr>
      <dsp:spPr>
        <a:xfrm>
          <a:off x="1879998" y="2263316"/>
          <a:ext cx="519062" cy="1479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479230"/>
              </a:lnTo>
              <a:lnTo>
                <a:pt x="519062" y="1479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100338" y="2963739"/>
        <a:ext cx="78382" cy="78382"/>
      </dsp:txXfrm>
    </dsp:sp>
    <dsp:sp modelId="{531482B3-13DA-4E77-8EF9-7A508768A321}">
      <dsp:nvSpPr>
        <dsp:cNvPr id="0" name=""/>
        <dsp:cNvSpPr/>
      </dsp:nvSpPr>
      <dsp:spPr>
        <a:xfrm>
          <a:off x="1879998" y="2263316"/>
          <a:ext cx="519062" cy="900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900791"/>
              </a:lnTo>
              <a:lnTo>
                <a:pt x="519062" y="900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3538" y="2687720"/>
        <a:ext cx="51982" cy="51982"/>
      </dsp:txXfrm>
    </dsp:sp>
    <dsp:sp modelId="{F1903401-CDA9-4777-A04C-F19A89F110A0}">
      <dsp:nvSpPr>
        <dsp:cNvPr id="0" name=""/>
        <dsp:cNvSpPr/>
      </dsp:nvSpPr>
      <dsp:spPr>
        <a:xfrm>
          <a:off x="1879998" y="2263316"/>
          <a:ext cx="519062" cy="13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35114"/>
              </a:lnTo>
              <a:lnTo>
                <a:pt x="519062" y="1351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26120" y="2317464"/>
        <a:ext cx="26818" cy="26818"/>
      </dsp:txXfrm>
    </dsp:sp>
    <dsp:sp modelId="{25CF5DCC-0AE9-4D09-ABC1-8BE4D97FDFCB}">
      <dsp:nvSpPr>
        <dsp:cNvPr id="0" name=""/>
        <dsp:cNvSpPr/>
      </dsp:nvSpPr>
      <dsp:spPr>
        <a:xfrm>
          <a:off x="1879998" y="960341"/>
          <a:ext cx="543043" cy="1302974"/>
        </a:xfrm>
        <a:custGeom>
          <a:avLst/>
          <a:gdLst/>
          <a:ahLst/>
          <a:cxnLst/>
          <a:rect l="0" t="0" r="0" b="0"/>
          <a:pathLst>
            <a:path>
              <a:moveTo>
                <a:pt x="0" y="1302974"/>
              </a:moveTo>
              <a:lnTo>
                <a:pt x="271521" y="1302974"/>
              </a:lnTo>
              <a:lnTo>
                <a:pt x="271521" y="0"/>
              </a:lnTo>
              <a:lnTo>
                <a:pt x="5430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6230" y="1576538"/>
        <a:ext cx="70580" cy="70580"/>
      </dsp:txXfrm>
    </dsp:sp>
    <dsp:sp modelId="{D1C52863-34A6-4E04-9740-6E0567681A8F}">
      <dsp:nvSpPr>
        <dsp:cNvPr id="0" name=""/>
        <dsp:cNvSpPr/>
      </dsp:nvSpPr>
      <dsp:spPr>
        <a:xfrm rot="16200000">
          <a:off x="-725304" y="1535702"/>
          <a:ext cx="3755377" cy="1455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/>
            <a:t>На основу чега се доноси буџет</a:t>
          </a:r>
          <a:r>
            <a:rPr lang="en-US" sz="3000" kern="1200" dirty="0"/>
            <a:t>? </a:t>
          </a:r>
        </a:p>
      </dsp:txBody>
      <dsp:txXfrm>
        <a:off x="-725304" y="1535702"/>
        <a:ext cx="3755377" cy="1455227"/>
      </dsp:txXfrm>
    </dsp:sp>
    <dsp:sp modelId="{AD67EDBF-32B4-495C-A262-4812FBE80932}">
      <dsp:nvSpPr>
        <dsp:cNvPr id="0" name=""/>
        <dsp:cNvSpPr/>
      </dsp:nvSpPr>
      <dsp:spPr>
        <a:xfrm>
          <a:off x="2423042" y="49912"/>
          <a:ext cx="4925648" cy="18208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Закони и прописи: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финансирању локалне самоуправе,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буџетском систему,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локалној самоуправи, 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Упутство Министарства финансија за припрему одлуке о буџету за </a:t>
          </a:r>
          <a:r>
            <a:rPr lang="sr-Cyrl-RS" sz="1400" kern="1200" dirty="0" smtClean="0"/>
            <a:t>2022. </a:t>
          </a:r>
          <a:r>
            <a:rPr lang="sr-Cyrl-RS" sz="1400" kern="1200" dirty="0"/>
            <a:t>годину и др.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kern="1200" dirty="0"/>
        </a:p>
      </dsp:txBody>
      <dsp:txXfrm>
        <a:off x="2423042" y="49912"/>
        <a:ext cx="4925648" cy="1820858"/>
      </dsp:txXfrm>
    </dsp:sp>
    <dsp:sp modelId="{A288E7CD-845A-4B30-8D9E-0FCFF4059FF8}">
      <dsp:nvSpPr>
        <dsp:cNvPr id="0" name=""/>
        <dsp:cNvSpPr/>
      </dsp:nvSpPr>
      <dsp:spPr>
        <a:xfrm>
          <a:off x="2399061" y="2021069"/>
          <a:ext cx="4887730" cy="7547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Стратешки документи: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Стратегија развоја</a:t>
          </a:r>
          <a:endParaRPr lang="sr-Latn-RS" sz="1400" kern="1200" dirty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Акциони планови за поједине области</a:t>
          </a:r>
          <a:endParaRPr lang="en-US" sz="1400" kern="1200" dirty="0"/>
        </a:p>
      </dsp:txBody>
      <dsp:txXfrm>
        <a:off x="2399061" y="2021069"/>
        <a:ext cx="4887730" cy="754722"/>
      </dsp:txXfrm>
    </dsp:sp>
    <dsp:sp modelId="{573F9BF2-AC82-43FC-A361-118085DB3D65}">
      <dsp:nvSpPr>
        <dsp:cNvPr id="0" name=""/>
        <dsp:cNvSpPr/>
      </dsp:nvSpPr>
      <dsp:spPr>
        <a:xfrm>
          <a:off x="2399061" y="2973605"/>
          <a:ext cx="4895853" cy="381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Потребе буџетских корисника</a:t>
          </a:r>
          <a:endParaRPr lang="en-US" sz="1400" kern="1200" dirty="0"/>
        </a:p>
      </dsp:txBody>
      <dsp:txXfrm>
        <a:off x="2399061" y="2973605"/>
        <a:ext cx="4895853" cy="381004"/>
      </dsp:txXfrm>
    </dsp:sp>
    <dsp:sp modelId="{B2DE3A8A-BA09-499F-9C72-0630724E4538}">
      <dsp:nvSpPr>
        <dsp:cNvPr id="0" name=""/>
        <dsp:cNvSpPr/>
      </dsp:nvSpPr>
      <dsp:spPr>
        <a:xfrm>
          <a:off x="2399061" y="3552423"/>
          <a:ext cx="4896736" cy="3802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Започети пројекти из ранијих година</a:t>
          </a:r>
          <a:endParaRPr lang="en-US" sz="1400" kern="1200" dirty="0"/>
        </a:p>
      </dsp:txBody>
      <dsp:txXfrm>
        <a:off x="2399061" y="3552423"/>
        <a:ext cx="4896736" cy="380245"/>
      </dsp:txXfrm>
    </dsp:sp>
    <dsp:sp modelId="{94F14A6F-3CD0-4A17-88D3-6F4D0EB2D4E6}">
      <dsp:nvSpPr>
        <dsp:cNvPr id="0" name=""/>
        <dsp:cNvSpPr/>
      </dsp:nvSpPr>
      <dsp:spPr>
        <a:xfrm>
          <a:off x="2399061" y="4130482"/>
          <a:ext cx="4921313" cy="393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Остварење прошлогодишњег буџета</a:t>
          </a:r>
          <a:endParaRPr lang="en-US" sz="1400" kern="1200" dirty="0"/>
        </a:p>
      </dsp:txBody>
      <dsp:txXfrm>
        <a:off x="2399061" y="4130482"/>
        <a:ext cx="4921313" cy="393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2168" y="334821"/>
          <a:ext cx="1083108" cy="10831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/>
            <a:t>Средства из буџета општине </a:t>
          </a:r>
          <a:r>
            <a:rPr lang="en-US" sz="800" kern="1200" dirty="0" smtClean="0"/>
            <a:t>2.</a:t>
          </a:r>
          <a:r>
            <a:rPr lang="sr-Cyrl-RS" sz="800" kern="1200" dirty="0" smtClean="0"/>
            <a:t>666.593.</a:t>
          </a:r>
          <a:r>
            <a:rPr lang="en-US" sz="800" kern="1200" dirty="0" smtClean="0"/>
            <a:t>000</a:t>
          </a:r>
          <a:endParaRPr lang="en-US" sz="800" kern="1200" dirty="0">
            <a:solidFill>
              <a:srgbClr val="FF0000"/>
            </a:solidFill>
          </a:endParaRPr>
        </a:p>
      </dsp:txBody>
      <dsp:txXfrm>
        <a:off x="160785" y="493438"/>
        <a:ext cx="765874" cy="765874"/>
      </dsp:txXfrm>
    </dsp:sp>
    <dsp:sp modelId="{98F3E7AB-6934-48FA-B82F-FBEAF1B2375D}">
      <dsp:nvSpPr>
        <dsp:cNvPr id="0" name=""/>
        <dsp:cNvSpPr/>
      </dsp:nvSpPr>
      <dsp:spPr>
        <a:xfrm>
          <a:off x="1173225" y="562274"/>
          <a:ext cx="628202" cy="628202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256493" y="802498"/>
        <a:ext cx="461666" cy="147754"/>
      </dsp:txXfrm>
    </dsp:sp>
    <dsp:sp modelId="{2F60A798-586E-4E47-B649-25F047F36835}">
      <dsp:nvSpPr>
        <dsp:cNvPr id="0" name=""/>
        <dsp:cNvSpPr/>
      </dsp:nvSpPr>
      <dsp:spPr>
        <a:xfrm>
          <a:off x="1889376" y="334821"/>
          <a:ext cx="1083108" cy="1083108"/>
        </a:xfrm>
        <a:prstGeom prst="ellipse">
          <a:avLst/>
        </a:prstGeom>
        <a:solidFill>
          <a:schemeClr val="accent4">
            <a:hueOff val="-906223"/>
            <a:satOff val="-1409"/>
            <a:lumOff val="71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/>
            <a:t>Пренета средства из ранијих година</a:t>
          </a:r>
          <a:r>
            <a:rPr lang="sr-Cyrl-RS" sz="800" kern="1200" dirty="0">
              <a:solidFill>
                <a:srgbClr val="FF0000"/>
              </a:solidFill>
            </a:rPr>
            <a:t> </a:t>
          </a:r>
          <a:r>
            <a:rPr lang="sr-Cyrl-RS" sz="800" kern="1200" dirty="0" smtClean="0">
              <a:solidFill>
                <a:srgbClr val="FF0000"/>
              </a:solidFill>
            </a:rPr>
            <a:t>650.000.</a:t>
          </a:r>
          <a:r>
            <a:rPr lang="en-US" sz="800" kern="1200" dirty="0" smtClean="0">
              <a:solidFill>
                <a:srgbClr val="FF0000"/>
              </a:solidFill>
            </a:rPr>
            <a:t>000</a:t>
          </a:r>
          <a:r>
            <a:rPr lang="sr-Cyrl-RS" sz="800" kern="1200" dirty="0" smtClean="0">
              <a:solidFill>
                <a:srgbClr val="FF0000"/>
              </a:solidFill>
            </a:rPr>
            <a:t> </a:t>
          </a:r>
          <a:endParaRPr lang="en-US" sz="800" kern="1200" dirty="0">
            <a:solidFill>
              <a:srgbClr val="FF0000"/>
            </a:solidFill>
          </a:endParaRPr>
        </a:p>
      </dsp:txBody>
      <dsp:txXfrm>
        <a:off x="2047993" y="493438"/>
        <a:ext cx="765874" cy="765874"/>
      </dsp:txXfrm>
    </dsp:sp>
    <dsp:sp modelId="{41F09F99-3DCC-47E4-9188-F7D103A1F6E3}">
      <dsp:nvSpPr>
        <dsp:cNvPr id="0" name=""/>
        <dsp:cNvSpPr/>
      </dsp:nvSpPr>
      <dsp:spPr>
        <a:xfrm>
          <a:off x="3060433" y="562274"/>
          <a:ext cx="628202" cy="628202"/>
        </a:xfrm>
        <a:prstGeom prst="mathPlus">
          <a:avLst/>
        </a:prstGeom>
        <a:solidFill>
          <a:schemeClr val="accent4">
            <a:hueOff val="-1359334"/>
            <a:satOff val="-2114"/>
            <a:lumOff val="106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143701" y="802498"/>
        <a:ext cx="461666" cy="147754"/>
      </dsp:txXfrm>
    </dsp:sp>
    <dsp:sp modelId="{6C1FFF0F-B1A4-4C41-B9D3-30452A0DFA4B}">
      <dsp:nvSpPr>
        <dsp:cNvPr id="0" name=""/>
        <dsp:cNvSpPr/>
      </dsp:nvSpPr>
      <dsp:spPr>
        <a:xfrm>
          <a:off x="5395172" y="470664"/>
          <a:ext cx="1648924" cy="916504"/>
        </a:xfrm>
        <a:prstGeom prst="ellipse">
          <a:avLst/>
        </a:prstGeom>
        <a:solidFill>
          <a:schemeClr val="accent4">
            <a:hueOff val="-1812445"/>
            <a:satOff val="-2819"/>
            <a:lumOff val="142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>
              <a:solidFill>
                <a:schemeClr val="bg1"/>
              </a:solidFill>
            </a:rPr>
            <a:t>Укупан буџет општине </a:t>
          </a:r>
          <a:r>
            <a:rPr lang="sr-Cyrl-RS" sz="1300" kern="1200" dirty="0" smtClean="0">
              <a:solidFill>
                <a:schemeClr val="bg1"/>
              </a:solidFill>
            </a:rPr>
            <a:t>3.</a:t>
          </a:r>
          <a:r>
            <a:rPr lang="en-US" sz="1300" kern="1200" dirty="0" smtClean="0">
              <a:solidFill>
                <a:schemeClr val="bg1"/>
              </a:solidFill>
            </a:rPr>
            <a:t>3</a:t>
          </a:r>
          <a:r>
            <a:rPr lang="sr-Cyrl-RS" sz="1300" kern="1200" dirty="0" smtClean="0">
              <a:solidFill>
                <a:schemeClr val="bg1"/>
              </a:solidFill>
            </a:rPr>
            <a:t>35.000.000</a:t>
          </a:r>
          <a:endParaRPr lang="en-US" sz="1300" kern="1200" dirty="0">
            <a:solidFill>
              <a:srgbClr val="FF0000"/>
            </a:solidFill>
          </a:endParaRPr>
        </a:p>
      </dsp:txBody>
      <dsp:txXfrm>
        <a:off x="5636651" y="604883"/>
        <a:ext cx="1165966" cy="648066"/>
      </dsp:txXfrm>
    </dsp:sp>
    <dsp:sp modelId="{4F4F87F2-8514-4849-B974-53331EFFA6A3}">
      <dsp:nvSpPr>
        <dsp:cNvPr id="0" name=""/>
        <dsp:cNvSpPr/>
      </dsp:nvSpPr>
      <dsp:spPr>
        <a:xfrm>
          <a:off x="5010236" y="572984"/>
          <a:ext cx="628202" cy="628202"/>
        </a:xfrm>
        <a:prstGeom prst="mathEqual">
          <a:avLst/>
        </a:prstGeom>
        <a:solidFill>
          <a:schemeClr val="accent4">
            <a:hueOff val="-2718668"/>
            <a:satOff val="-4228"/>
            <a:lumOff val="2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5093504" y="702394"/>
        <a:ext cx="461666" cy="369382"/>
      </dsp:txXfrm>
    </dsp:sp>
    <dsp:sp modelId="{A6BD896E-4D4C-4AE1-9C22-3ED8631C5A0A}">
      <dsp:nvSpPr>
        <dsp:cNvPr id="0" name=""/>
        <dsp:cNvSpPr/>
      </dsp:nvSpPr>
      <dsp:spPr>
        <a:xfrm>
          <a:off x="3892597" y="342229"/>
          <a:ext cx="1041029" cy="1044939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>
              <a:solidFill>
                <a:schemeClr val="bg1"/>
              </a:solidFill>
            </a:rPr>
            <a:t>Средства из осталих </a:t>
          </a:r>
          <a:r>
            <a:rPr lang="sr-Cyrl-RS" sz="800" kern="1200" dirty="0" smtClean="0">
              <a:solidFill>
                <a:schemeClr val="bg1"/>
              </a:solidFill>
            </a:rPr>
            <a:t>извора 18.407.000 </a:t>
          </a:r>
          <a:endParaRPr lang="en-US" sz="800" kern="1200" dirty="0">
            <a:solidFill>
              <a:srgbClr val="FF0000"/>
            </a:solidFill>
          </a:endParaRPr>
        </a:p>
      </dsp:txBody>
      <dsp:txXfrm>
        <a:off x="4045052" y="495257"/>
        <a:ext cx="736119" cy="7388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130726"/>
          <a:ext cx="2124745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Порески приходи</a:t>
          </a:r>
          <a:endParaRPr lang="en-US" sz="1700" b="1" kern="1200" dirty="0"/>
        </a:p>
      </dsp:txBody>
      <dsp:txXfrm>
        <a:off x="4153" y="130726"/>
        <a:ext cx="2124745" cy="336600"/>
      </dsp:txXfrm>
    </dsp:sp>
    <dsp:sp modelId="{02385D1D-92EB-445D-B736-940004751C79}">
      <dsp:nvSpPr>
        <dsp:cNvPr id="0" name=""/>
        <dsp:cNvSpPr/>
      </dsp:nvSpPr>
      <dsp:spPr>
        <a:xfrm>
          <a:off x="2128898" y="46576"/>
          <a:ext cx="424949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46576"/>
          <a:ext cx="5779306" cy="50490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kern="1200" dirty="0"/>
        </a:p>
      </dsp:txBody>
      <dsp:txXfrm>
        <a:off x="2723827" y="46576"/>
        <a:ext cx="5779306" cy="504900"/>
      </dsp:txXfrm>
    </dsp:sp>
    <dsp:sp modelId="{F40D94EA-52E0-4740-A924-EAF350BDF213}">
      <dsp:nvSpPr>
        <dsp:cNvPr id="0" name=""/>
        <dsp:cNvSpPr/>
      </dsp:nvSpPr>
      <dsp:spPr>
        <a:xfrm>
          <a:off x="4153" y="981490"/>
          <a:ext cx="2124745" cy="53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Донације и трансфери</a:t>
          </a:r>
          <a:endParaRPr lang="en-US" sz="1700" b="1" kern="1200" dirty="0"/>
        </a:p>
      </dsp:txBody>
      <dsp:txXfrm>
        <a:off x="4153" y="981490"/>
        <a:ext cx="2124745" cy="536456"/>
      </dsp:txXfrm>
    </dsp:sp>
    <dsp:sp modelId="{0E930D30-96BC-4D43-B65A-EE88C46DBE48}">
      <dsp:nvSpPr>
        <dsp:cNvPr id="0" name=""/>
        <dsp:cNvSpPr/>
      </dsp:nvSpPr>
      <dsp:spPr>
        <a:xfrm>
          <a:off x="2128898" y="612676"/>
          <a:ext cx="424949" cy="1274083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612676"/>
          <a:ext cx="5779306" cy="1274083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b="1" i="1" kern="1200" dirty="0"/>
            <a:t>Донације</a:t>
          </a:r>
          <a:r>
            <a:rPr lang="sr-Cyrl-CS" sz="1400" b="1" kern="1200" dirty="0"/>
            <a:t> </a:t>
          </a:r>
          <a:r>
            <a:rPr lang="sr-Cyrl-CS" sz="1400" kern="12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kern="1200" dirty="0">
              <a:latin typeface="Calibri" panose="020F0502020204030204" pitchFamily="34" charset="0"/>
            </a:rPr>
            <a:t>Трансфери п</a:t>
          </a:r>
          <a:r>
            <a:rPr lang="ru-RU" altLang="en-US" sz="1400" kern="12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kern="12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kern="1200" dirty="0">
              <a:latin typeface="Calibri" panose="020F0502020204030204" pitchFamily="34" charset="0"/>
            </a:rPr>
            <a:t>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kern="1200" dirty="0">
              <a:latin typeface="Calibri" panose="020F0502020204030204" pitchFamily="34" charset="0"/>
            </a:rPr>
            <a:t>ненаменски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kern="1200" dirty="0">
              <a:latin typeface="Calibri" panose="020F0502020204030204" pitchFamily="34" charset="0"/>
            </a:rPr>
            <a:t> </a:t>
          </a:r>
          <a:r>
            <a:rPr lang="sr-Cyrl-RS" altLang="en-US" sz="1400" kern="1200" dirty="0">
              <a:latin typeface="Calibri" panose="020F0502020204030204" pitchFamily="34" charset="0"/>
            </a:rPr>
            <a:t>.</a:t>
          </a:r>
          <a:endParaRPr lang="en-US" sz="1400" kern="1200" dirty="0"/>
        </a:p>
      </dsp:txBody>
      <dsp:txXfrm>
        <a:off x="2723827" y="612676"/>
        <a:ext cx="5779306" cy="1274083"/>
      </dsp:txXfrm>
    </dsp:sp>
    <dsp:sp modelId="{CCB8139E-CA19-491D-9FCD-6BF28923C725}">
      <dsp:nvSpPr>
        <dsp:cNvPr id="0" name=""/>
        <dsp:cNvSpPr/>
      </dsp:nvSpPr>
      <dsp:spPr>
        <a:xfrm>
          <a:off x="4153" y="2126779"/>
          <a:ext cx="2124745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Непорески приходи</a:t>
          </a:r>
          <a:endParaRPr lang="en-US" sz="1700" b="1" kern="1200" dirty="0"/>
        </a:p>
      </dsp:txBody>
      <dsp:txXfrm>
        <a:off x="4153" y="2126779"/>
        <a:ext cx="2124745" cy="336600"/>
      </dsp:txXfrm>
    </dsp:sp>
    <dsp:sp modelId="{14D1633C-A097-4A5A-8269-B04E98857E56}">
      <dsp:nvSpPr>
        <dsp:cNvPr id="0" name=""/>
        <dsp:cNvSpPr/>
      </dsp:nvSpPr>
      <dsp:spPr>
        <a:xfrm>
          <a:off x="2128898" y="1947960"/>
          <a:ext cx="424949" cy="6942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1947960"/>
          <a:ext cx="5779306" cy="694237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kern="1200" dirty="0"/>
        </a:p>
      </dsp:txBody>
      <dsp:txXfrm>
        <a:off x="2723827" y="1947960"/>
        <a:ext cx="5779306" cy="694237"/>
      </dsp:txXfrm>
    </dsp:sp>
    <dsp:sp modelId="{9312B733-3AEB-49F6-8245-08553BA2949B}">
      <dsp:nvSpPr>
        <dsp:cNvPr id="0" name=""/>
        <dsp:cNvSpPr/>
      </dsp:nvSpPr>
      <dsp:spPr>
        <a:xfrm>
          <a:off x="4153" y="2703397"/>
          <a:ext cx="2124745" cy="988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Примања од продаје нефинансијске имовине</a:t>
          </a:r>
          <a:endParaRPr lang="en-US" sz="1700" b="1" kern="1200" dirty="0"/>
        </a:p>
      </dsp:txBody>
      <dsp:txXfrm>
        <a:off x="4153" y="2703397"/>
        <a:ext cx="2124745" cy="988762"/>
      </dsp:txXfrm>
    </dsp:sp>
    <dsp:sp modelId="{435AB433-2559-485A-A03D-C32F36288071}">
      <dsp:nvSpPr>
        <dsp:cNvPr id="0" name=""/>
        <dsp:cNvSpPr/>
      </dsp:nvSpPr>
      <dsp:spPr>
        <a:xfrm>
          <a:off x="2128898" y="2703397"/>
          <a:ext cx="424949" cy="98876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2703397"/>
          <a:ext cx="5779306" cy="988762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2723827" y="2703397"/>
        <a:ext cx="5779306" cy="988762"/>
      </dsp:txXfrm>
    </dsp:sp>
    <dsp:sp modelId="{EFAACCF6-3A6A-4536-89B0-F0A7C44F6BE1}">
      <dsp:nvSpPr>
        <dsp:cNvPr id="0" name=""/>
        <dsp:cNvSpPr/>
      </dsp:nvSpPr>
      <dsp:spPr>
        <a:xfrm>
          <a:off x="4153" y="3753360"/>
          <a:ext cx="2124745" cy="1199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Примања од задуживања и  продаје финансијске имовине</a:t>
          </a:r>
          <a:endParaRPr lang="en-US" sz="1700" b="1" kern="1200" dirty="0"/>
        </a:p>
      </dsp:txBody>
      <dsp:txXfrm>
        <a:off x="4153" y="3753360"/>
        <a:ext cx="2124745" cy="1199137"/>
      </dsp:txXfrm>
    </dsp:sp>
    <dsp:sp modelId="{6497CA82-45EE-4BD1-AEB4-CC3961FBFB74}">
      <dsp:nvSpPr>
        <dsp:cNvPr id="0" name=""/>
        <dsp:cNvSpPr/>
      </dsp:nvSpPr>
      <dsp:spPr>
        <a:xfrm>
          <a:off x="2128898" y="3753360"/>
          <a:ext cx="424949" cy="11991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3827" y="3753360"/>
          <a:ext cx="5779306" cy="119913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0" i="0" kern="120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kern="1200" dirty="0"/>
        </a:p>
      </dsp:txBody>
      <dsp:txXfrm>
        <a:off x="2723827" y="3753360"/>
        <a:ext cx="5779306" cy="1199137"/>
      </dsp:txXfrm>
    </dsp:sp>
    <dsp:sp modelId="{939B76D1-BB33-4E50-9ECD-839FB5787B95}">
      <dsp:nvSpPr>
        <dsp:cNvPr id="0" name=""/>
        <dsp:cNvSpPr/>
      </dsp:nvSpPr>
      <dsp:spPr>
        <a:xfrm>
          <a:off x="4153" y="5013697"/>
          <a:ext cx="2124745" cy="53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Пренета средства из ранијих година</a:t>
          </a:r>
          <a:endParaRPr lang="en-US" sz="1700" b="1" kern="1200" dirty="0"/>
        </a:p>
      </dsp:txBody>
      <dsp:txXfrm>
        <a:off x="4153" y="5013697"/>
        <a:ext cx="2124745" cy="536456"/>
      </dsp:txXfrm>
    </dsp:sp>
    <dsp:sp modelId="{7845F59F-6101-48DE-ABCC-EC5351843F5B}">
      <dsp:nvSpPr>
        <dsp:cNvPr id="0" name=""/>
        <dsp:cNvSpPr/>
      </dsp:nvSpPr>
      <dsp:spPr>
        <a:xfrm>
          <a:off x="2128898" y="5013697"/>
          <a:ext cx="424949" cy="53645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5013697"/>
          <a:ext cx="5779306" cy="53645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/>
            <a:t> Представљају вишак прихода буџета општине који нису потрошени у претходној  буџетској години</a:t>
          </a:r>
          <a:endParaRPr lang="en-US" sz="1400" kern="1200" dirty="0"/>
        </a:p>
      </dsp:txBody>
      <dsp:txXfrm>
        <a:off x="2723827" y="5013697"/>
        <a:ext cx="5779306" cy="5364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1998781" y="1069517"/>
          <a:ext cx="2664411" cy="266441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Укупни буџетски приходи и примања  </a:t>
          </a:r>
          <a:r>
            <a:rPr lang="sr-Cyrl-RS" sz="1400" kern="1200" dirty="0" smtClean="0"/>
            <a:t>3</a:t>
          </a:r>
          <a:r>
            <a:rPr lang="en-US" sz="1400" kern="1200" dirty="0" smtClean="0"/>
            <a:t>.</a:t>
          </a:r>
          <a:r>
            <a:rPr lang="sr-Cyrl-RS" sz="1400" kern="1200" dirty="0" smtClean="0"/>
            <a:t>335</a:t>
          </a:r>
          <a:r>
            <a:rPr lang="en-US" sz="1400" kern="1200" dirty="0" smtClean="0"/>
            <a:t>.000</a:t>
          </a:r>
          <a:r>
            <a:rPr lang="sr-Cyrl-RS" sz="1400" kern="1200" dirty="0" smtClean="0"/>
            <a:t>.000динара</a:t>
          </a:r>
          <a:endParaRPr lang="en-US" sz="1400" kern="1200" dirty="0"/>
        </a:p>
      </dsp:txBody>
      <dsp:txXfrm>
        <a:off x="2388975" y="1459711"/>
        <a:ext cx="1884023" cy="1884023"/>
      </dsp:txXfrm>
    </dsp:sp>
    <dsp:sp modelId="{63432802-399F-407F-AC10-7219543A0326}">
      <dsp:nvSpPr>
        <dsp:cNvPr id="0" name=""/>
        <dsp:cNvSpPr/>
      </dsp:nvSpPr>
      <dsp:spPr>
        <a:xfrm>
          <a:off x="2664884" y="475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16"/>
                <a:satOff val="-71"/>
                <a:lumOff val="737"/>
                <a:alphaOff val="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16"/>
                <a:satOff val="-71"/>
                <a:lumOff val="737"/>
                <a:alphaOff val="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16"/>
                <a:satOff val="-71"/>
                <a:lumOff val="737"/>
                <a:alphaOff val="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16"/>
              <a:satOff val="-71"/>
              <a:lumOff val="737"/>
              <a:alphaOff val="5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Приходи од  пореза  </a:t>
          </a:r>
          <a:r>
            <a:rPr lang="sr-Cyrl-RS" sz="1000" kern="1200" dirty="0" smtClean="0"/>
            <a:t>909,142,500</a:t>
          </a:r>
          <a:r>
            <a:rPr lang="sr-Cyrl-RS" sz="1000" kern="1200" dirty="0" smtClean="0">
              <a:solidFill>
                <a:srgbClr val="FF0000"/>
              </a:solidFill>
            </a:rPr>
            <a:t>    </a:t>
          </a:r>
          <a:r>
            <a:rPr lang="sr-Cyrl-RS" sz="1000" kern="1200" dirty="0" smtClean="0"/>
            <a:t>   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2859981" y="195572"/>
        <a:ext cx="942011" cy="942011"/>
      </dsp:txXfrm>
    </dsp:sp>
    <dsp:sp modelId="{449BFEB2-6844-4A2C-8DC2-780280CBA079}">
      <dsp:nvSpPr>
        <dsp:cNvPr id="0" name=""/>
        <dsp:cNvSpPr/>
      </dsp:nvSpPr>
      <dsp:spPr>
        <a:xfrm>
          <a:off x="4167563" y="868047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31"/>
                <a:satOff val="-141"/>
                <a:lumOff val="1474"/>
                <a:alphaOff val="1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31"/>
                <a:satOff val="-141"/>
                <a:lumOff val="1474"/>
                <a:alphaOff val="1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31"/>
                <a:satOff val="-141"/>
                <a:lumOff val="1474"/>
                <a:alphaOff val="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31"/>
              <a:satOff val="-141"/>
              <a:lumOff val="1474"/>
              <a:alphaOff val="10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 smtClean="0"/>
            <a:t>Трансфери</a:t>
          </a:r>
          <a:r>
            <a:rPr lang="en-US" sz="1000" kern="1200" dirty="0" smtClean="0"/>
            <a:t> </a:t>
          </a:r>
          <a:r>
            <a:rPr lang="sr-Cyrl-RS" sz="1000" kern="1200" dirty="0" smtClean="0"/>
            <a:t>и донације 93.539.192</a:t>
          </a:r>
          <a:r>
            <a:rPr lang="sr-Latn-RS" sz="1000" kern="1200" dirty="0" smtClean="0">
              <a:solidFill>
                <a:srgbClr val="FF0000"/>
              </a:solidFill>
            </a:rPr>
            <a:t>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4362660" y="1063144"/>
        <a:ext cx="942011" cy="942011"/>
      </dsp:txXfrm>
    </dsp:sp>
    <dsp:sp modelId="{9DDE88A7-5745-4E4F-A7A8-F71A4DA0D5F2}">
      <dsp:nvSpPr>
        <dsp:cNvPr id="0" name=""/>
        <dsp:cNvSpPr/>
      </dsp:nvSpPr>
      <dsp:spPr>
        <a:xfrm>
          <a:off x="4180089" y="2589143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47"/>
                <a:satOff val="-212"/>
                <a:lumOff val="2212"/>
                <a:alphaOff val="1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47"/>
                <a:satOff val="-212"/>
                <a:lumOff val="2212"/>
                <a:alphaOff val="1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47"/>
                <a:satOff val="-212"/>
                <a:lumOff val="2212"/>
                <a:alphaOff val="1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47"/>
              <a:satOff val="-212"/>
              <a:lumOff val="2212"/>
              <a:alphaOff val="15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Други приходи  </a:t>
          </a:r>
          <a:r>
            <a:rPr lang="sr-Cyrl-RS" sz="1000" kern="1200" dirty="0" smtClean="0"/>
            <a:t>1.680.818.</a:t>
          </a:r>
          <a:r>
            <a:rPr lang="en-US" sz="1000" kern="1200" dirty="0" smtClean="0"/>
            <a:t>30</a:t>
          </a:r>
          <a:r>
            <a:rPr lang="sr-Cyrl-RS" sz="1000" kern="1200" dirty="0" smtClean="0"/>
            <a:t>8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4375186" y="2784240"/>
        <a:ext cx="942011" cy="942011"/>
      </dsp:txXfrm>
    </dsp:sp>
    <dsp:sp modelId="{72DE4213-15E1-4436-8045-C055E8A54EDE}">
      <dsp:nvSpPr>
        <dsp:cNvPr id="0" name=""/>
        <dsp:cNvSpPr/>
      </dsp:nvSpPr>
      <dsp:spPr>
        <a:xfrm>
          <a:off x="2664884" y="3470764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63"/>
                <a:satOff val="-283"/>
                <a:lumOff val="2949"/>
                <a:alphaOff val="2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63"/>
                <a:satOff val="-283"/>
                <a:lumOff val="2949"/>
                <a:alphaOff val="2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63"/>
                <a:satOff val="-283"/>
                <a:lumOff val="2949"/>
                <a:alphaOff val="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63"/>
              <a:satOff val="-283"/>
              <a:lumOff val="2949"/>
              <a:alphaOff val="20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Примања од продаје нефинансијске имовине  </a:t>
          </a:r>
          <a:r>
            <a:rPr lang="sr-Cyrl-RS" sz="1000" kern="1200" dirty="0" smtClean="0"/>
            <a:t>1.500.000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2859981" y="3665861"/>
        <a:ext cx="942011" cy="942011"/>
      </dsp:txXfrm>
    </dsp:sp>
    <dsp:sp modelId="{91CFC9CD-FF79-40EF-A271-A8DBB0423AC2}">
      <dsp:nvSpPr>
        <dsp:cNvPr id="0" name=""/>
        <dsp:cNvSpPr/>
      </dsp:nvSpPr>
      <dsp:spPr>
        <a:xfrm>
          <a:off x="1162204" y="2603192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78"/>
                <a:satOff val="-353"/>
                <a:lumOff val="3686"/>
                <a:alphaOff val="2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78"/>
                <a:satOff val="-353"/>
                <a:lumOff val="3686"/>
                <a:alphaOff val="2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78"/>
                <a:satOff val="-353"/>
                <a:lumOff val="3686"/>
                <a:alphaOff val="2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78"/>
              <a:satOff val="-353"/>
              <a:lumOff val="3686"/>
              <a:alphaOff val="25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Примања од продаје финансијске имовине  </a:t>
          </a:r>
          <a:r>
            <a:rPr lang="sr-Cyrl-RS" sz="1000" kern="1200" dirty="0" smtClean="0"/>
            <a:t>динара</a:t>
          </a:r>
          <a:endParaRPr lang="en-US" sz="1000" kern="1200" dirty="0"/>
        </a:p>
      </dsp:txBody>
      <dsp:txXfrm>
        <a:off x="1357301" y="2798289"/>
        <a:ext cx="942011" cy="942011"/>
      </dsp:txXfrm>
    </dsp:sp>
    <dsp:sp modelId="{FC69A2CE-A671-47B5-8CD8-544465E52E9C}">
      <dsp:nvSpPr>
        <dsp:cNvPr id="0" name=""/>
        <dsp:cNvSpPr/>
      </dsp:nvSpPr>
      <dsp:spPr>
        <a:xfrm>
          <a:off x="1162204" y="868047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94"/>
                <a:satOff val="-424"/>
                <a:lumOff val="4423"/>
                <a:alphaOff val="3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94"/>
                <a:satOff val="-424"/>
                <a:lumOff val="4423"/>
                <a:alphaOff val="3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94"/>
                <a:satOff val="-424"/>
                <a:lumOff val="4423"/>
                <a:alphaOff val="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94"/>
              <a:satOff val="-424"/>
              <a:lumOff val="4423"/>
              <a:alphaOff val="30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Пренета средства из ранијих година</a:t>
          </a:r>
          <a:r>
            <a:rPr lang="sr-Latn-RS" sz="1000" kern="1200" dirty="0"/>
            <a:t> </a:t>
          </a:r>
          <a:r>
            <a:rPr lang="sr-Cyrl-RS" sz="1000" kern="1200" dirty="0" smtClean="0"/>
            <a:t>650.000.</a:t>
          </a:r>
          <a:r>
            <a:rPr lang="en-US" sz="1000" kern="1200" dirty="0" smtClean="0"/>
            <a:t>000</a:t>
          </a:r>
          <a:r>
            <a:rPr lang="sr-Latn-RS" sz="1000" kern="1200" dirty="0" smtClean="0"/>
            <a:t>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1357301" y="1063144"/>
        <a:ext cx="942011" cy="9420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187524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Расходи за запослене</a:t>
          </a:r>
          <a:endParaRPr lang="en-US" sz="1300" b="1" kern="1200" dirty="0"/>
        </a:p>
      </dsp:txBody>
      <dsp:txXfrm>
        <a:off x="0" y="187524"/>
        <a:ext cx="2052807" cy="257400"/>
      </dsp:txXfrm>
    </dsp:sp>
    <dsp:sp modelId="{02385D1D-92EB-445D-B736-940004751C79}">
      <dsp:nvSpPr>
        <dsp:cNvPr id="0" name=""/>
        <dsp:cNvSpPr/>
      </dsp:nvSpPr>
      <dsp:spPr>
        <a:xfrm>
          <a:off x="2052807" y="78933"/>
          <a:ext cx="410561" cy="47458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27593" y="78933"/>
          <a:ext cx="5583635" cy="474581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Расходи за запослене </a:t>
          </a:r>
          <a:r>
            <a:rPr lang="sr-Cyrl-RS" sz="1400" kern="1200" dirty="0"/>
            <a:t>представљају све трошкове за запослене, како у управи тако и код буџетских корисника</a:t>
          </a:r>
          <a:endParaRPr lang="en-US" sz="1400" kern="1200" dirty="0"/>
        </a:p>
      </dsp:txBody>
      <dsp:txXfrm>
        <a:off x="2627593" y="78933"/>
        <a:ext cx="5583635" cy="474581"/>
      </dsp:txXfrm>
    </dsp:sp>
    <dsp:sp modelId="{F40D94EA-52E0-4740-A924-EAF350BDF213}">
      <dsp:nvSpPr>
        <dsp:cNvPr id="0" name=""/>
        <dsp:cNvSpPr/>
      </dsp:nvSpPr>
      <dsp:spPr>
        <a:xfrm>
          <a:off x="0" y="801408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Коришћење роба и услуга </a:t>
          </a:r>
          <a:endParaRPr lang="en-US" sz="1300" kern="1200" dirty="0"/>
        </a:p>
      </dsp:txBody>
      <dsp:txXfrm>
        <a:off x="0" y="801408"/>
        <a:ext cx="2052807" cy="257400"/>
      </dsp:txXfrm>
    </dsp:sp>
    <dsp:sp modelId="{0E930D30-96BC-4D43-B65A-EE88C46DBE48}">
      <dsp:nvSpPr>
        <dsp:cNvPr id="0" name=""/>
        <dsp:cNvSpPr/>
      </dsp:nvSpPr>
      <dsp:spPr>
        <a:xfrm>
          <a:off x="2052807" y="600314"/>
          <a:ext cx="410561" cy="6595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27593" y="600314"/>
          <a:ext cx="5583635" cy="659587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Коришћење роба и услуга </a:t>
          </a:r>
          <a:r>
            <a:rPr lang="sr-Cyrl-RS" sz="14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kern="1200" dirty="0"/>
        </a:p>
      </dsp:txBody>
      <dsp:txXfrm>
        <a:off x="2627593" y="600314"/>
        <a:ext cx="5583635" cy="659587"/>
      </dsp:txXfrm>
    </dsp:sp>
    <dsp:sp modelId="{CCB8139E-CA19-491D-9FCD-6BF28923C725}">
      <dsp:nvSpPr>
        <dsp:cNvPr id="0" name=""/>
        <dsp:cNvSpPr/>
      </dsp:nvSpPr>
      <dsp:spPr>
        <a:xfrm>
          <a:off x="0" y="1596277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Дотације и трансфери</a:t>
          </a:r>
          <a:endParaRPr lang="en-US" sz="1300" b="1" kern="1200" dirty="0"/>
        </a:p>
      </dsp:txBody>
      <dsp:txXfrm>
        <a:off x="0" y="1596277"/>
        <a:ext cx="2052807" cy="257400"/>
      </dsp:txXfrm>
    </dsp:sp>
    <dsp:sp modelId="{14D1633C-A097-4A5A-8269-B04E98857E56}">
      <dsp:nvSpPr>
        <dsp:cNvPr id="0" name=""/>
        <dsp:cNvSpPr/>
      </dsp:nvSpPr>
      <dsp:spPr>
        <a:xfrm>
          <a:off x="2052807" y="1306702"/>
          <a:ext cx="410561" cy="8365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27593" y="1306702"/>
          <a:ext cx="5583635" cy="83655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Дотације и трансфери </a:t>
          </a:r>
          <a:r>
            <a:rPr lang="sr-Cyrl-RS" sz="1400" kern="1200" dirty="0"/>
            <a:t>су трошкови које локална самоуправа </a:t>
          </a:r>
          <a:r>
            <a:rPr lang="ru-RU" sz="1400" kern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kern="1200" dirty="0"/>
            <a:t> као што су школе, центар за социјални рад, дом здравља.</a:t>
          </a:r>
          <a:r>
            <a:rPr lang="en-US" sz="1400" kern="1200" dirty="0"/>
            <a:t> </a:t>
          </a:r>
        </a:p>
      </dsp:txBody>
      <dsp:txXfrm>
        <a:off x="2627593" y="1306702"/>
        <a:ext cx="5583635" cy="836550"/>
      </dsp:txXfrm>
    </dsp:sp>
    <dsp:sp modelId="{9312B733-3AEB-49F6-8245-08553BA2949B}">
      <dsp:nvSpPr>
        <dsp:cNvPr id="0" name=""/>
        <dsp:cNvSpPr/>
      </dsp:nvSpPr>
      <dsp:spPr>
        <a:xfrm>
          <a:off x="0" y="2298643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Остали расходи</a:t>
          </a:r>
          <a:endParaRPr lang="en-US" sz="1300" b="1" kern="1200" dirty="0"/>
        </a:p>
      </dsp:txBody>
      <dsp:txXfrm>
        <a:off x="0" y="2298643"/>
        <a:ext cx="2052807" cy="257400"/>
      </dsp:txXfrm>
    </dsp:sp>
    <dsp:sp modelId="{435AB433-2559-485A-A03D-C32F36288071}">
      <dsp:nvSpPr>
        <dsp:cNvPr id="0" name=""/>
        <dsp:cNvSpPr/>
      </dsp:nvSpPr>
      <dsp:spPr>
        <a:xfrm>
          <a:off x="2052807" y="2190052"/>
          <a:ext cx="410561" cy="47458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27593" y="2190052"/>
          <a:ext cx="5583635" cy="47458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Остали расходи </a:t>
          </a:r>
          <a:r>
            <a:rPr lang="sr-Cyrl-RS" sz="1400" kern="1200" dirty="0"/>
            <a:t>обухватају дотације невладиним организацијама, порезе, таксе, новчане </a:t>
          </a:r>
          <a:r>
            <a:rPr lang="sr-Cyrl-RS" sz="1400" kern="1200" dirty="0" smtClean="0"/>
            <a:t>казне,накнаду штете</a:t>
          </a:r>
          <a:endParaRPr lang="en-US" sz="1400" kern="1200" dirty="0"/>
        </a:p>
      </dsp:txBody>
      <dsp:txXfrm>
        <a:off x="2627593" y="2190052"/>
        <a:ext cx="5583635" cy="474581"/>
      </dsp:txXfrm>
    </dsp:sp>
    <dsp:sp modelId="{EFAACCF6-3A6A-4536-89B0-F0A7C44F6BE1}">
      <dsp:nvSpPr>
        <dsp:cNvPr id="0" name=""/>
        <dsp:cNvSpPr/>
      </dsp:nvSpPr>
      <dsp:spPr>
        <a:xfrm>
          <a:off x="0" y="2820024"/>
          <a:ext cx="2054814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Субвенције</a:t>
          </a:r>
          <a:endParaRPr lang="en-US" sz="1300" b="1" kern="1200" dirty="0"/>
        </a:p>
      </dsp:txBody>
      <dsp:txXfrm>
        <a:off x="0" y="2820024"/>
        <a:ext cx="2054814" cy="257400"/>
      </dsp:txXfrm>
    </dsp:sp>
    <dsp:sp modelId="{6497CA82-45EE-4BD1-AEB4-CC3961FBFB74}">
      <dsp:nvSpPr>
        <dsp:cNvPr id="0" name=""/>
        <dsp:cNvSpPr/>
      </dsp:nvSpPr>
      <dsp:spPr>
        <a:xfrm>
          <a:off x="2054813" y="2711433"/>
          <a:ext cx="410962" cy="47458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630161" y="2711433"/>
          <a:ext cx="5589094" cy="47458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Субвенције</a:t>
          </a:r>
          <a:r>
            <a:rPr lang="ru-RU" sz="1400" kern="1200" dirty="0"/>
            <a:t> сe одобравају </a:t>
          </a:r>
          <a:r>
            <a:rPr lang="ru-RU" sz="1400" kern="1200" dirty="0" smtClean="0"/>
            <a:t>јавним предузећима,</a:t>
          </a:r>
          <a:r>
            <a:rPr lang="sr-Cyrl-RS" sz="1400" kern="1200" dirty="0" smtClean="0"/>
            <a:t>ПД „</a:t>
          </a:r>
          <a:r>
            <a:rPr lang="ru-RU" sz="1400" kern="1200" dirty="0" smtClean="0"/>
            <a:t>Еко-аграр», </a:t>
          </a:r>
          <a:r>
            <a:rPr lang="ru-RU" sz="1400" kern="1200" dirty="0"/>
            <a:t>пољопривредним </a:t>
          </a:r>
          <a:r>
            <a:rPr lang="ru-RU" sz="1400" kern="1200" dirty="0" smtClean="0"/>
            <a:t>произвођачима,субвенције за информисање.</a:t>
          </a:r>
          <a:endParaRPr lang="en-US" sz="1400" kern="1200" dirty="0"/>
        </a:p>
      </dsp:txBody>
      <dsp:txXfrm>
        <a:off x="2630161" y="2711433"/>
        <a:ext cx="5589094" cy="474581"/>
      </dsp:txXfrm>
    </dsp:sp>
    <dsp:sp modelId="{939B76D1-BB33-4E50-9ECD-839FB5787B95}">
      <dsp:nvSpPr>
        <dsp:cNvPr id="0" name=""/>
        <dsp:cNvSpPr/>
      </dsp:nvSpPr>
      <dsp:spPr>
        <a:xfrm>
          <a:off x="0" y="3795877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Социјална заштита</a:t>
          </a:r>
          <a:endParaRPr lang="en-US" sz="1300" b="1" kern="1200" dirty="0"/>
        </a:p>
      </dsp:txBody>
      <dsp:txXfrm>
        <a:off x="0" y="3795877"/>
        <a:ext cx="2052807" cy="257400"/>
      </dsp:txXfrm>
    </dsp:sp>
    <dsp:sp modelId="{7845F59F-6101-48DE-ABCC-EC5351843F5B}">
      <dsp:nvSpPr>
        <dsp:cNvPr id="0" name=""/>
        <dsp:cNvSpPr/>
      </dsp:nvSpPr>
      <dsp:spPr>
        <a:xfrm>
          <a:off x="2052807" y="3232814"/>
          <a:ext cx="410561" cy="13835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27593" y="3232814"/>
          <a:ext cx="5583635" cy="138352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Социјална заштита </a:t>
          </a:r>
          <a:r>
            <a:rPr lang="sr-Cyrl-RS" sz="1400" kern="1200" dirty="0"/>
            <a:t>обухвата све трошкове исплате социјалне помоћи за различите категорије </a:t>
          </a:r>
          <a:r>
            <a:rPr lang="sr-Cyrl-RS" sz="1400" kern="1200" dirty="0" smtClean="0"/>
            <a:t>грађана(Помоћ у кући за стара лица,Лични пратиоц и помоћ у кући за децу са сметњама </a:t>
          </a:r>
          <a:r>
            <a:rPr lang="sr-Cyrl-RS" sz="1400" kern="1200" smtClean="0"/>
            <a:t>у развоју,накнаде за превоз пензионера и социјално угроженог становништва,услуге боравка деце и домски смештај за децу ометену у развоју, накнаде за рођење деце и накнада за вантелесну оплодњу,једнократне новчане помоћи)</a:t>
          </a:r>
          <a:endParaRPr lang="en-US" sz="1400" kern="1200" dirty="0"/>
        </a:p>
      </dsp:txBody>
      <dsp:txXfrm>
        <a:off x="2627593" y="3232814"/>
        <a:ext cx="5583635" cy="1383525"/>
      </dsp:txXfrm>
    </dsp:sp>
    <dsp:sp modelId="{B471A916-B6F4-4017-A447-E2C98CEE19B9}">
      <dsp:nvSpPr>
        <dsp:cNvPr id="0" name=""/>
        <dsp:cNvSpPr/>
      </dsp:nvSpPr>
      <dsp:spPr>
        <a:xfrm>
          <a:off x="0" y="4755643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Буџетска резерва</a:t>
          </a:r>
          <a:endParaRPr lang="en-US" sz="1300" b="1" kern="1200" dirty="0"/>
        </a:p>
      </dsp:txBody>
      <dsp:txXfrm>
        <a:off x="0" y="4755643"/>
        <a:ext cx="2052807" cy="257400"/>
      </dsp:txXfrm>
    </dsp:sp>
    <dsp:sp modelId="{7F976215-9D17-4223-A92A-D3302071B429}">
      <dsp:nvSpPr>
        <dsp:cNvPr id="0" name=""/>
        <dsp:cNvSpPr/>
      </dsp:nvSpPr>
      <dsp:spPr>
        <a:xfrm>
          <a:off x="2052807" y="4663139"/>
          <a:ext cx="410561" cy="44240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27593" y="4663139"/>
          <a:ext cx="5583635" cy="44240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300" b="1" kern="1200" dirty="0"/>
            <a:t>Буџетска резерва </a:t>
          </a:r>
          <a:r>
            <a:rPr lang="sr-Cyrl-RS" sz="1300" kern="1200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300" kern="1200" dirty="0"/>
        </a:p>
      </dsp:txBody>
      <dsp:txXfrm>
        <a:off x="2627593" y="4663139"/>
        <a:ext cx="5583635" cy="442406"/>
      </dsp:txXfrm>
    </dsp:sp>
    <dsp:sp modelId="{320B77C6-F8A0-4CEB-8B55-79E4A1BAF9E9}">
      <dsp:nvSpPr>
        <dsp:cNvPr id="0" name=""/>
        <dsp:cNvSpPr/>
      </dsp:nvSpPr>
      <dsp:spPr>
        <a:xfrm>
          <a:off x="0" y="5329308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Капитални издаци</a:t>
          </a:r>
          <a:endParaRPr lang="en-US" sz="1300" b="1" kern="1200" dirty="0"/>
        </a:p>
      </dsp:txBody>
      <dsp:txXfrm>
        <a:off x="0" y="5329308"/>
        <a:ext cx="2052807" cy="257400"/>
      </dsp:txXfrm>
    </dsp:sp>
    <dsp:sp modelId="{803A06C6-F698-48F4-A91D-0B2B17EECBA4}">
      <dsp:nvSpPr>
        <dsp:cNvPr id="0" name=""/>
        <dsp:cNvSpPr/>
      </dsp:nvSpPr>
      <dsp:spPr>
        <a:xfrm>
          <a:off x="2052807" y="5152346"/>
          <a:ext cx="410561" cy="6113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27593" y="5152346"/>
          <a:ext cx="5583635" cy="61132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300" b="1" kern="1200" dirty="0"/>
            <a:t>Капитални издаци </a:t>
          </a:r>
          <a:r>
            <a:rPr lang="sr-Cyrl-RS" sz="1300" kern="1200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1300" kern="1200" dirty="0"/>
        </a:p>
      </dsp:txBody>
      <dsp:txXfrm>
        <a:off x="2627593" y="5152346"/>
        <a:ext cx="5583635" cy="611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9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6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6177A51-6661-464F-AF3F-5F9E5897B61D}" type="datetime1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2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chart" Target="../charts/chart14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171507/money-pot-by-gnokii-171507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2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7792"/>
            <a:ext cx="6400800" cy="1600200"/>
          </a:xfrm>
        </p:spPr>
        <p:txBody>
          <a:bodyPr/>
          <a:lstStyle/>
          <a:p>
            <a:r>
              <a:rPr lang="sr-Cyrl-RS" dirty="0"/>
              <a:t>ГРАЂАНСКИ ВОДИЧ КРОЗ ОДЛУКУ О БУЏЕТУ за </a:t>
            </a:r>
            <a:r>
              <a:rPr lang="sr-Cyrl-RS" dirty="0" smtClean="0"/>
              <a:t>2022. годину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1204932" cy="11041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3005138"/>
            <a:ext cx="4292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155704"/>
      </p:ext>
    </p:extLst>
  </p:cSld>
  <p:clrMapOvr>
    <a:masterClrMapping/>
  </p:clrMapOvr>
  <p:extLst mod="1"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/>
          </a:bodyPr>
          <a:lstStyle/>
          <a:p>
            <a:r>
              <a:rPr lang="sr-Cyrl-RS" dirty="0"/>
              <a:t>Шта су приходи и примања буџета?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107456"/>
              </p:ext>
            </p:extLst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7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5" y="247867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прихода и примања за </a:t>
            </a:r>
            <a:r>
              <a:rPr lang="sr-Cyrl-RS" sz="3000" b="1" dirty="0" smtClean="0"/>
              <a:t>2022. годину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80626134"/>
              </p:ext>
            </p:extLst>
          </p:nvPr>
        </p:nvGraphicFramePr>
        <p:xfrm>
          <a:off x="1241013" y="1417638"/>
          <a:ext cx="6661974" cy="480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C0AF26-CBF3-47D3-B412-DD36193B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2900" b="1" dirty="0"/>
              <a:t>Структура планираних прихода и примања за </a:t>
            </a:r>
            <a:r>
              <a:rPr lang="sr-Cyrl-RS" sz="2900" b="1" dirty="0" smtClean="0"/>
              <a:t>2022. годину – у процентима</a:t>
            </a:r>
            <a:endParaRPr lang="en-US" sz="29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820846"/>
              </p:ext>
            </p:extLst>
          </p:nvPr>
        </p:nvGraphicFramePr>
        <p:xfrm>
          <a:off x="971600" y="1484784"/>
          <a:ext cx="734481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6200602"/>
              </p:ext>
            </p:extLst>
          </p:nvPr>
        </p:nvGraphicFramePr>
        <p:xfrm>
          <a:off x="1043608" y="1484784"/>
          <a:ext cx="727280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033894"/>
              </p:ext>
            </p:extLst>
          </p:nvPr>
        </p:nvGraphicFramePr>
        <p:xfrm>
          <a:off x="1043608" y="1556792"/>
          <a:ext cx="7272807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821726"/>
              </p:ext>
            </p:extLst>
          </p:nvPr>
        </p:nvGraphicFramePr>
        <p:xfrm>
          <a:off x="1043608" y="1556792"/>
          <a:ext cx="72008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3616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3FCF31A-C414-495D-B6FB-67BE073A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087E60ED-409A-4469-8A69-9AF5DEC571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7978775" cy="1143000"/>
          </a:xfrm>
        </p:spPr>
        <p:txBody>
          <a:bodyPr>
            <a:normAutofit/>
          </a:bodyPr>
          <a:lstStyle/>
          <a:p>
            <a:r>
              <a:rPr lang="sr-Cyrl-RS" dirty="0"/>
              <a:t>Шта се променило у односу на </a:t>
            </a:r>
            <a:r>
              <a:rPr lang="sr-Cyrl-RS" dirty="0" smtClean="0"/>
              <a:t>20</a:t>
            </a:r>
            <a:r>
              <a:rPr lang="en-US" dirty="0" smtClean="0"/>
              <a:t>2</a:t>
            </a:r>
            <a:r>
              <a:rPr lang="sr-Cyrl-RS" dirty="0" smtClean="0"/>
              <a:t>1. </a:t>
            </a:r>
            <a:r>
              <a:rPr lang="sr-Cyrl-RS" dirty="0"/>
              <a:t>годину?</a:t>
            </a:r>
            <a:endParaRPr lang="en-US" dirty="0"/>
          </a:p>
        </p:txBody>
      </p:sp>
      <p:sp>
        <p:nvSpPr>
          <p:cNvPr id="13315" name="Rectangle 3">
            <a:extLst>
              <a:ext uri="{FF2B5EF4-FFF2-40B4-BE49-F238E27FC236}">
                <a16:creationId xmlns="" xmlns:a16="http://schemas.microsoft.com/office/drawing/2014/main" id="{0E797032-4144-4533-8624-B69EB7AFB8A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0" y="1509713"/>
            <a:ext cx="8229600" cy="1130300"/>
          </a:xfrm>
        </p:spPr>
        <p:txBody>
          <a:bodyPr>
            <a:normAutofit/>
          </a:bodyPr>
          <a:lstStyle/>
          <a:p>
            <a:pPr algn="just"/>
            <a:r>
              <a:rPr lang="sr-Cyrl-RS" dirty="0"/>
              <a:t>Укупни приходи и примања наше општине у </a:t>
            </a:r>
            <a:r>
              <a:rPr lang="sr-Cyrl-RS" dirty="0" smtClean="0"/>
              <a:t>20</a:t>
            </a:r>
            <a:r>
              <a:rPr lang="en-US" dirty="0" smtClean="0"/>
              <a:t>2</a:t>
            </a:r>
            <a:r>
              <a:rPr lang="sr-Cyrl-RS" dirty="0" smtClean="0"/>
              <a:t>2. </a:t>
            </a:r>
            <a:r>
              <a:rPr lang="sr-Cyrl-RS" dirty="0"/>
              <a:t>години су се </a:t>
            </a:r>
            <a:r>
              <a:rPr lang="sr-Cyrl-RS" dirty="0" smtClean="0"/>
              <a:t>смањили</a:t>
            </a:r>
            <a:r>
              <a:rPr lang="sr-Cyrl-RS" b="1" dirty="0" smtClean="0"/>
              <a:t> </a:t>
            </a:r>
            <a:r>
              <a:rPr lang="sr-Cyrl-RS" dirty="0"/>
              <a:t>у односу на последњу измену Одлуке о буџету за </a:t>
            </a:r>
            <a:r>
              <a:rPr lang="sr-Cyrl-RS" dirty="0" smtClean="0"/>
              <a:t>2021. </a:t>
            </a:r>
            <a:r>
              <a:rPr lang="sr-Cyrl-RS" dirty="0"/>
              <a:t>годину за</a:t>
            </a:r>
            <a:r>
              <a:rPr lang="sr-Cyrl-RS" b="1" dirty="0"/>
              <a:t> </a:t>
            </a:r>
            <a:r>
              <a:rPr lang="sr-Cyrl-RS" b="1" dirty="0" smtClean="0"/>
              <a:t>335</a:t>
            </a:r>
            <a:r>
              <a:rPr lang="sr-Cyrl-RS" dirty="0" smtClean="0"/>
              <a:t>.</a:t>
            </a:r>
            <a:r>
              <a:rPr lang="sr-Cyrl-RS" b="1" dirty="0" smtClean="0"/>
              <a:t>000.000 </a:t>
            </a:r>
            <a:r>
              <a:rPr lang="sr-Cyrl-RS" dirty="0"/>
              <a:t>динара, односно за</a:t>
            </a: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9,13</a:t>
            </a:r>
            <a:r>
              <a:rPr lang="sr-Cyrl-RS" b="1" dirty="0" smtClean="0"/>
              <a:t>%</a:t>
            </a:r>
            <a:r>
              <a:rPr lang="sr-Cyrl-R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13316" name="Rectangle 4">
            <a:extLst>
              <a:ext uri="{FF2B5EF4-FFF2-40B4-BE49-F238E27FC236}">
                <a16:creationId xmlns="" xmlns:a16="http://schemas.microsoft.com/office/drawing/2014/main" id="{1664F881-777B-4844-A78D-FC8E175A6529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514475" y="5157193"/>
            <a:ext cx="7629526" cy="1045170"/>
          </a:xfrm>
        </p:spPr>
        <p:txBody>
          <a:bodyPr>
            <a:normAutofit fontScale="85000" lnSpcReduction="20000"/>
          </a:bodyPr>
          <a:lstStyle/>
          <a:p>
            <a:pPr marL="0" lvl="0" indent="0"/>
            <a:r>
              <a:rPr lang="sr-Cyrl-RS" sz="2400" dirty="0" smtClean="0"/>
              <a:t>.</a:t>
            </a:r>
          </a:p>
          <a:p>
            <a:pPr marL="0" indent="0"/>
            <a:r>
              <a:rPr lang="sr-Cyrl-RS" sz="2400" dirty="0">
                <a:solidFill>
                  <a:srgbClr val="002060"/>
                </a:solidFill>
              </a:rPr>
              <a:t>Суфицит</a:t>
            </a:r>
            <a:r>
              <a:rPr lang="sr-Cyrl-RS" sz="2400" dirty="0"/>
              <a:t> је </a:t>
            </a:r>
            <a:r>
              <a:rPr lang="sr-Cyrl-RS" sz="2400" dirty="0" smtClean="0"/>
              <a:t>повећан </a:t>
            </a:r>
            <a:r>
              <a:rPr lang="sr-Cyrl-RS" sz="2400" dirty="0"/>
              <a:t>за </a:t>
            </a:r>
            <a:r>
              <a:rPr lang="sr-Cyrl-RS" sz="2400" dirty="0" smtClean="0"/>
              <a:t>116.092.485 </a:t>
            </a:r>
            <a:r>
              <a:rPr lang="sr-Cyrl-RS" sz="2400" dirty="0"/>
              <a:t>динара</a:t>
            </a:r>
          </a:p>
          <a:p>
            <a:pPr marL="0" indent="0"/>
            <a:r>
              <a:rPr lang="sr-Cyrl-RS" sz="2400" dirty="0">
                <a:solidFill>
                  <a:srgbClr val="002060"/>
                </a:solidFill>
              </a:rPr>
              <a:t>Порески приходи </a:t>
            </a:r>
            <a:r>
              <a:rPr lang="sr-Cyrl-RS" sz="2400" dirty="0"/>
              <a:t>су </a:t>
            </a:r>
            <a:r>
              <a:rPr lang="sr-Cyrl-RS" sz="2400" dirty="0" smtClean="0"/>
              <a:t>повећани за 146.901.174</a:t>
            </a:r>
            <a:endParaRPr lang="sr-Cyrl-RS" sz="2800" dirty="0">
              <a:solidFill>
                <a:srgbClr val="FF0000"/>
              </a:solidFill>
            </a:endParaRPr>
          </a:p>
          <a:p>
            <a:pPr marL="0" lvl="0" indent="0"/>
            <a:endParaRPr lang="en-US" sz="2400" dirty="0"/>
          </a:p>
          <a:p>
            <a:pPr marL="0" indent="0">
              <a:buNone/>
            </a:pPr>
            <a:endParaRPr lang="sr-Cyrl-RS" sz="2400" b="1" dirty="0" smtClean="0"/>
          </a:p>
        </p:txBody>
      </p:sp>
      <p:sp>
        <p:nvSpPr>
          <p:cNvPr id="13317" name="Rectangle 5">
            <a:extLst>
              <a:ext uri="{FF2B5EF4-FFF2-40B4-BE49-F238E27FC236}">
                <a16:creationId xmlns="" xmlns:a16="http://schemas.microsoft.com/office/drawing/2014/main" id="{D3B117C4-EC32-452E-9A8F-8386B3048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2132856"/>
            <a:ext cx="612122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/>
            <a:endParaRPr lang="sr-Cyrl-RS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r-Cyrl-RS" sz="2200" b="1" dirty="0" smtClean="0">
                <a:solidFill>
                  <a:srgbClr val="FF0000"/>
                </a:solidFill>
              </a:rPr>
              <a:t>Трансфери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sr-Cyrl-RS" sz="2200" b="1" dirty="0" smtClean="0">
                <a:solidFill>
                  <a:srgbClr val="FF0000"/>
                </a:solidFill>
              </a:rPr>
              <a:t>и донације</a:t>
            </a:r>
            <a:r>
              <a:rPr lang="sr-Cyrl-RS" sz="2200" dirty="0" smtClean="0"/>
              <a:t> </a:t>
            </a:r>
            <a:r>
              <a:rPr lang="sr-Cyrl-RS" sz="2200" dirty="0"/>
              <a:t>су </a:t>
            </a:r>
            <a:r>
              <a:rPr lang="sr-Cyrl-RS" sz="2200" dirty="0" smtClean="0"/>
              <a:t>смањени </a:t>
            </a:r>
            <a:r>
              <a:rPr lang="sr-Cyrl-RS" sz="2200" dirty="0"/>
              <a:t>за </a:t>
            </a:r>
            <a:r>
              <a:rPr lang="sr-Cyrl-RS" sz="2200" dirty="0" smtClean="0"/>
              <a:t>270.009.977 </a:t>
            </a:r>
            <a:r>
              <a:rPr lang="sr-Cyrl-RS" sz="2200" dirty="0"/>
              <a:t>динара</a:t>
            </a:r>
            <a:r>
              <a:rPr lang="sr-Cyrl-RS" sz="2200" dirty="0" smtClean="0"/>
              <a:t>.</a:t>
            </a:r>
            <a:r>
              <a:rPr lang="sr-Cyrl-RS" sz="2200" b="1" dirty="0">
                <a:solidFill>
                  <a:srgbClr val="0070C0"/>
                </a:solidFill>
              </a:rPr>
              <a:t> </a:t>
            </a:r>
            <a:endParaRPr lang="sr-Cyrl-RS" sz="22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r-Cyrl-RS" sz="2400" b="1" dirty="0" smtClean="0">
                <a:solidFill>
                  <a:srgbClr val="FF0000"/>
                </a:solidFill>
              </a:rPr>
              <a:t>Примања од продаје нефинансијске имовине</a:t>
            </a:r>
            <a:r>
              <a:rPr lang="sr-Cyrl-RS" sz="2400" dirty="0" smtClean="0"/>
              <a:t> су смањина за 3.310.000</a:t>
            </a:r>
            <a:r>
              <a:rPr lang="sr-Cyrl-RS" sz="2400" dirty="0">
                <a:solidFill>
                  <a:srgbClr val="002060"/>
                </a:solidFill>
              </a:rPr>
              <a:t> </a:t>
            </a:r>
            <a:endParaRPr lang="sr-Cyrl-RS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r-Cyrl-RS" sz="2400" b="1" dirty="0" smtClean="0">
                <a:solidFill>
                  <a:srgbClr val="FF0000"/>
                </a:solidFill>
              </a:rPr>
              <a:t>Непорески </a:t>
            </a:r>
            <a:r>
              <a:rPr lang="sr-Cyrl-RS" sz="2400" b="1" dirty="0">
                <a:solidFill>
                  <a:srgbClr val="FF0000"/>
                </a:solidFill>
              </a:rPr>
              <a:t>приходи </a:t>
            </a:r>
            <a:r>
              <a:rPr lang="sr-Cyrl-RS" sz="2400" dirty="0"/>
              <a:t>су</a:t>
            </a:r>
            <a:r>
              <a:rPr lang="sr-Cyrl-RS" sz="2400" dirty="0">
                <a:solidFill>
                  <a:srgbClr val="FF0000"/>
                </a:solidFill>
              </a:rPr>
              <a:t> </a:t>
            </a:r>
            <a:r>
              <a:rPr lang="sr-Cyrl-RS" sz="2400" dirty="0" smtClean="0"/>
              <a:t>смањени </a:t>
            </a:r>
            <a:r>
              <a:rPr lang="sr-Cyrl-RS" sz="2400" dirty="0"/>
              <a:t>за </a:t>
            </a:r>
            <a:r>
              <a:rPr lang="sr-Cyrl-RS" sz="2400" dirty="0" smtClean="0"/>
              <a:t>324.673.682 </a:t>
            </a:r>
            <a:r>
              <a:rPr lang="sr-Cyrl-RS" sz="2400" dirty="0"/>
              <a:t>динара</a:t>
            </a:r>
            <a:endParaRPr lang="en-US" sz="2400" dirty="0"/>
          </a:p>
        </p:txBody>
      </p:sp>
      <p:sp>
        <p:nvSpPr>
          <p:cNvPr id="13318" name="AutoShape 7">
            <a:extLst>
              <a:ext uri="{FF2B5EF4-FFF2-40B4-BE49-F238E27FC236}">
                <a16:creationId xmlns="" xmlns:a16="http://schemas.microsoft.com/office/drawing/2014/main" id="{D6A40074-96B9-4BD4-A23E-DED00FC03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2965450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AutoShape 8">
            <a:extLst>
              <a:ext uri="{FF2B5EF4-FFF2-40B4-BE49-F238E27FC236}">
                <a16:creationId xmlns="" xmlns:a16="http://schemas.microsoft.com/office/drawing/2014/main" id="{44DB8CA7-8A08-41B6-B877-2859B67A2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5387941"/>
            <a:ext cx="485775" cy="814387"/>
          </a:xfrm>
          <a:prstGeom prst="upArrow">
            <a:avLst>
              <a:gd name="adj1" fmla="val 50000"/>
              <a:gd name="adj2" fmla="val 4191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87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шта се троше јавна средства</a:t>
            </a:r>
            <a:r>
              <a:rPr lang="en-US" sz="3000" b="1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5195788"/>
          </a:xfrm>
        </p:spPr>
        <p:txBody>
          <a:bodyPr>
            <a:normAutofit fontScale="92500" lnSpcReduction="10000"/>
          </a:bodyPr>
          <a:lstStyle/>
          <a:p>
            <a:pPr marL="137160" indent="0" algn="just">
              <a:buNone/>
            </a:pPr>
            <a:r>
              <a:rPr lang="sr-Cyrl-RS" sz="1600" dirty="0"/>
              <a:t>	</a:t>
            </a:r>
            <a:r>
              <a:rPr lang="sr-Cyrl-RS" sz="1700" dirty="0"/>
              <a:t>Буџет мора бити у равнотежи, што значи да расходи морају одговарати приходима. Укупни планирани расходи и издаци у </a:t>
            </a:r>
            <a:r>
              <a:rPr lang="sr-Cyrl-RS" sz="1700" dirty="0" smtClean="0"/>
              <a:t>2022. </a:t>
            </a:r>
            <a:r>
              <a:rPr lang="sr-Cyrl-RS" sz="1700" dirty="0"/>
              <a:t>години из буџета износе: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endParaRPr lang="sr-Latn-RS" sz="1700" b="1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</a:t>
            </a:r>
            <a:r>
              <a:rPr lang="sr-Cyrl-RS" sz="1700" dirty="0"/>
              <a:t>Расходи представљају све трошкове општине за плате буџетских корисника, набавку роба и услуга, субвенције, дотације и трансфере, социјалну помоћ и остале трошкове које општина обезбеђује без директне и непосредне накнаде. </a:t>
            </a:r>
            <a:endParaRPr lang="vi-VN" sz="17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ИЗДАЦИ</a:t>
            </a:r>
            <a:r>
              <a:rPr lang="sr-Cyrl-RS" sz="17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700" dirty="0"/>
              <a:t>e</a:t>
            </a:r>
            <a:r>
              <a:rPr lang="sr-Cyrl-RS" sz="17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И ИЗДАЦИ </a:t>
            </a:r>
            <a:r>
              <a:rPr lang="sr-Cyrl-RS" sz="1700" dirty="0"/>
              <a:t>морају се исказивати на законом прописан начин, односно морају се исказивати: по </a:t>
            </a:r>
            <a:r>
              <a:rPr lang="sr-Cyrl-RS" sz="1700" i="1" dirty="0"/>
              <a:t>програмима</a:t>
            </a:r>
            <a:r>
              <a:rPr lang="sr-Cyrl-RS" sz="1700" dirty="0"/>
              <a:t> који показују колико се троши за извршавање основних надлежности и стратешких циљева општине; по </a:t>
            </a:r>
            <a:r>
              <a:rPr lang="sr-Cyrl-RS" sz="1700" i="1" dirty="0"/>
              <a:t>основној намени </a:t>
            </a:r>
            <a:r>
              <a:rPr lang="sr-Cyrl-RS" sz="1700" dirty="0"/>
              <a:t>која показује за коју врсту трошка се средства издвајају; по </a:t>
            </a:r>
            <a:r>
              <a:rPr lang="sr-Cyrl-RS" sz="1700" i="1" dirty="0"/>
              <a:t>функцији</a:t>
            </a:r>
            <a:r>
              <a:rPr lang="sr-Cyrl-RS" sz="1700" dirty="0"/>
              <a:t> која показује функционалну намену за одређену област и по </a:t>
            </a:r>
            <a:r>
              <a:rPr lang="sr-Cyrl-RS" sz="1700" i="1" dirty="0"/>
              <a:t>корисницима буџета </a:t>
            </a:r>
            <a:r>
              <a:rPr lang="sr-Cyrl-RS" sz="1700" dirty="0"/>
              <a:t>што показује организацију рада општине.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CFD6A88A-550B-4306-B111-9817A14514A4}"/>
              </a:ext>
            </a:extLst>
          </p:cNvPr>
          <p:cNvSpPr/>
          <p:nvPr/>
        </p:nvSpPr>
        <p:spPr>
          <a:xfrm>
            <a:off x="2879812" y="2132856"/>
            <a:ext cx="338437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3.335.000.000 </a:t>
            </a:r>
            <a:r>
              <a:rPr lang="sr-Cyrl-RS" b="1" dirty="0"/>
              <a:t>динара</a:t>
            </a:r>
            <a:endParaRPr lang="sr-Latn-R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Шта су расходи и издаци буџета?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2644274"/>
              </p:ext>
            </p:extLst>
          </p:nvPr>
        </p:nvGraphicFramePr>
        <p:xfrm>
          <a:off x="467544" y="883753"/>
          <a:ext cx="8219256" cy="5842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r-Cyrl-RS" sz="3000" b="1" dirty="0" smtClean="0"/>
              <a:t>Структура планираних расхода и издатака </a:t>
            </a:r>
            <a:br>
              <a:rPr lang="sr-Cyrl-RS" sz="3000" b="1" dirty="0" smtClean="0"/>
            </a:br>
            <a:r>
              <a:rPr lang="sr-Cyrl-RS" sz="3000" b="1" dirty="0"/>
              <a:t> </a:t>
            </a:r>
            <a:r>
              <a:rPr lang="sr-Cyrl-RS" sz="3000" b="1" dirty="0" smtClean="0"/>
              <a:t>                      буџета за 2022. 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236474" y="1469096"/>
            <a:ext cx="4671051" cy="4767466"/>
            <a:chOff x="2236474" y="1469096"/>
            <a:chExt cx="4671051" cy="4767466"/>
          </a:xfrm>
        </p:grpSpPr>
        <p:sp>
          <p:nvSpPr>
            <p:cNvPr id="6" name="Block Arc 5"/>
            <p:cNvSpPr/>
            <p:nvPr/>
          </p:nvSpPr>
          <p:spPr>
            <a:xfrm>
              <a:off x="2863280" y="2052353"/>
              <a:ext cx="3704076" cy="3704076"/>
            </a:xfrm>
            <a:prstGeom prst="blockArc">
              <a:avLst>
                <a:gd name="adj1" fmla="val 13069771"/>
                <a:gd name="adj2" fmla="val 15892869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Block Arc 6"/>
            <p:cNvSpPr/>
            <p:nvPr/>
          </p:nvSpPr>
          <p:spPr>
            <a:xfrm>
              <a:off x="2691521" y="2243902"/>
              <a:ext cx="3704076" cy="3704076"/>
            </a:xfrm>
            <a:prstGeom prst="blockArc">
              <a:avLst>
                <a:gd name="adj1" fmla="val 11148650"/>
                <a:gd name="adj2" fmla="val 13556078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643083"/>
                <a:satOff val="-14469"/>
                <a:lumOff val="-2353"/>
                <a:alphaOff val="0"/>
              </a:schemeClr>
            </a:fillRef>
            <a:effectRef idx="0">
              <a:schemeClr val="accent3">
                <a:hueOff val="9643083"/>
                <a:satOff val="-14469"/>
                <a:lumOff val="-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Block Arc 7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8100000"/>
                <a:gd name="adj2" fmla="val 108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035903"/>
                <a:satOff val="-12057"/>
                <a:lumOff val="-1961"/>
                <a:alphaOff val="0"/>
              </a:schemeClr>
            </a:fillRef>
            <a:effectRef idx="0">
              <a:schemeClr val="accent3">
                <a:hueOff val="8035903"/>
                <a:satOff val="-12057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Block Arc 8"/>
            <p:cNvSpPr/>
            <p:nvPr/>
          </p:nvSpPr>
          <p:spPr>
            <a:xfrm>
              <a:off x="2680480" y="2039536"/>
              <a:ext cx="3704076" cy="3704076"/>
            </a:xfrm>
            <a:prstGeom prst="blockArc">
              <a:avLst>
                <a:gd name="adj1" fmla="val 5309683"/>
                <a:gd name="adj2" fmla="val 804595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428722"/>
                <a:satOff val="-9646"/>
                <a:lumOff val="-1569"/>
                <a:alphaOff val="0"/>
              </a:schemeClr>
            </a:fillRef>
            <a:effectRef idx="0">
              <a:schemeClr val="accent3">
                <a:hueOff val="6428722"/>
                <a:satOff val="-9646"/>
                <a:lumOff val="-15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Block Arc 9"/>
            <p:cNvSpPr/>
            <p:nvPr/>
          </p:nvSpPr>
          <p:spPr>
            <a:xfrm>
              <a:off x="2721906" y="2038919"/>
              <a:ext cx="3704076" cy="3704076"/>
            </a:xfrm>
            <a:prstGeom prst="blockArc">
              <a:avLst>
                <a:gd name="adj1" fmla="val 2755725"/>
                <a:gd name="adj2" fmla="val 5387933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821541"/>
                <a:satOff val="-7234"/>
                <a:lumOff val="-1176"/>
                <a:alphaOff val="0"/>
              </a:schemeClr>
            </a:fillRef>
            <a:effectRef idx="0">
              <a:schemeClr val="accent3">
                <a:hueOff val="4821541"/>
                <a:satOff val="-7234"/>
                <a:lumOff val="-11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Block Arc 10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0"/>
                <a:gd name="adj2" fmla="val 27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214361"/>
                <a:satOff val="-4823"/>
                <a:lumOff val="-784"/>
                <a:alphaOff val="0"/>
              </a:schemeClr>
            </a:fillRef>
            <a:effectRef idx="0">
              <a:schemeClr val="accent3">
                <a:hueOff val="3214361"/>
                <a:satOff val="-4823"/>
                <a:lumOff val="-78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Block Arc 11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18900000"/>
                <a:gd name="adj2" fmla="val 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07181"/>
                <a:satOff val="-2411"/>
                <a:lumOff val="-392"/>
                <a:alphaOff val="0"/>
              </a:schemeClr>
            </a:fillRef>
            <a:effectRef idx="0">
              <a:schemeClr val="accent3">
                <a:hueOff val="1607181"/>
                <a:satOff val="-2411"/>
                <a:lumOff val="-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Block Arc 12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16200000"/>
                <a:gd name="adj2" fmla="val 189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3721896" y="3060048"/>
              <a:ext cx="1786208" cy="1703205"/>
            </a:xfrm>
            <a:custGeom>
              <a:avLst/>
              <a:gdLst>
                <a:gd name="connsiteX0" fmla="*/ 0 w 1662034"/>
                <a:gd name="connsiteY0" fmla="*/ 851603 h 1703205"/>
                <a:gd name="connsiteX1" fmla="*/ 831017 w 1662034"/>
                <a:gd name="connsiteY1" fmla="*/ 0 h 1703205"/>
                <a:gd name="connsiteX2" fmla="*/ 1662034 w 1662034"/>
                <a:gd name="connsiteY2" fmla="*/ 851603 h 1703205"/>
                <a:gd name="connsiteX3" fmla="*/ 831017 w 1662034"/>
                <a:gd name="connsiteY3" fmla="*/ 1703206 h 1703205"/>
                <a:gd name="connsiteX4" fmla="*/ 0 w 1662034"/>
                <a:gd name="connsiteY4" fmla="*/ 851603 h 170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2034" h="1703205">
                  <a:moveTo>
                    <a:pt x="0" y="851603"/>
                  </a:moveTo>
                  <a:cubicBezTo>
                    <a:pt x="0" y="381276"/>
                    <a:pt x="372059" y="0"/>
                    <a:pt x="831017" y="0"/>
                  </a:cubicBezTo>
                  <a:cubicBezTo>
                    <a:pt x="1289975" y="0"/>
                    <a:pt x="1662034" y="381276"/>
                    <a:pt x="1662034" y="851603"/>
                  </a:cubicBezTo>
                  <a:cubicBezTo>
                    <a:pt x="1662034" y="1321930"/>
                    <a:pt x="1289975" y="1703206"/>
                    <a:pt x="831017" y="1703206"/>
                  </a:cubicBezTo>
                  <a:cubicBezTo>
                    <a:pt x="372059" y="1703206"/>
                    <a:pt x="0" y="1321930"/>
                    <a:pt x="0" y="85160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449" tIns="268479" rIns="262449" bIns="268479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500" kern="1200" dirty="0">
                  <a:solidFill>
                    <a:schemeClr val="bg1"/>
                  </a:solidFill>
                </a:rPr>
                <a:t>Укупни расходи и издаци </a:t>
              </a:r>
              <a:r>
                <a:rPr lang="sr-Cyrl-RS" sz="1500" kern="1200" dirty="0" smtClean="0">
                  <a:solidFill>
                    <a:schemeClr val="bg1"/>
                  </a:solidFill>
                </a:rPr>
                <a:t>3,335.000.000</a:t>
              </a:r>
              <a:endParaRPr lang="en-US" sz="15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929653" y="1469096"/>
              <a:ext cx="1246518" cy="1244628"/>
            </a:xfrm>
            <a:custGeom>
              <a:avLst/>
              <a:gdLst>
                <a:gd name="connsiteX0" fmla="*/ 0 w 1246518"/>
                <a:gd name="connsiteY0" fmla="*/ 622314 h 1244628"/>
                <a:gd name="connsiteX1" fmla="*/ 623259 w 1246518"/>
                <a:gd name="connsiteY1" fmla="*/ 0 h 1244628"/>
                <a:gd name="connsiteX2" fmla="*/ 1246518 w 1246518"/>
                <a:gd name="connsiteY2" fmla="*/ 622314 h 1244628"/>
                <a:gd name="connsiteX3" fmla="*/ 623259 w 1246518"/>
                <a:gd name="connsiteY3" fmla="*/ 1244628 h 1244628"/>
                <a:gd name="connsiteX4" fmla="*/ 0 w 1246518"/>
                <a:gd name="connsiteY4" fmla="*/ 622314 h 124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18" h="1244628">
                  <a:moveTo>
                    <a:pt x="0" y="622314"/>
                  </a:moveTo>
                  <a:cubicBezTo>
                    <a:pt x="0" y="278619"/>
                    <a:pt x="279043" y="0"/>
                    <a:pt x="623259" y="0"/>
                  </a:cubicBezTo>
                  <a:cubicBezTo>
                    <a:pt x="967475" y="0"/>
                    <a:pt x="1246518" y="278619"/>
                    <a:pt x="1246518" y="622314"/>
                  </a:cubicBezTo>
                  <a:cubicBezTo>
                    <a:pt x="1246518" y="966009"/>
                    <a:pt x="967475" y="1244628"/>
                    <a:pt x="623259" y="1244628"/>
                  </a:cubicBezTo>
                  <a:cubicBezTo>
                    <a:pt x="279043" y="1244628"/>
                    <a:pt x="0" y="966009"/>
                    <a:pt x="0" y="62231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708" tIns="192432" rIns="192708" bIns="19243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kern="1200" dirty="0">
                  <a:solidFill>
                    <a:schemeClr val="bg1"/>
                  </a:solidFill>
                </a:rPr>
                <a:t>Коришћење роба и услуга </a:t>
              </a:r>
              <a:r>
                <a:rPr lang="ru-RU" sz="800" dirty="0" smtClean="0">
                  <a:solidFill>
                    <a:schemeClr val="bg1"/>
                  </a:solidFill>
                </a:rPr>
                <a:t>939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.909.000 д</a:t>
              </a:r>
              <a:r>
                <a:rPr lang="ru-RU" sz="800" kern="1200" dirty="0" smtClean="0">
                  <a:solidFill>
                    <a:schemeClr val="bg1"/>
                  </a:solidFill>
                </a:rPr>
                <a:t>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257290" y="2050588"/>
              <a:ext cx="1165455" cy="1147914"/>
            </a:xfrm>
            <a:custGeom>
              <a:avLst/>
              <a:gdLst>
                <a:gd name="connsiteX0" fmla="*/ 0 w 1165455"/>
                <a:gd name="connsiteY0" fmla="*/ 573957 h 1147914"/>
                <a:gd name="connsiteX1" fmla="*/ 582728 w 1165455"/>
                <a:gd name="connsiteY1" fmla="*/ 0 h 1147914"/>
                <a:gd name="connsiteX2" fmla="*/ 1165456 w 1165455"/>
                <a:gd name="connsiteY2" fmla="*/ 573957 h 1147914"/>
                <a:gd name="connsiteX3" fmla="*/ 582728 w 1165455"/>
                <a:gd name="connsiteY3" fmla="*/ 1147914 h 1147914"/>
                <a:gd name="connsiteX4" fmla="*/ 0 w 1165455"/>
                <a:gd name="connsiteY4" fmla="*/ 573957 h 114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5455" h="1147914">
                  <a:moveTo>
                    <a:pt x="0" y="573957"/>
                  </a:moveTo>
                  <a:cubicBezTo>
                    <a:pt x="0" y="256969"/>
                    <a:pt x="260896" y="0"/>
                    <a:pt x="582728" y="0"/>
                  </a:cubicBezTo>
                  <a:cubicBezTo>
                    <a:pt x="904560" y="0"/>
                    <a:pt x="1165456" y="256969"/>
                    <a:pt x="1165456" y="573957"/>
                  </a:cubicBezTo>
                  <a:cubicBezTo>
                    <a:pt x="1165456" y="890945"/>
                    <a:pt x="904560" y="1147914"/>
                    <a:pt x="582728" y="1147914"/>
                  </a:cubicBezTo>
                  <a:cubicBezTo>
                    <a:pt x="260896" y="1147914"/>
                    <a:pt x="0" y="890945"/>
                    <a:pt x="0" y="57395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07181"/>
                <a:satOff val="-2411"/>
                <a:lumOff val="-392"/>
                <a:alphaOff val="0"/>
              </a:schemeClr>
            </a:fillRef>
            <a:effectRef idx="0">
              <a:schemeClr val="accent3">
                <a:hueOff val="1607181"/>
                <a:satOff val="-2411"/>
                <a:lumOff val="-39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837" tIns="178268" rIns="180837" bIns="17826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Дотације и трансфери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107.660.000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838784" y="3385207"/>
              <a:ext cx="1068741" cy="1052887"/>
            </a:xfrm>
            <a:custGeom>
              <a:avLst/>
              <a:gdLst>
                <a:gd name="connsiteX0" fmla="*/ 0 w 1068741"/>
                <a:gd name="connsiteY0" fmla="*/ 526444 h 1052887"/>
                <a:gd name="connsiteX1" fmla="*/ 534371 w 1068741"/>
                <a:gd name="connsiteY1" fmla="*/ 0 h 1052887"/>
                <a:gd name="connsiteX2" fmla="*/ 1068742 w 1068741"/>
                <a:gd name="connsiteY2" fmla="*/ 526444 h 1052887"/>
                <a:gd name="connsiteX3" fmla="*/ 534371 w 1068741"/>
                <a:gd name="connsiteY3" fmla="*/ 1052888 h 1052887"/>
                <a:gd name="connsiteX4" fmla="*/ 0 w 1068741"/>
                <a:gd name="connsiteY4" fmla="*/ 526444 h 105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741" h="1052887">
                  <a:moveTo>
                    <a:pt x="0" y="526444"/>
                  </a:moveTo>
                  <a:cubicBezTo>
                    <a:pt x="0" y="235697"/>
                    <a:pt x="239246" y="0"/>
                    <a:pt x="534371" y="0"/>
                  </a:cubicBezTo>
                  <a:cubicBezTo>
                    <a:pt x="829496" y="0"/>
                    <a:pt x="1068742" y="235697"/>
                    <a:pt x="1068742" y="526444"/>
                  </a:cubicBezTo>
                  <a:cubicBezTo>
                    <a:pt x="1068742" y="817191"/>
                    <a:pt x="829496" y="1052888"/>
                    <a:pt x="534371" y="1052888"/>
                  </a:cubicBezTo>
                  <a:cubicBezTo>
                    <a:pt x="239246" y="1052888"/>
                    <a:pt x="0" y="817191"/>
                    <a:pt x="0" y="52644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214361"/>
                <a:satOff val="-4823"/>
                <a:lumOff val="-784"/>
                <a:alphaOff val="0"/>
              </a:schemeClr>
            </a:fillRef>
            <a:effectRef idx="0">
              <a:schemeClr val="accent3">
                <a:hueOff val="3214361"/>
                <a:satOff val="-4823"/>
                <a:lumOff val="-7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673" tIns="164352" rIns="166673" bIns="16435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Расходи за запослене </a:t>
              </a:r>
              <a:r>
                <a:rPr lang="sr-Cyrl-RS" sz="800" dirty="0" smtClean="0">
                  <a:solidFill>
                    <a:schemeClr val="bg1"/>
                  </a:solidFill>
                </a:rPr>
                <a:t>303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.837.000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307454" y="4685084"/>
              <a:ext cx="1065128" cy="1027344"/>
            </a:xfrm>
            <a:custGeom>
              <a:avLst/>
              <a:gdLst>
                <a:gd name="connsiteX0" fmla="*/ 0 w 1065128"/>
                <a:gd name="connsiteY0" fmla="*/ 513672 h 1027344"/>
                <a:gd name="connsiteX1" fmla="*/ 532564 w 1065128"/>
                <a:gd name="connsiteY1" fmla="*/ 0 h 1027344"/>
                <a:gd name="connsiteX2" fmla="*/ 1065128 w 1065128"/>
                <a:gd name="connsiteY2" fmla="*/ 513672 h 1027344"/>
                <a:gd name="connsiteX3" fmla="*/ 532564 w 1065128"/>
                <a:gd name="connsiteY3" fmla="*/ 1027344 h 1027344"/>
                <a:gd name="connsiteX4" fmla="*/ 0 w 1065128"/>
                <a:gd name="connsiteY4" fmla="*/ 513672 h 102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5128" h="1027344">
                  <a:moveTo>
                    <a:pt x="0" y="513672"/>
                  </a:moveTo>
                  <a:cubicBezTo>
                    <a:pt x="0" y="229979"/>
                    <a:pt x="238437" y="0"/>
                    <a:pt x="532564" y="0"/>
                  </a:cubicBezTo>
                  <a:cubicBezTo>
                    <a:pt x="826691" y="0"/>
                    <a:pt x="1065128" y="229979"/>
                    <a:pt x="1065128" y="513672"/>
                  </a:cubicBezTo>
                  <a:cubicBezTo>
                    <a:pt x="1065128" y="797365"/>
                    <a:pt x="826691" y="1027344"/>
                    <a:pt x="532564" y="1027344"/>
                  </a:cubicBezTo>
                  <a:cubicBezTo>
                    <a:pt x="238437" y="1027344"/>
                    <a:pt x="0" y="797365"/>
                    <a:pt x="0" y="51367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821541"/>
                <a:satOff val="-7234"/>
                <a:lumOff val="-1176"/>
                <a:alphaOff val="0"/>
              </a:schemeClr>
            </a:fillRef>
            <a:effectRef idx="0">
              <a:schemeClr val="accent3">
                <a:hueOff val="4821541"/>
                <a:satOff val="-7234"/>
                <a:lumOff val="-11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144" tIns="160611" rIns="166144" bIns="160611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Социјална помоћ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107.400.000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061945" y="5185813"/>
              <a:ext cx="1036777" cy="1050749"/>
            </a:xfrm>
            <a:custGeom>
              <a:avLst/>
              <a:gdLst>
                <a:gd name="connsiteX0" fmla="*/ 0 w 1036777"/>
                <a:gd name="connsiteY0" fmla="*/ 525375 h 1050749"/>
                <a:gd name="connsiteX1" fmla="*/ 518389 w 1036777"/>
                <a:gd name="connsiteY1" fmla="*/ 0 h 1050749"/>
                <a:gd name="connsiteX2" fmla="*/ 1036778 w 1036777"/>
                <a:gd name="connsiteY2" fmla="*/ 525375 h 1050749"/>
                <a:gd name="connsiteX3" fmla="*/ 518389 w 1036777"/>
                <a:gd name="connsiteY3" fmla="*/ 1050750 h 1050749"/>
                <a:gd name="connsiteX4" fmla="*/ 0 w 1036777"/>
                <a:gd name="connsiteY4" fmla="*/ 525375 h 105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6777" h="1050749">
                  <a:moveTo>
                    <a:pt x="0" y="525375"/>
                  </a:moveTo>
                  <a:cubicBezTo>
                    <a:pt x="0" y="235218"/>
                    <a:pt x="232091" y="0"/>
                    <a:pt x="518389" y="0"/>
                  </a:cubicBezTo>
                  <a:cubicBezTo>
                    <a:pt x="804687" y="0"/>
                    <a:pt x="1036778" y="235218"/>
                    <a:pt x="1036778" y="525375"/>
                  </a:cubicBezTo>
                  <a:cubicBezTo>
                    <a:pt x="1036778" y="815532"/>
                    <a:pt x="804687" y="1050750"/>
                    <a:pt x="518389" y="1050750"/>
                  </a:cubicBezTo>
                  <a:cubicBezTo>
                    <a:pt x="232091" y="1050750"/>
                    <a:pt x="0" y="815532"/>
                    <a:pt x="0" y="52537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428722"/>
                <a:satOff val="-9646"/>
                <a:lumOff val="-1569"/>
                <a:alphaOff val="0"/>
              </a:schemeClr>
            </a:fillRef>
            <a:effectRef idx="0">
              <a:schemeClr val="accent3">
                <a:hueOff val="6428722"/>
                <a:satOff val="-9646"/>
                <a:lumOff val="-156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992" tIns="164039" rIns="161992" bIns="164039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Субвенције </a:t>
              </a:r>
              <a:r>
                <a:rPr lang="sr-Cyrl-RS" sz="800" dirty="0" smtClean="0">
                  <a:solidFill>
                    <a:schemeClr val="bg1"/>
                  </a:solidFill>
                </a:rPr>
                <a:t>376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.803.000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763392" y="4685084"/>
              <a:ext cx="1004830" cy="1027344"/>
            </a:xfrm>
            <a:custGeom>
              <a:avLst/>
              <a:gdLst>
                <a:gd name="connsiteX0" fmla="*/ 0 w 1004830"/>
                <a:gd name="connsiteY0" fmla="*/ 513672 h 1027344"/>
                <a:gd name="connsiteX1" fmla="*/ 502415 w 1004830"/>
                <a:gd name="connsiteY1" fmla="*/ 0 h 1027344"/>
                <a:gd name="connsiteX2" fmla="*/ 1004830 w 1004830"/>
                <a:gd name="connsiteY2" fmla="*/ 513672 h 1027344"/>
                <a:gd name="connsiteX3" fmla="*/ 502415 w 1004830"/>
                <a:gd name="connsiteY3" fmla="*/ 1027344 h 1027344"/>
                <a:gd name="connsiteX4" fmla="*/ 0 w 1004830"/>
                <a:gd name="connsiteY4" fmla="*/ 513672 h 102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830" h="1027344">
                  <a:moveTo>
                    <a:pt x="0" y="513672"/>
                  </a:moveTo>
                  <a:cubicBezTo>
                    <a:pt x="0" y="229979"/>
                    <a:pt x="224939" y="0"/>
                    <a:pt x="502415" y="0"/>
                  </a:cubicBezTo>
                  <a:cubicBezTo>
                    <a:pt x="779891" y="0"/>
                    <a:pt x="1004830" y="229979"/>
                    <a:pt x="1004830" y="513672"/>
                  </a:cubicBezTo>
                  <a:cubicBezTo>
                    <a:pt x="1004830" y="797365"/>
                    <a:pt x="779891" y="1027344"/>
                    <a:pt x="502415" y="1027344"/>
                  </a:cubicBezTo>
                  <a:cubicBezTo>
                    <a:pt x="224939" y="1027344"/>
                    <a:pt x="0" y="797365"/>
                    <a:pt x="0" y="51367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035903"/>
                <a:satOff val="-12057"/>
                <a:lumOff val="-1961"/>
                <a:alphaOff val="0"/>
              </a:schemeClr>
            </a:fillRef>
            <a:effectRef idx="0">
              <a:schemeClr val="accent3">
                <a:hueOff val="8035903"/>
                <a:satOff val="-12057"/>
                <a:lumOff val="-19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314" tIns="160611" rIns="157314" bIns="160611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Остали расходи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205.704.000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2236474" y="3357447"/>
              <a:ext cx="992394" cy="1108407"/>
            </a:xfrm>
            <a:custGeom>
              <a:avLst/>
              <a:gdLst>
                <a:gd name="connsiteX0" fmla="*/ 0 w 992394"/>
                <a:gd name="connsiteY0" fmla="*/ 554204 h 1108407"/>
                <a:gd name="connsiteX1" fmla="*/ 496197 w 992394"/>
                <a:gd name="connsiteY1" fmla="*/ 0 h 1108407"/>
                <a:gd name="connsiteX2" fmla="*/ 992394 w 992394"/>
                <a:gd name="connsiteY2" fmla="*/ 554204 h 1108407"/>
                <a:gd name="connsiteX3" fmla="*/ 496197 w 992394"/>
                <a:gd name="connsiteY3" fmla="*/ 1108408 h 1108407"/>
                <a:gd name="connsiteX4" fmla="*/ 0 w 992394"/>
                <a:gd name="connsiteY4" fmla="*/ 554204 h 110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394" h="1108407">
                  <a:moveTo>
                    <a:pt x="0" y="554204"/>
                  </a:moveTo>
                  <a:cubicBezTo>
                    <a:pt x="0" y="248126"/>
                    <a:pt x="222155" y="0"/>
                    <a:pt x="496197" y="0"/>
                  </a:cubicBezTo>
                  <a:cubicBezTo>
                    <a:pt x="770239" y="0"/>
                    <a:pt x="992394" y="248126"/>
                    <a:pt x="992394" y="554204"/>
                  </a:cubicBezTo>
                  <a:cubicBezTo>
                    <a:pt x="992394" y="860282"/>
                    <a:pt x="770239" y="1108408"/>
                    <a:pt x="496197" y="1108408"/>
                  </a:cubicBezTo>
                  <a:cubicBezTo>
                    <a:pt x="222155" y="1108408"/>
                    <a:pt x="0" y="860282"/>
                    <a:pt x="0" y="55420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643083"/>
                <a:satOff val="-14469"/>
                <a:lumOff val="-2353"/>
                <a:alphaOff val="0"/>
              </a:schemeClr>
            </a:fillRef>
            <a:effectRef idx="0">
              <a:schemeClr val="accent3">
                <a:hueOff val="9643083"/>
                <a:satOff val="-14469"/>
                <a:lumOff val="-2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493" tIns="172482" rIns="155493" bIns="17248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Средства резерве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35.000.000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2683079" y="2207894"/>
              <a:ext cx="1189082" cy="1160235"/>
            </a:xfrm>
            <a:custGeom>
              <a:avLst/>
              <a:gdLst>
                <a:gd name="connsiteX0" fmla="*/ 0 w 1189082"/>
                <a:gd name="connsiteY0" fmla="*/ 580118 h 1160235"/>
                <a:gd name="connsiteX1" fmla="*/ 594541 w 1189082"/>
                <a:gd name="connsiteY1" fmla="*/ 0 h 1160235"/>
                <a:gd name="connsiteX2" fmla="*/ 1189082 w 1189082"/>
                <a:gd name="connsiteY2" fmla="*/ 580118 h 1160235"/>
                <a:gd name="connsiteX3" fmla="*/ 594541 w 1189082"/>
                <a:gd name="connsiteY3" fmla="*/ 1160236 h 1160235"/>
                <a:gd name="connsiteX4" fmla="*/ 0 w 1189082"/>
                <a:gd name="connsiteY4" fmla="*/ 580118 h 116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082" h="1160235">
                  <a:moveTo>
                    <a:pt x="0" y="580118"/>
                  </a:moveTo>
                  <a:cubicBezTo>
                    <a:pt x="0" y="259728"/>
                    <a:pt x="266185" y="0"/>
                    <a:pt x="594541" y="0"/>
                  </a:cubicBezTo>
                  <a:cubicBezTo>
                    <a:pt x="922897" y="0"/>
                    <a:pt x="1189082" y="259728"/>
                    <a:pt x="1189082" y="580118"/>
                  </a:cubicBezTo>
                  <a:cubicBezTo>
                    <a:pt x="1189082" y="900508"/>
                    <a:pt x="922897" y="1160236"/>
                    <a:pt x="594541" y="1160236"/>
                  </a:cubicBezTo>
                  <a:cubicBezTo>
                    <a:pt x="266185" y="1160236"/>
                    <a:pt x="0" y="900508"/>
                    <a:pt x="0" y="58011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297" tIns="180072" rIns="184297" bIns="18007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Капитални издаци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1.258.687.000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1549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E0A478F6-E136-4D8F-AFEC-D3F880B1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200" b="1" dirty="0"/>
              <a:t>Структура планираних расхода и издатака буџета</a:t>
            </a:r>
            <a:r>
              <a:rPr lang="sr-Cyrl-RS" b="1" dirty="0"/>
              <a:t> </a:t>
            </a:r>
            <a:r>
              <a:rPr lang="sr-Cyrl-RS" sz="3200" b="1" dirty="0"/>
              <a:t>за </a:t>
            </a:r>
            <a:r>
              <a:rPr lang="sr-Cyrl-RS" sz="3200" b="1" dirty="0" smtClean="0"/>
              <a:t>2019. </a:t>
            </a:r>
            <a:r>
              <a:rPr lang="sr-Cyrl-RS" sz="3200" b="1" dirty="0"/>
              <a:t>годину</a:t>
            </a:r>
            <a:endParaRPr lang="en-US" sz="32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979961"/>
              </p:ext>
            </p:extLst>
          </p:nvPr>
        </p:nvGraphicFramePr>
        <p:xfrm>
          <a:off x="179512" y="1340768"/>
          <a:ext cx="8816627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5893907"/>
              </p:ext>
            </p:extLst>
          </p:nvPr>
        </p:nvGraphicFramePr>
        <p:xfrm>
          <a:off x="-2047875" y="-366712"/>
          <a:ext cx="132397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625545"/>
              </p:ext>
            </p:extLst>
          </p:nvPr>
        </p:nvGraphicFramePr>
        <p:xfrm>
          <a:off x="-1908720" y="188640"/>
          <a:ext cx="132397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A58B7940-79B6-454A-BE8A-26FB06AC5A27}"/>
              </a:ext>
            </a:extLst>
          </p:cNvPr>
          <p:cNvGraphicFramePr>
            <a:graphicFrameLocks/>
          </p:cNvGraphicFramePr>
          <p:nvPr/>
        </p:nvGraphicFramePr>
        <p:xfrm>
          <a:off x="-1895475" y="-214312"/>
          <a:ext cx="132397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88675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A0B630F-14B2-42B9-BEA6-2F17C917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AD40CA36-5D78-46A7-9FF9-1845735054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1938"/>
            <a:ext cx="8229600" cy="830262"/>
          </a:xfrm>
        </p:spPr>
        <p:txBody>
          <a:bodyPr/>
          <a:lstStyle/>
          <a:p>
            <a:r>
              <a:rPr lang="sr-Cyrl-RS" sz="2800" dirty="0"/>
              <a:t>Шта се променило у односу на </a:t>
            </a:r>
            <a:r>
              <a:rPr lang="sr-Cyrl-RS" sz="2800" dirty="0" smtClean="0"/>
              <a:t>2021. </a:t>
            </a:r>
            <a:r>
              <a:rPr lang="sr-Cyrl-RS" sz="2800" dirty="0"/>
              <a:t>годину?</a:t>
            </a:r>
            <a:endParaRPr lang="sr-Latn-RS" altLang="en-US" sz="2800" dirty="0"/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A6D2914F-D23D-411A-9ED1-117D61D1EA5B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914400" y="1092200"/>
            <a:ext cx="8229600" cy="1130300"/>
          </a:xfrm>
        </p:spPr>
        <p:txBody>
          <a:bodyPr>
            <a:normAutofit/>
          </a:bodyPr>
          <a:lstStyle/>
          <a:p>
            <a:pPr marL="28575" indent="0" algn="just">
              <a:buNone/>
            </a:pPr>
            <a:r>
              <a:rPr lang="sr-Cyrl-RS" sz="2000" dirty="0" smtClean="0"/>
              <a:t>Расходи и издаци буџета </a:t>
            </a:r>
            <a:r>
              <a:rPr lang="sr-Cyrl-RS" sz="2000" dirty="0"/>
              <a:t>општине у </a:t>
            </a:r>
            <a:r>
              <a:rPr lang="sr-Cyrl-RS" sz="2000" dirty="0" smtClean="0"/>
              <a:t>2022. </a:t>
            </a:r>
            <a:r>
              <a:rPr lang="sr-Cyrl-RS" sz="2000" dirty="0"/>
              <a:t>години су се </a:t>
            </a:r>
            <a:r>
              <a:rPr lang="sr-Cyrl-RS" sz="2000" dirty="0" smtClean="0"/>
              <a:t>смањили </a:t>
            </a:r>
            <a:r>
              <a:rPr lang="sr-Cyrl-RS" sz="2000" dirty="0"/>
              <a:t>у односу на последњу измену Одлуке о буџету за </a:t>
            </a:r>
            <a:r>
              <a:rPr lang="sr-Cyrl-RS" sz="2000" dirty="0" smtClean="0"/>
              <a:t>2021. </a:t>
            </a:r>
            <a:r>
              <a:rPr lang="sr-Cyrl-RS" sz="2000" dirty="0"/>
              <a:t>годину за </a:t>
            </a:r>
            <a:r>
              <a:rPr lang="sr-Cyrl-RS" sz="2000" dirty="0" smtClean="0"/>
              <a:t>335</a:t>
            </a:r>
            <a:r>
              <a:rPr lang="sr-Latn-RS" sz="2000" dirty="0" smtClean="0"/>
              <a:t>.000.000</a:t>
            </a:r>
            <a:r>
              <a:rPr lang="sr-Cyrl-RS" sz="2000" dirty="0" smtClean="0"/>
              <a:t> </a:t>
            </a:r>
            <a:r>
              <a:rPr lang="sr-Cyrl-RS" sz="2000" dirty="0"/>
              <a:t>динара, односно за </a:t>
            </a:r>
            <a:r>
              <a:rPr lang="sr-Cyrl-RS" sz="2000" dirty="0" smtClean="0"/>
              <a:t>9</a:t>
            </a:r>
            <a:r>
              <a:rPr lang="sr-Latn-RS" sz="2000" dirty="0" smtClean="0"/>
              <a:t>,</a:t>
            </a:r>
            <a:r>
              <a:rPr lang="sr-Cyrl-RS" sz="2000" dirty="0" smtClean="0"/>
              <a:t>13</a:t>
            </a:r>
            <a:r>
              <a:rPr lang="sr-Cyrl-RS" sz="2000" b="1" dirty="0" smtClean="0"/>
              <a:t>%</a:t>
            </a:r>
            <a:r>
              <a:rPr lang="sr-Cyrl-RS" sz="2000" dirty="0" smtClean="0"/>
              <a:t>.</a:t>
            </a:r>
            <a:endParaRPr lang="en-US" sz="2000" dirty="0"/>
          </a:p>
          <a:p>
            <a:pPr marL="28575" indent="0" eaLnBrk="1" hangingPunct="1">
              <a:buFontTx/>
              <a:buNone/>
            </a:pPr>
            <a:endParaRPr lang="sr-Latn-RS" altLang="en-US" sz="2000" dirty="0"/>
          </a:p>
        </p:txBody>
      </p:sp>
      <p:sp>
        <p:nvSpPr>
          <p:cNvPr id="16388" name="Rectangle 4">
            <a:extLst>
              <a:ext uri="{FF2B5EF4-FFF2-40B4-BE49-F238E27FC236}">
                <a16:creationId xmlns="" xmlns:a16="http://schemas.microsoft.com/office/drawing/2014/main" id="{6A4A0EB2-2045-4442-9D4F-6BDC72C16654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2292350" y="2587625"/>
            <a:ext cx="6851650" cy="1468438"/>
          </a:xfrm>
        </p:spPr>
        <p:txBody>
          <a:bodyPr rtlCol="0">
            <a:normAutofit/>
          </a:bodyPr>
          <a:lstStyle/>
          <a:p>
            <a:r>
              <a:rPr lang="ru-RU" sz="1800" b="0" dirty="0" smtClean="0">
                <a:solidFill>
                  <a:srgbClr val="C00000"/>
                </a:solidFill>
                <a:ea typeface="SimSun" panose="02010600030101010101" pitchFamily="2" charset="-122"/>
              </a:rPr>
              <a:t>Остали </a:t>
            </a:r>
            <a:r>
              <a:rPr lang="ru-RU" sz="1800" b="0" dirty="0">
                <a:solidFill>
                  <a:srgbClr val="C00000"/>
                </a:solidFill>
                <a:ea typeface="SimSun" panose="02010600030101010101" pitchFamily="2" charset="-122"/>
              </a:rPr>
              <a:t>расходи </a:t>
            </a:r>
            <a:r>
              <a:rPr lang="ru-RU" sz="1800" b="0" dirty="0">
                <a:ea typeface="SimSun" panose="02010600030101010101" pitchFamily="2" charset="-122"/>
              </a:rPr>
              <a:t>су </a:t>
            </a:r>
            <a:r>
              <a:rPr lang="ru-RU" sz="1800" b="0" dirty="0" smtClean="0">
                <a:ea typeface="SimSun" panose="02010600030101010101" pitchFamily="2" charset="-122"/>
              </a:rPr>
              <a:t>смањени </a:t>
            </a:r>
            <a:r>
              <a:rPr lang="ru-RU" sz="1800" b="0" dirty="0">
                <a:ea typeface="SimSun" panose="02010600030101010101" pitchFamily="2" charset="-122"/>
              </a:rPr>
              <a:t>за </a:t>
            </a:r>
            <a:r>
              <a:rPr lang="ru-RU" sz="1800" b="0" dirty="0" smtClean="0">
                <a:ea typeface="SimSun" panose="02010600030101010101" pitchFamily="2" charset="-122"/>
              </a:rPr>
              <a:t>203.269 .400 динара</a:t>
            </a:r>
            <a:endParaRPr lang="ru-RU" sz="1800" b="0" dirty="0">
              <a:ea typeface="SimSun" panose="02010600030101010101" pitchFamily="2" charset="-122"/>
            </a:endParaRPr>
          </a:p>
          <a:p>
            <a:r>
              <a:rPr lang="ru-RU" altLang="en-US" sz="18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Капитални издаци </a:t>
            </a:r>
            <a:r>
              <a:rPr lang="ru-RU" alt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су </a:t>
            </a:r>
            <a:r>
              <a:rPr lang="ru-RU" alt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смањени </a:t>
            </a:r>
            <a:r>
              <a:rPr lang="ru-RU" alt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alt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320.172.661динара</a:t>
            </a:r>
            <a:endParaRPr lang="ru-RU" alt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0" dirty="0">
                <a:solidFill>
                  <a:srgbClr val="C00000"/>
                </a:solidFill>
                <a:ea typeface="SimSun" panose="02010600030101010101" pitchFamily="2" charset="-122"/>
              </a:rPr>
              <a:t>Дотације и трансфери </a:t>
            </a:r>
            <a:r>
              <a:rPr lang="ru-RU" sz="1800" b="0" dirty="0">
                <a:ea typeface="SimSun" panose="02010600030101010101" pitchFamily="2" charset="-122"/>
              </a:rPr>
              <a:t>су </a:t>
            </a:r>
            <a:r>
              <a:rPr lang="ru-RU" sz="1800" b="0" dirty="0" smtClean="0">
                <a:ea typeface="SimSun" panose="02010600030101010101" pitchFamily="2" charset="-122"/>
              </a:rPr>
              <a:t>смањени </a:t>
            </a:r>
            <a:r>
              <a:rPr lang="ru-RU" sz="1800" b="0" dirty="0">
                <a:ea typeface="SimSun" panose="02010600030101010101" pitchFamily="2" charset="-122"/>
              </a:rPr>
              <a:t>за </a:t>
            </a:r>
            <a:r>
              <a:rPr lang="ru-RU" sz="1800" b="0" dirty="0" smtClean="0">
                <a:ea typeface="SimSun" panose="02010600030101010101" pitchFamily="2" charset="-122"/>
              </a:rPr>
              <a:t>370.000 </a:t>
            </a:r>
            <a:r>
              <a:rPr lang="ru-RU" sz="1800" b="0" dirty="0">
                <a:ea typeface="SimSun" panose="02010600030101010101" pitchFamily="2" charset="-122"/>
              </a:rPr>
              <a:t>динара</a:t>
            </a:r>
            <a:r>
              <a:rPr lang="ru-RU" sz="1800" b="0" dirty="0">
                <a:solidFill>
                  <a:schemeClr val="hlink"/>
                </a:solidFill>
                <a:ea typeface="SimSun" panose="02010600030101010101" pitchFamily="2" charset="-122"/>
              </a:rPr>
              <a:t>;</a:t>
            </a:r>
          </a:p>
          <a:p>
            <a:pPr lvl="0"/>
            <a:endParaRPr lang="ru-RU" sz="1700" dirty="0">
              <a:ea typeface="SimSun" panose="02010600030101010101" pitchFamily="2" charset="-122"/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="" xmlns:a16="http://schemas.microsoft.com/office/drawing/2014/main" id="{DF5F1BD0-CA20-43F9-91B5-9B94D8254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22787"/>
            <a:ext cx="7067128" cy="214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sr-Cyrl-RS" sz="1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Расходи за запослене </a:t>
            </a:r>
            <a:r>
              <a:rPr lang="sr-Cyrl-RS" sz="17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1700" dirty="0"/>
              <a:t>повећани су за </a:t>
            </a:r>
            <a:r>
              <a:rPr lang="sr-Cyrl-RS" sz="1700" dirty="0" smtClean="0"/>
              <a:t>44.636.000 </a:t>
            </a:r>
            <a:r>
              <a:rPr lang="sr-Cyrl-RS" sz="1700" dirty="0"/>
              <a:t>динара;</a:t>
            </a:r>
            <a:endParaRPr lang="en-US" sz="170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sr-Cyrl-RS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</a:t>
            </a:r>
            <a:r>
              <a:rPr lang="sr-Cyrl-RS" alt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резерве </a:t>
            </a:r>
            <a:r>
              <a:rPr lang="sr-Cyrl-R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су повећана </a:t>
            </a:r>
            <a:r>
              <a:rPr lang="sr-Cyrl-R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sr-Cyrl-R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6.000.000 динара</a:t>
            </a:r>
            <a:endParaRPr lang="sr-Latn-R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sr-Cyrl-R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Коришћење </a:t>
            </a:r>
            <a:r>
              <a:rPr lang="sr-Cyrl-R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роба и услуга</a:t>
            </a:r>
            <a:r>
              <a:rPr lang="sr-Cyrl-RS" sz="2000" dirty="0">
                <a:solidFill>
                  <a:srgbClr val="0070C0"/>
                </a:solidFill>
              </a:rPr>
              <a:t> </a:t>
            </a:r>
            <a:r>
              <a:rPr lang="sr-Cyrl-RS" sz="2000" dirty="0" smtClean="0"/>
              <a:t>је повећано </a:t>
            </a:r>
            <a:r>
              <a:rPr lang="sr-Cyrl-RS" sz="2000" dirty="0"/>
              <a:t>за</a:t>
            </a:r>
            <a:r>
              <a:rPr lang="sr-Cyrl-RS" sz="2000" dirty="0">
                <a:solidFill>
                  <a:srgbClr val="FF0000"/>
                </a:solidFill>
              </a:rPr>
              <a:t> </a:t>
            </a:r>
            <a:r>
              <a:rPr lang="sr-Cyrl-RS" sz="2000" dirty="0" smtClean="0"/>
              <a:t>39</a:t>
            </a:r>
            <a:r>
              <a:rPr lang="sr-Latn-RS" sz="2000" dirty="0" smtClean="0"/>
              <a:t>.</a:t>
            </a:r>
            <a:r>
              <a:rPr lang="sr-Cyrl-RS" sz="2000" dirty="0" smtClean="0"/>
              <a:t>128.847 </a:t>
            </a:r>
            <a:r>
              <a:rPr lang="sr-Cyrl-RS" sz="2000" dirty="0">
                <a:latin typeface="Arial" panose="020B0604020202020204" pitchFamily="34" charset="0"/>
                <a:cs typeface="Arial" panose="020B0604020202020204" pitchFamily="34" charset="0"/>
              </a:rPr>
              <a:t>динара</a:t>
            </a:r>
            <a:endParaRPr lang="ru-R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Субвенције</a:t>
            </a:r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повећане </a:t>
            </a:r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91.153.000 </a:t>
            </a:r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динара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sz="2000" dirty="0">
                <a:solidFill>
                  <a:srgbClr val="0070C0"/>
                </a:solidFill>
                <a:ea typeface="SimSun" panose="02010600030101010101" pitchFamily="2" charset="-122"/>
              </a:rPr>
              <a:t>Расходи за социјалну заштиту </a:t>
            </a:r>
            <a:r>
              <a:rPr lang="ru-RU" sz="2000" dirty="0">
                <a:ea typeface="SimSun" panose="02010600030101010101" pitchFamily="2" charset="-122"/>
              </a:rPr>
              <a:t>су </a:t>
            </a:r>
            <a:r>
              <a:rPr lang="ru-RU" sz="2000" dirty="0" smtClean="0">
                <a:ea typeface="SimSun" panose="02010600030101010101" pitchFamily="2" charset="-122"/>
              </a:rPr>
              <a:t>повећани </a:t>
            </a:r>
            <a:r>
              <a:rPr lang="ru-RU" sz="2000" dirty="0">
                <a:ea typeface="SimSun" panose="02010600030101010101" pitchFamily="2" charset="-122"/>
              </a:rPr>
              <a:t>за </a:t>
            </a:r>
            <a:r>
              <a:rPr lang="ru-RU" sz="2000" dirty="0" smtClean="0">
                <a:ea typeface="SimSun" panose="02010600030101010101" pitchFamily="2" charset="-122"/>
              </a:rPr>
              <a:t>7.894.214 </a:t>
            </a:r>
            <a:r>
              <a:rPr lang="ru-RU" sz="2000" dirty="0">
                <a:ea typeface="SimSun" panose="02010600030101010101" pitchFamily="2" charset="-122"/>
              </a:rPr>
              <a:t>динара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ru-RU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</a:pPr>
            <a:endParaRPr lang="ru-R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sr-Latn-R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4" name="AutoShape 6">
            <a:extLst>
              <a:ext uri="{FF2B5EF4-FFF2-40B4-BE49-F238E27FC236}">
                <a16:creationId xmlns="" xmlns:a16="http://schemas.microsoft.com/office/drawing/2014/main" id="{46E92AF2-1D0D-4B90-B2B5-36E571FEE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938" y="2820988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AutoShape 7">
            <a:extLst>
              <a:ext uri="{FF2B5EF4-FFF2-40B4-BE49-F238E27FC236}">
                <a16:creationId xmlns="" xmlns:a16="http://schemas.microsoft.com/office/drawing/2014/main" id="{E8CC32D7-D5E1-4181-896E-E3B510708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1450" y="4625975"/>
            <a:ext cx="485775" cy="917575"/>
          </a:xfrm>
          <a:prstGeom prst="upArrow">
            <a:avLst>
              <a:gd name="adj1" fmla="val 50000"/>
              <a:gd name="adj2" fmla="val 4722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60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Расходи буџета по програмима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908040"/>
              </p:ext>
            </p:extLst>
          </p:nvPr>
        </p:nvGraphicFramePr>
        <p:xfrm>
          <a:off x="91846" y="980729"/>
          <a:ext cx="8960308" cy="568266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96178">
                  <a:extLst>
                    <a:ext uri="{9D8B030D-6E8A-4147-A177-3AD203B41FA5}">
                      <a16:colId xmlns="" xmlns:a16="http://schemas.microsoft.com/office/drawing/2014/main" val="1754900752"/>
                    </a:ext>
                  </a:extLst>
                </a:gridCol>
                <a:gridCol w="2520280">
                  <a:extLst>
                    <a:ext uri="{9D8B030D-6E8A-4147-A177-3AD203B41FA5}">
                      <a16:colId xmlns="" xmlns:a16="http://schemas.microsoft.com/office/drawing/2014/main" val="826029379"/>
                    </a:ext>
                  </a:extLst>
                </a:gridCol>
                <a:gridCol w="1743850">
                  <a:extLst>
                    <a:ext uri="{9D8B030D-6E8A-4147-A177-3AD203B41FA5}">
                      <a16:colId xmlns="" xmlns:a16="http://schemas.microsoft.com/office/drawing/2014/main" val="2943394881"/>
                    </a:ext>
                  </a:extLst>
                </a:gridCol>
              </a:tblGrid>
              <a:tr h="4471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Назив 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2021.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програму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739698"/>
                  </a:ext>
                </a:extLst>
              </a:tr>
              <a:tr h="262879">
                <a:tc>
                  <a:txBody>
                    <a:bodyPr/>
                    <a:lstStyle/>
                    <a:p>
                      <a:r>
                        <a:rPr lang="sr-Cyrl-RS" sz="1200" kern="1200" dirty="0">
                          <a:effectLst/>
                        </a:rPr>
                        <a:t>Програм 1. Становање, урбанизам и просторно планирање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103.300.000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3,10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0270337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2. Комуналне делатности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714.400.000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21,42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9886382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3. Локални економски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35.003.000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1,05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8287674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4. Развој туризма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289.230.000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8,67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6739703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5. Пољопривреда и рурални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312.100.000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9,36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24436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6. Заштита животне средине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2.650.000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0,08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5616700"/>
                  </a:ext>
                </a:extLst>
              </a:tr>
              <a:tr h="324868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7. Организација саобраћаја и саобраћајна инфраструктура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476.100.000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14,28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0014335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8. Предшколско васпитање и образовање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265.507.000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7,96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86219187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9. Основно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54.000.000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1,62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655610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/>
                        <a:t>Програм 10. Средње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14.000.000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0,42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1538964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11. Социјална и дечија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96.260.000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2,89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473036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12. Здравствена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12.700.000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0,38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4377779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13. Развој културе и информисања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306.199.000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9,18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841417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14. Развој спорта и омладине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156.150.000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4,68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263995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15. Опште услуге локалне самоуправе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434.259.000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13,02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9910891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16. Политички систем локалне самоуправе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48.142.000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1,44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66446889"/>
                  </a:ext>
                </a:extLst>
              </a:tr>
              <a:tr h="287707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17. Енергетска ефикасност  и обновљиви извори енергије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15.000.000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0,45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9978124"/>
                  </a:ext>
                </a:extLst>
              </a:tr>
              <a:tr h="357680">
                <a:tc>
                  <a:txBody>
                    <a:bodyPr/>
                    <a:lstStyle/>
                    <a:p>
                      <a:r>
                        <a:rPr lang="sr-Cyrl-RS" sz="1400" dirty="0"/>
                        <a:t>Укупни расходи по програмима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3.335.000.000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4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2650"/>
            <a:ext cx="200025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80689"/>
            <a:ext cx="2099346" cy="1398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96" y="282821"/>
            <a:ext cx="2387702" cy="1501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21" y="4380443"/>
            <a:ext cx="1905000" cy="13156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1642"/>
            <a:ext cx="2021893" cy="1281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01" y="454268"/>
            <a:ext cx="2061254" cy="11587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832648"/>
            <a:ext cx="1746251" cy="13096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360429"/>
            <a:ext cx="2270541" cy="11093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743623"/>
            <a:ext cx="1728796" cy="1398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806" y="4863604"/>
            <a:ext cx="2137249" cy="1158749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211" y="2359805"/>
            <a:ext cx="2246728" cy="171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Ð ÐµÐ·ÑÐ»ÑÐ°Ñ ÑÐ»Ð¸ÐºÐ° Ð·Ð° slike opstine Äajet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1030" name="Picture 6" descr="Ð ÐµÐ·ÑÐ»ÑÐ°Ñ ÑÐ»Ð¸ÐºÐ° Ð·Ð° slike opstine Äajetin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07" y="118861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Ð ÐµÐ·ÑÐ»ÑÐ°Ñ ÑÐ»Ð¸ÐºÐ° Ð·Ð° slike zlatibo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041" y="181104"/>
            <a:ext cx="2387702" cy="179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0358"/>
            <a:ext cx="2252221" cy="159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0337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07" y="4143496"/>
            <a:ext cx="2619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78" y="4254801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96" y="4440421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07236"/>
            <a:ext cx="25717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87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sr-Cyrl-RS" sz="3100" b="1" dirty="0"/>
              <a:t>Структура расхода по </a:t>
            </a:r>
            <a:r>
              <a:rPr lang="sr-Cyrl-RS" sz="3100" b="1" dirty="0" smtClean="0"/>
              <a:t>буџетским</a:t>
            </a:r>
            <a:r>
              <a:rPr lang="en-US" sz="3100" b="1" smtClean="0"/>
              <a:t/>
            </a:r>
            <a:br>
              <a:rPr lang="en-US" sz="3100" b="1" smtClean="0"/>
            </a:br>
            <a:r>
              <a:rPr lang="en-US" sz="3100" b="1"/>
              <a:t> </a:t>
            </a:r>
            <a:r>
              <a:rPr lang="en-US" sz="3100" b="1" smtClean="0"/>
              <a:t>                        </a:t>
            </a:r>
            <a:r>
              <a:rPr lang="sr-Cyrl-RS" sz="3100" b="1" smtClean="0"/>
              <a:t> </a:t>
            </a:r>
            <a:r>
              <a:rPr lang="sr-Cyrl-RS" sz="3100" b="1" dirty="0"/>
              <a:t>програмима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600559"/>
              </p:ext>
            </p:extLst>
          </p:nvPr>
        </p:nvGraphicFramePr>
        <p:xfrm>
          <a:off x="683568" y="1196752"/>
          <a:ext cx="756084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272419"/>
              </p:ext>
            </p:extLst>
          </p:nvPr>
        </p:nvGraphicFramePr>
        <p:xfrm>
          <a:off x="-2047875" y="-366712"/>
          <a:ext cx="132397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863740"/>
              </p:ext>
            </p:extLst>
          </p:nvPr>
        </p:nvGraphicFramePr>
        <p:xfrm>
          <a:off x="827584" y="980728"/>
          <a:ext cx="885698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483671"/>
              </p:ext>
            </p:extLst>
          </p:nvPr>
        </p:nvGraphicFramePr>
        <p:xfrm>
          <a:off x="683568" y="620688"/>
          <a:ext cx="914501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155215"/>
              </p:ext>
            </p:extLst>
          </p:nvPr>
        </p:nvGraphicFramePr>
        <p:xfrm>
          <a:off x="755576" y="764704"/>
          <a:ext cx="8968283" cy="5568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5896795"/>
              </p:ext>
            </p:extLst>
          </p:nvPr>
        </p:nvGraphicFramePr>
        <p:xfrm>
          <a:off x="755576" y="620688"/>
          <a:ext cx="900100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345339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000" b="1" dirty="0"/>
              <a:t>Расходи буџета расподељени по директним и индиректним буџетским корисницима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974146"/>
              </p:ext>
            </p:extLst>
          </p:nvPr>
        </p:nvGraphicFramePr>
        <p:xfrm>
          <a:off x="683568" y="1340768"/>
          <a:ext cx="7488833" cy="4143831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775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278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28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05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455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Р. </a:t>
                      </a:r>
                      <a:r>
                        <a:rPr lang="en-US" sz="1200" dirty="0" err="1">
                          <a:effectLst/>
                        </a:rPr>
                        <a:t>бр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Назив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sr-Cyrl-RS" sz="1200" dirty="0">
                          <a:effectLst/>
                        </a:rPr>
                        <a:t>буџетског </a:t>
                      </a:r>
                      <a:r>
                        <a:rPr lang="en-US" sz="1200" dirty="0" err="1">
                          <a:effectLst/>
                        </a:rPr>
                        <a:t>корисника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2021.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кориснику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Скупштина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sr-Cyrl-RS" sz="1500" dirty="0">
                          <a:effectLst/>
                        </a:rPr>
                        <a:t>општине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28.850.000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0,87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7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  <a:latin typeface="+mn-lt"/>
                          <a:ea typeface="Times New Roman"/>
                        </a:rPr>
                        <a:t>Председник општине</a:t>
                      </a:r>
                      <a:endParaRPr lang="en-US" sz="15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13.892.000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0,42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Општинско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веће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5.400.000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0,16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dirty="0" smtClean="0">
                          <a:effectLst/>
                        </a:rPr>
                        <a:t>Општинско правобранилаштво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4.265.000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0,13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Општинска управа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2.609.027.000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78,22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3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Центар за социјални рад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9.010.000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0,27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7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Дом здрављаЧајетина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10.100.000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0,30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8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Основне школе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54.000.000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1,62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9.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Средња</a:t>
                      </a:r>
                      <a:r>
                        <a:rPr lang="sr-Cyrl-RS" sz="1500" baseline="0" dirty="0" smtClean="0">
                          <a:effectLst/>
                          <a:latin typeface="Times New Roman"/>
                          <a:ea typeface="Times New Roman"/>
                        </a:rPr>
                        <a:t> школа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14.000.000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0,42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10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П</a:t>
                      </a:r>
                      <a:r>
                        <a:rPr lang="sr-Cyrl-RS" sz="1500" dirty="0">
                          <a:effectLst/>
                        </a:rPr>
                        <a:t>редшколска установа </a:t>
                      </a:r>
                      <a:r>
                        <a:rPr lang="sr-Cyrl-RS" sz="1500" dirty="0" smtClean="0">
                          <a:effectLst/>
                        </a:rPr>
                        <a:t>„Радост“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265.507.000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7,96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1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Библиотека „Љубиша Р. Ђенић“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32.547.000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0,98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2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Туристичка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 smtClean="0">
                          <a:effectLst/>
                        </a:rPr>
                        <a:t>организација</a:t>
                      </a:r>
                      <a:r>
                        <a:rPr lang="sr-Cyrl-RS" sz="1500" dirty="0" smtClean="0">
                          <a:effectLst/>
                        </a:rPr>
                        <a:t> Златибор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152.000.000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4,56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3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dirty="0" smtClean="0">
                          <a:effectLst/>
                          <a:latin typeface="+mn-lt"/>
                          <a:ea typeface="+mn-ea"/>
                        </a:rPr>
                        <a:t>Месне заједнице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23.000.000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0,69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4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baseline="0" dirty="0" smtClean="0">
                          <a:effectLst/>
                          <a:latin typeface="Times New Roman"/>
                          <a:ea typeface="Times New Roman"/>
                        </a:rPr>
                        <a:t>Културни центар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113.402.000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3,40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У К У П Н О: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3.335.000.000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13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082"/>
          </a:xfrm>
        </p:spPr>
        <p:txBody>
          <a:bodyPr>
            <a:noAutofit/>
          </a:bodyPr>
          <a:lstStyle/>
          <a:p>
            <a:r>
              <a:rPr lang="sr-Cyrl-RS" sz="3000" dirty="0"/>
              <a:t>Најважнији капитални пројекти</a:t>
            </a:r>
            <a:endParaRPr lang="en-US" sz="3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848615"/>
              </p:ext>
            </p:extLst>
          </p:nvPr>
        </p:nvGraphicFramePr>
        <p:xfrm>
          <a:off x="899592" y="1340769"/>
          <a:ext cx="7560841" cy="5114467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189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19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99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99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03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9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Cyrl-RS" sz="1500" dirty="0" smtClean="0">
                          <a:effectLst/>
                        </a:rPr>
                        <a:t>22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Latn-RS" sz="1500" dirty="0" smtClean="0">
                          <a:effectLst/>
                        </a:rPr>
                        <a:t>2</a:t>
                      </a:r>
                      <a:r>
                        <a:rPr lang="sr-Cyrl-RS" sz="1500" dirty="0" smtClean="0">
                          <a:effectLst/>
                        </a:rPr>
                        <a:t>3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202</a:t>
                      </a:r>
                      <a:r>
                        <a:rPr lang="sr-Cyrl-RS" sz="1500" dirty="0" smtClean="0">
                          <a:effectLst/>
                        </a:rPr>
                        <a:t>4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77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F7CB4A-67E9-4969-9378-2F9471CD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686"/>
          </a:xfrm>
        </p:spPr>
        <p:txBody>
          <a:bodyPr>
            <a:normAutofit/>
          </a:bodyPr>
          <a:lstStyle/>
          <a:p>
            <a:r>
              <a:rPr lang="sr-Cyrl-RS" sz="2800" dirty="0"/>
              <a:t>Најважнији пројекти</a:t>
            </a:r>
            <a:r>
              <a:rPr lang="sr-Latn-RS" sz="2800" dirty="0"/>
              <a:t> </a:t>
            </a:r>
            <a:r>
              <a:rPr lang="sr-Cyrl-RS" sz="2800" dirty="0"/>
              <a:t>од интереса за локалну заједницу</a:t>
            </a:r>
            <a:endParaRPr lang="en-US" sz="2800" dirty="0"/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="" xmlns:a16="http://schemas.microsoft.com/office/drawing/2014/main" id="{331EDB91-2BB9-44DA-8764-415DB494F7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304881"/>
              </p:ext>
            </p:extLst>
          </p:nvPr>
        </p:nvGraphicFramePr>
        <p:xfrm>
          <a:off x="457200" y="1340768"/>
          <a:ext cx="7751203" cy="5334593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294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69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98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98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801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08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2022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2023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2024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„</a:t>
                      </a:r>
                      <a:r>
                        <a:rPr lang="en-U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Gold gondola </a:t>
                      </a:r>
                      <a:r>
                        <a:rPr lang="en-US" sz="1100" baseline="0" dirty="0" err="1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Zlatibor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“-пословна зград , набавка кабина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60.000.000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постројења за пречишћавање отпадних вода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70.000.000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80.000.000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рециклажног дворишта „Широка бара“ са претоварном станицом и пратећим објектима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35.000.000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2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Уређење трга и језера на Златибору </a:t>
                      </a:r>
                      <a:endParaRPr lang="en-US" sz="1100" b="1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15.000.000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примарних и секундарних водовода и канализација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200.000.000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водовода „Сушичко врело“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100.000.000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спортских свлачионица,терена и трим стаза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40.000.000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путева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295.000.000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Агро бизнис центра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44.000.000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уличне расвете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40.000.000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фискултурне сале са затвореним базеном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25.000.000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музејске збирке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50.000.000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Доградња Вртића на Златибору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102.000.000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гробља на Златибору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15.000.000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60C8D17-1B6A-44A9-964C-1E30D9DB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94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На крају желимо да Вам се захвалимо што сте издвојили време за читање ове презентације буџета. </a:t>
            </a:r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Уколико сте заинтересовани да сагледате у целини </a:t>
            </a:r>
            <a:r>
              <a:rPr lang="sr-Cyrl-RS" smtClean="0"/>
              <a:t>Одлуку о </a:t>
            </a:r>
            <a:r>
              <a:rPr lang="sr-Cyrl-RS" dirty="0"/>
              <a:t>буџету општине </a:t>
            </a:r>
            <a:r>
              <a:rPr lang="sr-Cyrl-RS" dirty="0" smtClean="0"/>
              <a:t>Чајетина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r>
              <a:rPr lang="sr-Cyrl-RS"/>
              <a:t>за </a:t>
            </a:r>
            <a:r>
              <a:rPr lang="sr-Cyrl-RS" smtClean="0"/>
              <a:t>2022. </a:t>
            </a:r>
            <a:r>
              <a:rPr lang="sr-Cyrl-RS" dirty="0"/>
              <a:t>годину, исту можете преузети на следећем линку интернет странице општинске управе:  </a:t>
            </a:r>
            <a:r>
              <a:rPr lang="en-US" dirty="0" smtClean="0"/>
              <a:t>www.cajetina.org.rs</a:t>
            </a:r>
            <a:r>
              <a:rPr lang="sr-Cyrl-RS" dirty="0" smtClean="0"/>
              <a:t> 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САДРЖАЈ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5376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настаје буџет општине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dirty="0"/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Ко учествује у буџетском процесу</a:t>
            </a:r>
            <a:r>
              <a:rPr lang="en-US" dirty="0"/>
              <a:t>?</a:t>
            </a:r>
            <a:endParaRPr lang="sr-Cyrl-R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На основу чега се доноси буџет</a:t>
            </a:r>
            <a:r>
              <a:rPr lang="en-US" dirty="0"/>
              <a:t>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се пуни општинска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прихода и примања за </a:t>
            </a:r>
            <a:r>
              <a:rPr lang="sr-Cyrl-RS" dirty="0" smtClean="0"/>
              <a:t>2022. </a:t>
            </a:r>
            <a:r>
              <a:rPr lang="sr-Cyrl-RS" dirty="0"/>
              <a:t>годину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</a:t>
            </a:r>
            <a:r>
              <a:rPr lang="sr-Cyrl-RS" dirty="0" smtClean="0"/>
              <a:t>20</a:t>
            </a:r>
            <a:r>
              <a:rPr lang="en-US" dirty="0" smtClean="0"/>
              <a:t>2</a:t>
            </a:r>
            <a:r>
              <a:rPr lang="sr-Cyrl-RS" dirty="0" smtClean="0"/>
              <a:t>1. </a:t>
            </a:r>
            <a:r>
              <a:rPr lang="sr-Cyrl-RS" dirty="0"/>
              <a:t>годину?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На шта се троше јавна средства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Шта су расходи и издаци буџета?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расхода и издатака за </a:t>
            </a:r>
            <a:r>
              <a:rPr lang="sr-Cyrl-RS" dirty="0" smtClean="0"/>
              <a:t>20</a:t>
            </a:r>
            <a:r>
              <a:rPr lang="en-US" dirty="0" smtClean="0"/>
              <a:t>2</a:t>
            </a:r>
            <a:r>
              <a:rPr lang="sr-Cyrl-RS" dirty="0" smtClean="0"/>
              <a:t>2. </a:t>
            </a:r>
            <a:r>
              <a:rPr lang="sr-Cyrl-RS" dirty="0"/>
              <a:t>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</a:t>
            </a:r>
            <a:r>
              <a:rPr lang="sr-Cyrl-RS" dirty="0" smtClean="0"/>
              <a:t>20</a:t>
            </a:r>
            <a:r>
              <a:rPr lang="en-US" dirty="0" smtClean="0"/>
              <a:t>2</a:t>
            </a:r>
            <a:r>
              <a:rPr lang="sr-Cyrl-RS" dirty="0" smtClean="0"/>
              <a:t>1. </a:t>
            </a:r>
            <a:r>
              <a:rPr lang="sr-Cyrl-RS" dirty="0"/>
              <a:t>годину?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расподељени по директним и индиректним буџетским корисницима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капитални пројекти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пројекти</a:t>
            </a:r>
            <a:r>
              <a:rPr lang="sr-Latn-RS" dirty="0"/>
              <a:t> </a:t>
            </a:r>
            <a:r>
              <a:rPr lang="sr-Cyrl-RS" dirty="0"/>
              <a:t>од интереса за локалну заједницу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9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52603"/>
            <a:ext cx="838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b="1" dirty="0"/>
              <a:t>Драги суграђани и </a:t>
            </a:r>
            <a:r>
              <a:rPr lang="sr-Cyrl-RS" b="1" dirty="0" err="1"/>
              <a:t>суграђанке</a:t>
            </a:r>
            <a:r>
              <a:rPr lang="sr-Cyrl-RS" b="1" dirty="0"/>
              <a:t>,</a:t>
            </a:r>
          </a:p>
          <a:p>
            <a:endParaRPr lang="en-US" dirty="0"/>
          </a:p>
          <a:p>
            <a:pPr algn="just"/>
            <a:r>
              <a:rPr lang="sr-Cyrl-RS" dirty="0"/>
              <a:t>	Основна 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endParaRPr lang="en-US" dirty="0"/>
          </a:p>
          <a:p>
            <a:pPr algn="just"/>
            <a:r>
              <a:rPr lang="sr-Cyrl-RS" dirty="0"/>
              <a:t>	Грађански буџет представља сажет и јасан приказ Одлуке о буџету општине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Чајетина </a:t>
            </a:r>
            <a:r>
              <a:rPr lang="sr-Cyrl-RS" dirty="0"/>
              <a:t>за </a:t>
            </a:r>
            <a:r>
              <a:rPr lang="sr-Cyrl-RS" dirty="0" smtClean="0"/>
              <a:t>20</a:t>
            </a:r>
            <a:r>
              <a:rPr lang="en-US" dirty="0" smtClean="0"/>
              <a:t>2</a:t>
            </a:r>
            <a:r>
              <a:rPr lang="sr-Cyrl-RS" dirty="0" smtClean="0"/>
              <a:t>2. </a:t>
            </a:r>
            <a:r>
              <a:rPr lang="sr-Cyrl-RS" dirty="0"/>
              <a:t>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endParaRPr lang="en-US" dirty="0"/>
          </a:p>
          <a:p>
            <a:pPr algn="just"/>
            <a:r>
              <a:rPr lang="sr-Cyrl-RS" dirty="0"/>
              <a:t>	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општине, као и о начину планирања, расподеле и трошења буџетских средстава.</a:t>
            </a:r>
          </a:p>
          <a:p>
            <a:endParaRPr lang="en-US" dirty="0"/>
          </a:p>
          <a:p>
            <a:pPr algn="just"/>
            <a:r>
              <a:rPr lang="sr-Cyrl-RS" dirty="0"/>
              <a:t>	</a:t>
            </a:r>
            <a:r>
              <a:rPr lang="ru-RU" dirty="0"/>
              <a:t>Кроз 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</a:t>
            </a:r>
            <a:r>
              <a:rPr lang="ru-RU" dirty="0" smtClean="0"/>
              <a:t>општине Чајетина </a:t>
            </a:r>
            <a:r>
              <a:rPr lang="ru-RU" dirty="0"/>
              <a:t>у заједничком постављању циљева, дефинисању приоритета и планирању развоја наше општине.</a:t>
            </a:r>
            <a:endParaRPr lang="sr-Cyrl-RS" dirty="0"/>
          </a:p>
          <a:p>
            <a:pPr algn="r"/>
            <a:r>
              <a:rPr lang="sr-Latn-RS" dirty="0" smtClean="0"/>
              <a:t>M</a:t>
            </a:r>
            <a:r>
              <a:rPr lang="sr-Cyrl-RS" dirty="0" smtClean="0"/>
              <a:t>илан Стаматовић</a:t>
            </a:r>
            <a:endParaRPr lang="sr-Cyrl-RS" dirty="0"/>
          </a:p>
          <a:p>
            <a:pPr algn="r"/>
            <a:r>
              <a:rPr lang="sr-Cyrl-RS" dirty="0"/>
              <a:t>Председник општине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Ко се финансира из буџета?</a:t>
            </a:r>
            <a:endParaRPr lang="en-US" sz="3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0825"/>
            <a:ext cx="4175254" cy="25562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Директни 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Скупштина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Председник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Општинско веће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Општинска управа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Општинско правобранилаштво</a:t>
            </a:r>
            <a:endParaRPr lang="ru-RU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1520824"/>
            <a:ext cx="4038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Индиректни корисници буџетских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Предшколска установа»Радост» 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Библиотека»Љубиша Р.Ђенић»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Туристичка организација «Златибор»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</a:t>
            </a:r>
            <a:r>
              <a:rPr lang="ru-RU" altLang="en-US" sz="1700" dirty="0" smtClean="0">
                <a:cs typeface="Calibri" panose="020F0502020204030204" pitchFamily="34" charset="0"/>
              </a:rPr>
              <a:t>- </a:t>
            </a:r>
            <a:r>
              <a:rPr lang="ru-RU" altLang="en-US" sz="1700" dirty="0">
                <a:cs typeface="Calibri" panose="020F0502020204030204" pitchFamily="34" charset="0"/>
              </a:rPr>
              <a:t>Месне заједнице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Културни центар Чајетина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48" y="3982665"/>
            <a:ext cx="4038600" cy="255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Образовне институције (школе)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Здравствене институције (домови здравља)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Социјалне институције (Центар за социјални рад)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Непрофитне организације (удружења грађана, невладине организације, итд.)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3000" b="1" dirty="0"/>
              <a:t>Како настаје буџет</a:t>
            </a:r>
            <a:r>
              <a:rPr lang="sr-Latn-RS" sz="3000" b="1" dirty="0"/>
              <a:t> </a:t>
            </a:r>
            <a:r>
              <a:rPr lang="sr-Cyrl-RS" sz="3000" b="1" dirty="0"/>
              <a:t>општине?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5C6FDEC-5142-4586-B190-1B2F0895762E}"/>
              </a:ext>
            </a:extLst>
          </p:cNvPr>
          <p:cNvSpPr/>
          <p:nvPr/>
        </p:nvSpPr>
        <p:spPr>
          <a:xfrm>
            <a:off x="325657" y="1339890"/>
            <a:ext cx="84926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</a:t>
            </a:r>
            <a:r>
              <a:rPr lang="sr-Cyrl-RS" sz="1700" dirty="0"/>
              <a:t>општине је правни документ који утврђује план прихода и примања и расхода и издатака општине за буџетску, односно календарску годину.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Из општинског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Председник општине и локална управа спроводе општинску политику, а главна полуга те политике и развоја је управо буџет општине.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Приликом дефинисања овог, за општину </a:t>
            </a:r>
            <a:r>
              <a:rPr lang="sr-Cyrl-RS" sz="1700" dirty="0" smtClean="0"/>
              <a:t>Чајетина</a:t>
            </a:r>
            <a:r>
              <a:rPr lang="sr-Latn-RS" sz="1700" dirty="0" smtClean="0"/>
              <a:t> </a:t>
            </a:r>
            <a:r>
              <a:rPr lang="sr-Cyrl-RS" sz="1700" dirty="0"/>
              <a:t>најважнијег документа, руководе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4144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b="1" dirty="0"/>
              <a:t>Ко учествује у буџетском процесу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63469468"/>
              </p:ext>
            </p:extLst>
          </p:nvPr>
        </p:nvGraphicFramePr>
        <p:xfrm>
          <a:off x="1475656" y="1355656"/>
          <a:ext cx="66484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6156176" y="3429000"/>
            <a:ext cx="1224136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Грађани и њихова удружења</a:t>
            </a:r>
            <a:endParaRPr lang="en-US" sz="1000" dirty="0"/>
          </a:p>
        </p:txBody>
      </p:sp>
      <p:sp>
        <p:nvSpPr>
          <p:cNvPr id="6" name="Oval 5"/>
          <p:cNvSpPr/>
          <p:nvPr/>
        </p:nvSpPr>
        <p:spPr>
          <a:xfrm>
            <a:off x="5868144" y="4869160"/>
            <a:ext cx="1080120" cy="9361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Јавна предузећа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6847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основу чега се доноси буџет</a:t>
            </a:r>
            <a:r>
              <a:rPr lang="en-US" sz="3000" b="1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01412841"/>
              </p:ext>
            </p:extLst>
          </p:nvPr>
        </p:nvGraphicFramePr>
        <p:xfrm>
          <a:off x="539552" y="1700808"/>
          <a:ext cx="7749480" cy="452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95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2800" b="1" dirty="0"/>
              <a:t>Како се пуни општинска каса?</a:t>
            </a:r>
            <a:endParaRPr lang="sr-Latn-RS" sz="2800" b="1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1001818"/>
            <a:ext cx="8286808" cy="5570454"/>
          </a:xfrm>
        </p:spPr>
        <p:txBody>
          <a:bodyPr>
            <a:normAutofit/>
          </a:bodyPr>
          <a:lstStyle/>
          <a:p>
            <a:pPr algn="just"/>
            <a:r>
              <a:rPr lang="sr-Cyrl-RS" sz="1700" dirty="0"/>
              <a:t>Укупни </a:t>
            </a:r>
            <a:r>
              <a:rPr lang="sr-Cyrl-RS" sz="1700" b="1" dirty="0"/>
              <a:t>јавни приходи и примања </a:t>
            </a:r>
            <a:r>
              <a:rPr lang="sr-Cyrl-RS" sz="1700" dirty="0"/>
              <a:t>општине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Чајетина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за 20</a:t>
            </a:r>
            <a:r>
              <a:rPr lang="en-US" sz="1700" dirty="0" smtClean="0"/>
              <a:t>21</a:t>
            </a:r>
            <a:r>
              <a:rPr lang="sr-Cyrl-RS" sz="1700" dirty="0" smtClean="0"/>
              <a:t>. </a:t>
            </a:r>
            <a:r>
              <a:rPr lang="sr-Cyrl-RS" sz="1700" dirty="0"/>
              <a:t>годину износе</a:t>
            </a:r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r>
              <a:rPr lang="sr-Cyrl-RS" sz="1700" dirty="0"/>
              <a:t>Одлуком </a:t>
            </a:r>
            <a:r>
              <a:rPr lang="sr-Cyrl-RS" sz="1700" dirty="0" smtClean="0"/>
              <a:t>о изменама и допунама ослуке о </a:t>
            </a:r>
            <a:r>
              <a:rPr lang="sr-Cyrl-RS" sz="1700" dirty="0"/>
              <a:t>буџету општине 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Чајетина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 </a:t>
            </a:r>
            <a:r>
              <a:rPr lang="sr-Cyrl-RS" sz="1700" dirty="0"/>
              <a:t>за </a:t>
            </a:r>
            <a:r>
              <a:rPr lang="sr-Cyrl-RS" sz="1700" dirty="0" smtClean="0"/>
              <a:t>2022. </a:t>
            </a:r>
            <a:r>
              <a:rPr lang="sr-Cyrl-RS" sz="1700" dirty="0"/>
              <a:t>годину планирана су средства из буџета општине у износу од</a:t>
            </a:r>
            <a:r>
              <a:rPr lang="en-GB" sz="1700" dirty="0">
                <a:solidFill>
                  <a:srgbClr val="FF0000"/>
                </a:solidFill>
              </a:rPr>
              <a:t> </a:t>
            </a:r>
            <a:r>
              <a:rPr lang="en-GB" sz="1700" dirty="0" smtClean="0"/>
              <a:t>2</a:t>
            </a:r>
            <a:r>
              <a:rPr lang="sr-Cyrl-RS" sz="1700" dirty="0" smtClean="0"/>
              <a:t>.666.593.</a:t>
            </a:r>
            <a:r>
              <a:rPr lang="en-US" sz="1700" dirty="0" smtClean="0"/>
              <a:t>000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/>
              <a:t>динара, пренета средства из ранијих година у износу од </a:t>
            </a:r>
            <a:r>
              <a:rPr lang="sr-Cyrl-RS" sz="1700" dirty="0" smtClean="0"/>
              <a:t>650.000.</a:t>
            </a:r>
            <a:r>
              <a:rPr lang="en-US" sz="1700" dirty="0" smtClean="0"/>
              <a:t>00</a:t>
            </a:r>
            <a:r>
              <a:rPr lang="sr-Cyrl-RS" sz="1700" dirty="0" smtClean="0"/>
              <a:t>0 динара и средства из осталих извора у износу од </a:t>
            </a:r>
            <a:r>
              <a:rPr lang="en-US" sz="1700" dirty="0" smtClean="0"/>
              <a:t>1</a:t>
            </a:r>
            <a:r>
              <a:rPr lang="sr-Cyrl-RS" sz="1700" dirty="0" smtClean="0"/>
              <a:t>8.407.000 динара.</a:t>
            </a:r>
            <a:endParaRPr lang="sr-Cyrl-RS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70581557"/>
              </p:ext>
            </p:extLst>
          </p:nvPr>
        </p:nvGraphicFramePr>
        <p:xfrm>
          <a:off x="971600" y="4452264"/>
          <a:ext cx="7272808" cy="1752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quals 6">
            <a:extLst>
              <a:ext uri="{FF2B5EF4-FFF2-40B4-BE49-F238E27FC236}">
                <a16:creationId xmlns="" xmlns:a16="http://schemas.microsoft.com/office/drawing/2014/main" id="{CDB27E42-2A8D-4DD4-9160-578F8DDA6D84}"/>
              </a:ext>
            </a:extLst>
          </p:cNvPr>
          <p:cNvSpPr/>
          <p:nvPr/>
        </p:nvSpPr>
        <p:spPr>
          <a:xfrm>
            <a:off x="2609633" y="1735247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27584" y="1476780"/>
            <a:ext cx="1633564" cy="1752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F752DEC-C823-4E33-9B74-2DB6D4AFC9BB}"/>
              </a:ext>
            </a:extLst>
          </p:cNvPr>
          <p:cNvSpPr txBox="1"/>
          <p:nvPr/>
        </p:nvSpPr>
        <p:spPr>
          <a:xfrm>
            <a:off x="3878844" y="1839830"/>
            <a:ext cx="4979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 smtClean="0"/>
              <a:t>3.335.000.000 </a:t>
            </a:r>
            <a:r>
              <a:rPr lang="sr-Cyrl-RS" sz="3600" b="1" dirty="0"/>
              <a:t>динара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4730</TotalTime>
  <Words>2358</Words>
  <Application>Microsoft Office PowerPoint</Application>
  <PresentationFormat>On-screen Show (4:3)</PresentationFormat>
  <Paragraphs>541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Custom Design</vt:lpstr>
      <vt:lpstr>Angles</vt:lpstr>
      <vt:lpstr>PowerPoint Presentation</vt:lpstr>
      <vt:lpstr>PowerPoint Presentation</vt:lpstr>
      <vt:lpstr>PowerPoint Presentation</vt:lpstr>
      <vt:lpstr>PowerPoint Presentation</vt:lpstr>
      <vt:lpstr>Ко се финансира из буџета?</vt:lpstr>
      <vt:lpstr>Како настаје буџет општине?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2022. годину</vt:lpstr>
      <vt:lpstr>Структура планираних прихода и примања за 2022. годину – у процентима</vt:lpstr>
      <vt:lpstr>Шта се променило у односу на 2021. годину?</vt:lpstr>
      <vt:lpstr>На шта се троше јавна средства?</vt:lpstr>
      <vt:lpstr>PowerPoint Presentation</vt:lpstr>
      <vt:lpstr>Структура планираних расхода и издатака                         буџета за 2022. </vt:lpstr>
      <vt:lpstr>Структура планираних расхода и издатака буџета за 2019. годину</vt:lpstr>
      <vt:lpstr>Шта се променило у односу на 2021. годину?</vt:lpstr>
      <vt:lpstr>Расходи буџета по програмима</vt:lpstr>
      <vt:lpstr>Структура расхода по буџетским                           програмима</vt:lpstr>
      <vt:lpstr>Расходи буџета расподељени по директним и индиректним буџетским корисницима</vt:lpstr>
      <vt:lpstr>Најважнији капитални пројекти</vt:lpstr>
      <vt:lpstr>Најважнији пројекти од интереса за локалну заједницу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Ruzica Resimic</cp:lastModifiedBy>
  <cp:revision>505</cp:revision>
  <cp:lastPrinted>2018-01-29T14:26:33Z</cp:lastPrinted>
  <dcterms:created xsi:type="dcterms:W3CDTF">2006-08-16T00:00:00Z</dcterms:created>
  <dcterms:modified xsi:type="dcterms:W3CDTF">2022-01-12T07:21:16Z</dcterms:modified>
</cp:coreProperties>
</file>