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6"/>
  </p:notesMasterIdLst>
  <p:handoutMasterIdLst>
    <p:handoutMasterId r:id="rId27"/>
  </p:handoutMasterIdLst>
  <p:sldIdLst>
    <p:sldId id="256" r:id="rId3"/>
    <p:sldId id="257" r:id="rId4"/>
    <p:sldId id="258" r:id="rId5"/>
    <p:sldId id="259" r:id="rId6"/>
    <p:sldId id="275" r:id="rId7"/>
    <p:sldId id="262" r:id="rId8"/>
    <p:sldId id="282" r:id="rId9"/>
    <p:sldId id="261" r:id="rId10"/>
    <p:sldId id="263" r:id="rId11"/>
    <p:sldId id="283" r:id="rId12"/>
    <p:sldId id="264" r:id="rId13"/>
    <p:sldId id="277" r:id="rId14"/>
    <p:sldId id="279" r:id="rId15"/>
    <p:sldId id="266" r:id="rId16"/>
    <p:sldId id="284" r:id="rId17"/>
    <p:sldId id="268" r:id="rId18"/>
    <p:sldId id="276" r:id="rId19"/>
    <p:sldId id="280" r:id="rId20"/>
    <p:sldId id="271" r:id="rId21"/>
    <p:sldId id="272" r:id="rId22"/>
    <p:sldId id="273" r:id="rId23"/>
    <p:sldId id="281" r:id="rId24"/>
    <p:sldId id="278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risnik" initials="K" lastIdx="2" clrIdx="0"/>
  <p:cmAuthor id="1" name="Mirjana Knezevic" initials="MK" lastIdx="1" clrIdx="1"/>
  <p:cmAuthor id="2" name="Milena Radomirovic" initials="MR" lastIdx="2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89250" autoAdjust="0"/>
  </p:normalViewPr>
  <p:slideViewPr>
    <p:cSldViewPr showGuides="1">
      <p:cViewPr varScale="1">
        <p:scale>
          <a:sx n="103" d="100"/>
          <a:sy n="103" d="100"/>
        </p:scale>
        <p:origin x="1716" y="102"/>
      </p:cViewPr>
      <p:guideLst>
        <p:guide orient="horz" pos="2160"/>
        <p:guide pos="28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radni_lis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uzica%20Resimic\Desktop\OPSTINA%20Gradjanski%20vodic%20kroza%20odluku%20o%20budzetu%20(1)\2024\Prilog%202%20-%20Pomocni%20dokument%20za%20tabele%20i%20grafik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radni_lis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radni_lis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прихода и примања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21452863076244899"/>
          <c:y val="0.33374488188976398"/>
          <c:w val="0.62846713498254902"/>
          <c:h val="0.55553768720086505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EB3-4A0A-BE87-6E24D574D14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EB3-4A0A-BE87-6E24D574D14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EB3-4A0A-BE87-6E24D574D14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EB3-4A0A-BE87-6E24D574D14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4EB3-4A0A-BE87-6E24D574D14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4EB3-4A0A-BE87-6E24D574D141}"/>
              </c:ext>
            </c:extLst>
          </c:dPt>
          <c:dLbls>
            <c:dLbl>
              <c:idx val="0"/>
              <c:layout>
                <c:manualLayout>
                  <c:x val="4.2935426600180402E-3"/>
                  <c:y val="-2.7461355565848399E-2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Порески приходи
31.56%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B3-4A0A-BE87-6E24D574D141}"/>
                </c:ext>
              </c:extLst>
            </c:dLbl>
            <c:dLbl>
              <c:idx val="2"/>
              <c:layout>
                <c:manualLayout>
                  <c:x val="4.2949015040300201E-2"/>
                  <c:y val="-1.46065153620503E-2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други приходи
60.15%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B3-4A0A-BE87-6E24D574D141}"/>
                </c:ext>
              </c:extLst>
            </c:dLbl>
            <c:dLbl>
              <c:idx val="3"/>
              <c:layout>
                <c:manualLayout>
                  <c:x val="-9.8127046086252695E-2"/>
                  <c:y val="-3.1642725971624097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примања од продаје нефинансијске имовине
0.03%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EB3-4A0A-BE87-6E24D574D141}"/>
                </c:ext>
              </c:extLst>
            </c:dLbl>
            <c:dLbl>
              <c:idx val="4"/>
              <c:layout>
                <c:manualLayout>
                  <c:x val="-0.29332036862312599"/>
                  <c:y val="7.826340181490830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EB3-4A0A-BE87-6E24D574D141}"/>
                </c:ext>
              </c:extLst>
            </c:dLbl>
            <c:dLbl>
              <c:idx val="5"/>
              <c:layout>
                <c:manualLayout>
                  <c:x val="3.90344119157678E-2"/>
                  <c:y val="-4.0784313725490198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пренета средства из претходне године</a:t>
                    </a:r>
                  </a:p>
                  <a:p>
                    <a:r>
                      <a:rPr lang="ru-RU"/>
                      <a:t>5.72%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EB3-4A0A-BE87-6E24D574D141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'Prihodi i primanja'!$C$6:$C$11</c:f>
              <c:strCache>
                <c:ptCount val="6"/>
                <c:pt idx="0">
                  <c:v>Порески приходи</c:v>
                </c:pt>
                <c:pt idx="1">
                  <c:v>трансфери</c:v>
                </c:pt>
                <c:pt idx="2">
                  <c:v>други приходи</c:v>
                </c:pt>
                <c:pt idx="3">
                  <c:v>примања од продаје нефинансијске имовине</c:v>
                </c:pt>
                <c:pt idx="4">
                  <c:v>примања од продаје финансијске имовине</c:v>
                </c:pt>
                <c:pt idx="5">
                  <c:v>пренета средства ихз претходне године</c:v>
                </c:pt>
              </c:strCache>
            </c:strRef>
          </c:cat>
          <c:val>
            <c:numRef>
              <c:f>'Prihodi i primanja'!$D$6:$D$11</c:f>
              <c:numCache>
                <c:formatCode>#,##0</c:formatCode>
                <c:ptCount val="6"/>
                <c:pt idx="0">
                  <c:v>1159442500</c:v>
                </c:pt>
                <c:pt idx="1">
                  <c:v>93152191</c:v>
                </c:pt>
                <c:pt idx="2">
                  <c:v>2209606309</c:v>
                </c:pt>
                <c:pt idx="3">
                  <c:v>800000</c:v>
                </c:pt>
                <c:pt idx="4" formatCode="General">
                  <c:v>0</c:v>
                </c:pt>
                <c:pt idx="5">
                  <c:v>210000000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EB3-4A0A-BE87-6E24D574D1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sz="1600" b="1" dirty="0">
                <a:latin typeface="+mj-lt"/>
              </a:rPr>
              <a:t>Структура прихода и примања</a:t>
            </a:r>
            <a:endParaRPr lang="en-US" sz="1600" b="1" dirty="0">
              <a:latin typeface="+mj-lt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452863076244899"/>
          <c:y val="0.33374488188976376"/>
          <c:w val="0.62846713498254947"/>
          <c:h val="0.5555376872008646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E86-4DB2-BB9D-FEC6D903DE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0E86-4DB2-BB9D-FEC6D903DEF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E86-4DB2-BB9D-FEC6D903DEF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0E86-4DB2-BB9D-FEC6D903DEF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0E86-4DB2-BB9D-FEC6D903DEF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E86-4DB2-BB9D-FEC6D903DEFD}"/>
              </c:ext>
            </c:extLst>
          </c:dPt>
          <c:dLbls>
            <c:dLbl>
              <c:idx val="0"/>
              <c:layout>
                <c:manualLayout>
                  <c:x val="-2.8983676866092448E-2"/>
                  <c:y val="-7.8902320826683081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Порески приходи
</a:t>
                    </a:r>
                    <a:r>
                      <a:rPr lang="sr-Cyrl-RS" dirty="0" smtClean="0"/>
                      <a:t>62,33%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E86-4DB2-BB9D-FEC6D903DEF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sr-Cyrl-RS" dirty="0"/>
                      <a:t>трансфери
</a:t>
                    </a:r>
                    <a:r>
                      <a:rPr lang="sr-Cyrl-RS" dirty="0" smtClean="0"/>
                      <a:t>2,81%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E86-4DB2-BB9D-FEC6D903DEFD}"/>
                </c:ext>
              </c:extLst>
            </c:dLbl>
            <c:dLbl>
              <c:idx val="2"/>
              <c:layout>
                <c:manualLayout>
                  <c:x val="-2.0277752157517089E-2"/>
                  <c:y val="-1.4606597454950502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други приходи
</a:t>
                    </a:r>
                    <a:r>
                      <a:rPr lang="sr-Cyrl-RS" dirty="0" smtClean="0"/>
                      <a:t>29,23%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86-4DB2-BB9D-FEC6D903DEFD}"/>
                </c:ext>
              </c:extLst>
            </c:dLbl>
            <c:dLbl>
              <c:idx val="3"/>
              <c:layout>
                <c:manualLayout>
                  <c:x val="3.4941741274030345E-2"/>
                  <c:y val="-0.1213511232839721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примања од продаје нефинансијске имовине
</a:t>
                    </a:r>
                    <a:r>
                      <a:rPr lang="ru-RU" dirty="0" smtClean="0"/>
                      <a:t>0,02%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E86-4DB2-BB9D-FEC6D903DEFD}"/>
                </c:ext>
              </c:extLst>
            </c:dLbl>
            <c:dLbl>
              <c:idx val="4"/>
              <c:layout>
                <c:manualLayout>
                  <c:x val="-0.1865477678156178"/>
                  <c:y val="1.303270032422417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E86-4DB2-BB9D-FEC6D903DEFD}"/>
                </c:ext>
              </c:extLst>
            </c:dLbl>
            <c:dLbl>
              <c:idx val="5"/>
              <c:layout>
                <c:manualLayout>
                  <c:x val="0.23753152165482661"/>
                  <c:y val="-4.376173553280647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пренета средства ихз претходне године
</a:t>
                    </a:r>
                    <a:r>
                      <a:rPr lang="ru-RU" dirty="0" smtClean="0"/>
                      <a:t>5,61%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86-4DB2-BB9D-FEC6D903DEFD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'[Prilog 2 - Pomocni dokument za tabele i grafike.xlsx]Prihodi i primanja'!$C$6:$C$11</c:f>
              <c:strCache>
                <c:ptCount val="6"/>
                <c:pt idx="0">
                  <c:v>Порески приходи</c:v>
                </c:pt>
                <c:pt idx="1">
                  <c:v>трансфери</c:v>
                </c:pt>
                <c:pt idx="2">
                  <c:v>други приходи</c:v>
                </c:pt>
                <c:pt idx="3">
                  <c:v>примања од продаје нефинансијске имовине</c:v>
                </c:pt>
                <c:pt idx="4">
                  <c:v>примања од продаје финансијске имовине</c:v>
                </c:pt>
                <c:pt idx="5">
                  <c:v>пренета средства ихз претходне године</c:v>
                </c:pt>
              </c:strCache>
            </c:strRef>
          </c:cat>
          <c:val>
            <c:numRef>
              <c:f>'[Prilog 2 - Pomocni dokument za tabele i grafike.xlsx]Prihodi i primanja'!$D$6:$D$11</c:f>
              <c:numCache>
                <c:formatCode>#,##0</c:formatCode>
                <c:ptCount val="6"/>
                <c:pt idx="0">
                  <c:v>1802273000</c:v>
                </c:pt>
                <c:pt idx="1">
                  <c:v>392243366</c:v>
                </c:pt>
                <c:pt idx="2">
                  <c:v>1729167205</c:v>
                </c:pt>
                <c:pt idx="3">
                  <c:v>1800000</c:v>
                </c:pt>
                <c:pt idx="4" formatCode="General">
                  <c:v>0</c:v>
                </c:pt>
                <c:pt idx="5">
                  <c:v>24516429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86-4DB2-BB9D-FEC6D903D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4384214203440396"/>
          <c:y val="0.30671726278779327"/>
          <c:w val="0.53601721202415187"/>
          <c:h val="0.47396905974988418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187-400C-AE0C-D299E08B2F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187-400C-AE0C-D299E08B2FF7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187-400C-AE0C-D299E08B2F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187-400C-AE0C-D299E08B2FF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187-400C-AE0C-D299E08B2FF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187-400C-AE0C-D299E08B2FF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9187-400C-AE0C-D299E08B2FF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9187-400C-AE0C-D299E08B2FF7}"/>
              </c:ext>
            </c:extLst>
          </c:dPt>
          <c:dLbls>
            <c:dLbl>
              <c:idx val="0"/>
              <c:layout>
                <c:manualLayout>
                  <c:x val="0.10888546481766821"/>
                  <c:y val="-8.4705882352941173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расходи за запослене
</a:t>
                    </a:r>
                    <a:r>
                      <a:rPr lang="sr-Cyrl-RS" dirty="0" smtClean="0"/>
                      <a:t>15,29%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87-400C-AE0C-D299E08B2FF7}"/>
                </c:ext>
              </c:extLst>
            </c:dLbl>
            <c:dLbl>
              <c:idx val="1"/>
              <c:layout>
                <c:manualLayout>
                  <c:x val="-1.3893011574991974E-3"/>
                  <c:y val="0.1346612376996780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коришћење услуга и роба
</a:t>
                    </a:r>
                    <a:r>
                      <a:rPr lang="ru-RU" dirty="0" smtClean="0"/>
                      <a:t>30,66%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87-400C-AE0C-D299E08B2FF7}"/>
                </c:ext>
              </c:extLst>
            </c:dLbl>
            <c:dLbl>
              <c:idx val="2"/>
              <c:layout>
                <c:manualLayout>
                  <c:x val="7.1817519479541472E-2"/>
                  <c:y val="7.8288309242390053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субвенције
</a:t>
                    </a:r>
                    <a:r>
                      <a:rPr lang="sr-Cyrl-RS" dirty="0" smtClean="0"/>
                      <a:t>13,45%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87-400C-AE0C-D299E08B2FF7}"/>
                </c:ext>
              </c:extLst>
            </c:dLbl>
            <c:dLbl>
              <c:idx val="3"/>
              <c:layout>
                <c:manualLayout>
                  <c:x val="-5.8468853263845613E-2"/>
                  <c:y val="3.7134394860665394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дотације и трансфери
</a:t>
                    </a:r>
                    <a:r>
                      <a:rPr lang="sr-Cyrl-RS" dirty="0" smtClean="0"/>
                      <a:t>5,70%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87-400C-AE0C-D299E08B2FF7}"/>
                </c:ext>
              </c:extLst>
            </c:dLbl>
            <c:dLbl>
              <c:idx val="4"/>
              <c:layout>
                <c:manualLayout>
                  <c:x val="-4.3143261768537854E-2"/>
                  <c:y val="-1.0880038991361965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социјална </a:t>
                    </a:r>
                    <a:r>
                      <a:rPr lang="sr-Cyrl-RS" dirty="0" smtClean="0"/>
                      <a:t>давања</a:t>
                    </a:r>
                    <a:r>
                      <a:rPr lang="sr-Cyrl-RS" dirty="0"/>
                      <a:t>
</a:t>
                    </a:r>
                    <a:r>
                      <a:rPr lang="sr-Cyrl-RS" dirty="0" smtClean="0"/>
                      <a:t>5,65%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87-400C-AE0C-D299E08B2FF7}"/>
                </c:ext>
              </c:extLst>
            </c:dLbl>
            <c:dLbl>
              <c:idx val="5"/>
              <c:layout>
                <c:manualLayout>
                  <c:x val="-7.3959938366718034E-2"/>
                  <c:y val="-0.12862745098039219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остали расходи
</a:t>
                    </a:r>
                    <a:r>
                      <a:rPr lang="sr-Cyrl-RS" dirty="0" smtClean="0"/>
                      <a:t>4,69%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87-400C-AE0C-D299E08B2FF7}"/>
                </c:ext>
              </c:extLst>
            </c:dLbl>
            <c:dLbl>
              <c:idx val="6"/>
              <c:layout>
                <c:manualLayout>
                  <c:x val="-6.1633281972265025E-3"/>
                  <c:y val="-0.12862745098039213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капитални издаци
</a:t>
                    </a:r>
                    <a:r>
                      <a:rPr lang="sr-Cyrl-RS" dirty="0" smtClean="0"/>
                      <a:t>23,09%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87-400C-AE0C-D299E08B2FF7}"/>
                </c:ext>
              </c:extLst>
            </c:dLbl>
            <c:dLbl>
              <c:idx val="7"/>
              <c:layout>
                <c:manualLayout>
                  <c:x val="7.6014381099126865E-2"/>
                  <c:y val="-0.10980392156862746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средства резерве 
</a:t>
                    </a:r>
                    <a:r>
                      <a:rPr lang="sr-Cyrl-RS" dirty="0" smtClean="0"/>
                      <a:t>1,47%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187-400C-AE0C-D299E08B2FF7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General</c:formatCode>
                <c:ptCount val="8"/>
                <c:pt idx="0">
                  <c:v>419916000</c:v>
                </c:pt>
                <c:pt idx="1">
                  <c:v>1189030000</c:v>
                </c:pt>
                <c:pt idx="2">
                  <c:v>41690000</c:v>
                </c:pt>
                <c:pt idx="3">
                  <c:v>167186000</c:v>
                </c:pt>
                <c:pt idx="4">
                  <c:v>155340000</c:v>
                </c:pt>
                <c:pt idx="5">
                  <c:v>174353000</c:v>
                </c:pt>
                <c:pt idx="6">
                  <c:v>1411485000</c:v>
                </c:pt>
                <c:pt idx="7">
                  <c:v>20000000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187-400C-AE0C-D299E08B2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607629427792916"/>
          <c:y val="0.3758994708994709"/>
          <c:w val="0.40236148955495005"/>
          <c:h val="0.36484126984126986"/>
        </c:manualLayout>
      </c:layout>
      <c:pie3D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984-4F2A-A42B-3DE2BD54C6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984-4F2A-A42B-3DE2BD54C6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984-4F2A-A42B-3DE2BD54C6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984-4F2A-A42B-3DE2BD54C65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984-4F2A-A42B-3DE2BD54C65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984-4F2A-A42B-3DE2BD54C65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5984-4F2A-A42B-3DE2BD54C65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5984-4F2A-A42B-3DE2BD54C65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5984-4F2A-A42B-3DE2BD54C65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A-5984-4F2A-A42B-3DE2BD54C65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5984-4F2A-A42B-3DE2BD54C65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5984-4F2A-A42B-3DE2BD54C65C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8-5984-4F2A-A42B-3DE2BD54C65C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5984-4F2A-A42B-3DE2BD54C65C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6-5984-4F2A-A42B-3DE2BD54C65C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5984-4F2A-A42B-3DE2BD54C65C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5984-4F2A-A42B-3DE2BD54C65C}"/>
              </c:ext>
            </c:extLst>
          </c:dPt>
          <c:dLbls>
            <c:dLbl>
              <c:idx val="0"/>
              <c:layout>
                <c:manualLayout>
                  <c:x val="-7.2661217075386678E-3"/>
                  <c:y val="-0.1878306878306878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СТАНОВАЊЕ, УРБАНИЗАМ И ПРОСТОРНО ПЛАНИРАЊЕ
</a:t>
                    </a:r>
                    <a:r>
                      <a:rPr lang="ru-RU" dirty="0" smtClean="0"/>
                      <a:t>3,57%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84-4F2A-A42B-3DE2BD54C65C}"/>
                </c:ext>
              </c:extLst>
            </c:dLbl>
            <c:dLbl>
              <c:idx val="1"/>
              <c:layout>
                <c:manualLayout>
                  <c:x val="8.3086571078477084E-2"/>
                  <c:y val="-0.24112846440972546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 КОМУНАЛНЕ ДЕЛАТНОСТИ 
</a:t>
                    </a:r>
                    <a:r>
                      <a:rPr lang="sr-Cyrl-RS" dirty="0" smtClean="0"/>
                      <a:t>16,42%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84-4F2A-A42B-3DE2BD54C65C}"/>
                </c:ext>
              </c:extLst>
            </c:dLbl>
            <c:dLbl>
              <c:idx val="2"/>
              <c:layout>
                <c:manualLayout>
                  <c:x val="9.5944428721220665E-2"/>
                  <c:y val="-0.15818190777607116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ЛОКАЛНИ ЕКОНОМСКИ РАЗВОЈ 
</a:t>
                    </a:r>
                    <a:r>
                      <a:rPr lang="sr-Cyrl-RS" dirty="0" smtClean="0"/>
                      <a:t>1,48%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84-4F2A-A42B-3DE2BD54C65C}"/>
                </c:ext>
              </c:extLst>
            </c:dLbl>
            <c:dLbl>
              <c:idx val="3"/>
              <c:layout>
                <c:manualLayout>
                  <c:x val="8.541640142173984E-2"/>
                  <c:y val="-3.9263413527515147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РАЗВОЈ ТУРИЗМА
</a:t>
                    </a:r>
                    <a:r>
                      <a:rPr lang="sr-Cyrl-RS" dirty="0" smtClean="0"/>
                      <a:t>8,10%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84-4F2A-A42B-3DE2BD54C65C}"/>
                </c:ext>
              </c:extLst>
            </c:dLbl>
            <c:dLbl>
              <c:idx val="4"/>
              <c:layout>
                <c:manualLayout>
                  <c:x val="4.8420005238671779E-2"/>
                  <c:y val="-6.349212252391638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ПОЉОПРИВРЕДА И РУРАЛНИ РАЗВОЈ
</a:t>
                    </a:r>
                    <a:r>
                      <a:rPr lang="ru-RU" dirty="0" smtClean="0"/>
                      <a:t>6,30%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84-4F2A-A42B-3DE2BD54C65C}"/>
                </c:ext>
              </c:extLst>
            </c:dLbl>
            <c:dLbl>
              <c:idx val="5"/>
              <c:layout>
                <c:manualLayout>
                  <c:x val="7.7396936546595208E-3"/>
                  <c:y val="2.5883240684334202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 ЗАШТИТА ЖИВОТНЕ СРЕДИНЕ
</a:t>
                    </a:r>
                    <a:r>
                      <a:rPr lang="sr-Cyrl-RS" dirty="0" smtClean="0"/>
                      <a:t>3,20%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984-4F2A-A42B-3DE2BD54C65C}"/>
                </c:ext>
              </c:extLst>
            </c:dLbl>
            <c:dLbl>
              <c:idx val="6"/>
              <c:layout>
                <c:manualLayout>
                  <c:x val="8.7106602915977702E-2"/>
                  <c:y val="4.181294759795553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ОРГАНИЗАЦИЈА САОБРАЋАЈА И САОБРАЋАЈНА ИНФРАСТРУКТУРА
</a:t>
                    </a:r>
                    <a:r>
                      <a:rPr lang="ru-RU" dirty="0" smtClean="0"/>
                      <a:t>11,53%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984-4F2A-A42B-3DE2BD54C65C}"/>
                </c:ext>
              </c:extLst>
            </c:dLbl>
            <c:dLbl>
              <c:idx val="7"/>
              <c:layout>
                <c:manualLayout>
                  <c:x val="0.20649206049287297"/>
                  <c:y val="0.1011242487457156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Предшколско васпитање и образовање
</a:t>
                    </a:r>
                    <a:r>
                      <a:rPr lang="ru-RU" dirty="0" smtClean="0"/>
                      <a:t>8,12%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984-4F2A-A42B-3DE2BD54C65C}"/>
                </c:ext>
              </c:extLst>
            </c:dLbl>
            <c:dLbl>
              <c:idx val="8"/>
              <c:layout>
                <c:manualLayout>
                  <c:x val="0.11016488912568623"/>
                  <c:y val="0.1051185522033602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Основно образовање И ВАСПИТАЊЕ
</a:t>
                    </a:r>
                    <a:r>
                      <a:rPr lang="ru-RU" dirty="0" smtClean="0"/>
                      <a:t>3,06%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984-4F2A-A42B-3DE2BD54C65C}"/>
                </c:ext>
              </c:extLst>
            </c:dLbl>
            <c:dLbl>
              <c:idx val="9"/>
              <c:layout>
                <c:manualLayout>
                  <c:x val="-9.1969822146527977E-2"/>
                  <c:y val="0.1495122341243937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Средње образовање И ВАСПИТАЊЕ
</a:t>
                    </a:r>
                    <a:r>
                      <a:rPr lang="ru-RU" dirty="0" smtClean="0"/>
                      <a:t>0,78%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984-4F2A-A42B-3DE2BD54C65C}"/>
                </c:ext>
              </c:extLst>
            </c:dLbl>
            <c:dLbl>
              <c:idx val="10"/>
              <c:layout>
                <c:manualLayout>
                  <c:x val="-9.8246607774835112E-2"/>
                  <c:y val="4.047679399173912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СОЦИЈАЛНА И ДЕЧИЈА ЗАШТИТА 
</a:t>
                    </a:r>
                    <a:r>
                      <a:rPr lang="ru-RU" dirty="0" smtClean="0"/>
                      <a:t>4,44%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984-4F2A-A42B-3DE2BD54C65C}"/>
                </c:ext>
              </c:extLst>
            </c:dLbl>
            <c:dLbl>
              <c:idx val="11"/>
              <c:layout>
                <c:manualLayout>
                  <c:x val="-0.11371939946636175"/>
                  <c:y val="-5.4384528937965693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ЗДРАВСТВЕНА ЗАШТИТА
</a:t>
                    </a:r>
                    <a:r>
                      <a:rPr lang="sr-Cyrl-RS" dirty="0" smtClean="0"/>
                      <a:t>0,60%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984-4F2A-A42B-3DE2BD54C65C}"/>
                </c:ext>
              </c:extLst>
            </c:dLbl>
            <c:dLbl>
              <c:idx val="12"/>
              <c:layout>
                <c:manualLayout>
                  <c:x val="-0.11448383156849991"/>
                  <c:y val="-0.1391561953838233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Развој културе и информисања
</a:t>
                    </a:r>
                    <a:r>
                      <a:rPr lang="ru-RU" dirty="0" smtClean="0"/>
                      <a:t>6,03%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984-4F2A-A42B-3DE2BD54C65C}"/>
                </c:ext>
              </c:extLst>
            </c:dLbl>
            <c:dLbl>
              <c:idx val="13"/>
              <c:layout>
                <c:manualLayout>
                  <c:x val="-8.8136976735013556E-2"/>
                  <c:y val="-0.1199671952569842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Развој спорта и омладине
</a:t>
                    </a:r>
                    <a:r>
                      <a:rPr lang="ru-RU" dirty="0" smtClean="0"/>
                      <a:t>5,75%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984-4F2A-A42B-3DE2BD54C65C}"/>
                </c:ext>
              </c:extLst>
            </c:dLbl>
            <c:dLbl>
              <c:idx val="14"/>
              <c:layout>
                <c:manualLayout>
                  <c:x val="-9.6745708989998555E-2"/>
                  <c:y val="-0.1394062438307099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ОПШТЕ УСЛУГЕ ЛОКАЛНЕ САМОУПРАВЕ
</a:t>
                    </a:r>
                    <a:r>
                      <a:rPr lang="ru-RU" dirty="0" smtClean="0"/>
                      <a:t>17,68%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984-4F2A-A42B-3DE2BD54C65C}"/>
                </c:ext>
              </c:extLst>
            </c:dLbl>
            <c:dLbl>
              <c:idx val="15"/>
              <c:layout>
                <c:manualLayout>
                  <c:x val="-7.9260330485301636E-2"/>
                  <c:y val="-0.2271750635556606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ПОЛИТИЧКИ СИСТЕМ ЛОКАЛНЕ САМОУПРАВЕ
</a:t>
                    </a:r>
                    <a:r>
                      <a:rPr lang="ru-RU" dirty="0" smtClean="0"/>
                      <a:t>2,10%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984-4F2A-A42B-3DE2BD54C65C}"/>
                </c:ext>
              </c:extLst>
            </c:dLbl>
            <c:dLbl>
              <c:idx val="16"/>
              <c:layout>
                <c:manualLayout>
                  <c:x val="0.14893577728234428"/>
                  <c:y val="-1.058209060263495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ЕНЕРГЕТСКА ЕФИКАСНОСТ И ОБНОВЉИВИ ИЗВОРИ ЕНЕРГИЈЕ
</a:t>
                    </a:r>
                    <a:r>
                      <a:rPr lang="ru-RU" dirty="0" smtClean="0"/>
                      <a:t>0,84%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984-4F2A-A42B-3DE2BD54C65C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Programi!$D$5:$D$21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Programi!$E$5:$E$21</c:f>
              <c:numCache>
                <c:formatCode>General</c:formatCode>
                <c:ptCount val="17"/>
                <c:pt idx="0">
                  <c:v>107633000</c:v>
                </c:pt>
                <c:pt idx="1">
                  <c:v>619000000</c:v>
                </c:pt>
                <c:pt idx="2">
                  <c:v>40650000</c:v>
                </c:pt>
                <c:pt idx="3">
                  <c:v>309610000</c:v>
                </c:pt>
                <c:pt idx="4">
                  <c:v>200870000</c:v>
                </c:pt>
                <c:pt idx="5">
                  <c:v>95450000</c:v>
                </c:pt>
                <c:pt idx="6">
                  <c:v>812850000</c:v>
                </c:pt>
                <c:pt idx="7">
                  <c:v>270457000</c:v>
                </c:pt>
                <c:pt idx="8">
                  <c:v>80865000</c:v>
                </c:pt>
                <c:pt idx="9">
                  <c:v>20870000</c:v>
                </c:pt>
                <c:pt idx="10">
                  <c:v>125351000</c:v>
                </c:pt>
                <c:pt idx="11">
                  <c:v>20500000</c:v>
                </c:pt>
                <c:pt idx="12">
                  <c:v>232871000</c:v>
                </c:pt>
                <c:pt idx="13">
                  <c:v>424020000</c:v>
                </c:pt>
                <c:pt idx="14">
                  <c:v>503211000</c:v>
                </c:pt>
                <c:pt idx="15">
                  <c:v>65892000</c:v>
                </c:pt>
                <c:pt idx="16">
                  <c:v>19900000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984-4F2A-A42B-3DE2BD54C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#1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#1">
  <dgm:title val=""/>
  <dgm:desc val=""/>
  <dgm:catLst>
    <dgm:cat type="accent4" pri="11500"/>
  </dgm:catLst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15701C-9177-4F63-BC4A-2A3F58667EEF}" type="doc">
      <dgm:prSet loTypeId="urn:microsoft.com/office/officeart/2009/3/layout/CircleRelationship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BDD04F37-85A8-4736-987B-C65A16E753DF}">
      <dgm:prSet phldrT="[Text]" custT="1"/>
      <dgm:spPr>
        <a:solidFill>
          <a:srgbClr val="00B050"/>
        </a:solidFill>
      </dgm:spPr>
      <dgm:t>
        <a:bodyPr/>
        <a:lstStyle/>
        <a:p>
          <a:r>
            <a:rPr lang="sr-Cyrl-RS" sz="1600" dirty="0" smtClean="0">
              <a:latin typeface="+mj-lt"/>
            </a:rPr>
            <a:t>Скупштина општине</a:t>
          </a:r>
          <a:endParaRPr lang="sr-Cyrl-RS" sz="1600" dirty="0">
            <a:latin typeface="+mj-lt"/>
          </a:endParaRPr>
        </a:p>
        <a:p>
          <a:r>
            <a:rPr lang="sr-Cyrl-RS" sz="1600" dirty="0">
              <a:latin typeface="+mj-lt"/>
            </a:rPr>
            <a:t>Председник општине</a:t>
          </a:r>
        </a:p>
        <a:p>
          <a:r>
            <a:rPr lang="sr-Cyrl-RS" sz="1600" dirty="0">
              <a:latin typeface="+mj-lt"/>
            </a:rPr>
            <a:t>Општинско веће</a:t>
          </a:r>
        </a:p>
        <a:p>
          <a:r>
            <a:rPr lang="sr-Cyrl-RS" sz="1600" dirty="0" smtClean="0">
              <a:latin typeface="+mj-lt"/>
            </a:rPr>
            <a:t>Општински правобранилац</a:t>
          </a:r>
        </a:p>
        <a:p>
          <a:r>
            <a:rPr lang="sr-Cyrl-RS" sz="1600" dirty="0" smtClean="0">
              <a:latin typeface="+mj-lt"/>
            </a:rPr>
            <a:t>Општинска управа</a:t>
          </a:r>
          <a:endParaRPr lang="en-US" sz="1600" dirty="0">
            <a:latin typeface="+mj-lt"/>
          </a:endParaRPr>
        </a:p>
      </dgm:t>
    </dgm:pt>
    <dgm:pt modelId="{5EF0D46A-B998-45D9-BE84-B88288A3455A}" type="parTrans" cxnId="{8132406A-FEC2-47D3-92A5-198F9BF4DB6B}">
      <dgm:prSet/>
      <dgm:spPr/>
      <dgm:t>
        <a:bodyPr/>
        <a:lstStyle/>
        <a:p>
          <a:endParaRPr lang="en-US"/>
        </a:p>
      </dgm:t>
    </dgm:pt>
    <dgm:pt modelId="{D3D7414D-A0EC-4776-9C1B-2828FCAA13DF}" type="sibTrans" cxnId="{8132406A-FEC2-47D3-92A5-198F9BF4DB6B}">
      <dgm:prSet/>
      <dgm:spPr/>
      <dgm:t>
        <a:bodyPr/>
        <a:lstStyle/>
        <a:p>
          <a:endParaRPr lang="en-US"/>
        </a:p>
      </dgm:t>
    </dgm:pt>
    <dgm:pt modelId="{C8F2A349-D54D-4B85-BD78-BA70A66CB9EA}">
      <dgm:prSet phldrT="[Text]" custT="1"/>
      <dgm:spPr>
        <a:solidFill>
          <a:srgbClr val="FFC000"/>
        </a:solidFill>
      </dgm:spPr>
      <dgm:t>
        <a:bodyPr/>
        <a:lstStyle/>
        <a:p>
          <a:r>
            <a:rPr lang="sr-Cyrl-RS" sz="1100" dirty="0">
              <a:solidFill>
                <a:schemeClr val="accent1">
                  <a:lumMod val="75000"/>
                </a:schemeClr>
              </a:solidFill>
              <a:latin typeface="+mj-lt"/>
            </a:rPr>
            <a:t>Предшколска установа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  <a:latin typeface="+mj-lt"/>
            </a:rPr>
            <a:t>Месне заједнице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  <a:latin typeface="+mj-lt"/>
            </a:rPr>
            <a:t>Установе </a:t>
          </a:r>
          <a:r>
            <a:rPr lang="sr-Cyrl-RS" sz="1100" dirty="0" smtClean="0">
              <a:solidFill>
                <a:schemeClr val="accent1">
                  <a:lumMod val="75000"/>
                </a:schemeClr>
              </a:solidFill>
              <a:latin typeface="+mj-lt"/>
            </a:rPr>
            <a:t>културе</a:t>
          </a:r>
          <a:endParaRPr lang="sr-Cyrl-RS" sz="1100" dirty="0">
            <a:solidFill>
              <a:schemeClr val="accent1">
                <a:lumMod val="75000"/>
              </a:schemeClr>
            </a:solidFill>
            <a:latin typeface="+mj-lt"/>
          </a:endParaRP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  <a:latin typeface="+mj-lt"/>
            </a:rPr>
            <a:t>Туристичка организација </a:t>
          </a:r>
        </a:p>
      </dgm:t>
    </dgm:pt>
    <dgm:pt modelId="{A965CD0E-CB5C-406E-AFDD-63697CFB0404}" type="parTrans" cxnId="{D9932761-9BDF-4FD0-8911-4ABD16EE8703}">
      <dgm:prSet/>
      <dgm:spPr/>
      <dgm:t>
        <a:bodyPr/>
        <a:lstStyle/>
        <a:p>
          <a:endParaRPr lang="en-US"/>
        </a:p>
      </dgm:t>
    </dgm:pt>
    <dgm:pt modelId="{FDA33D62-3016-4584-BF43-2DBBB14A066A}" type="sibTrans" cxnId="{D9932761-9BDF-4FD0-8911-4ABD16EE8703}">
      <dgm:prSet/>
      <dgm:spPr/>
      <dgm:t>
        <a:bodyPr/>
        <a:lstStyle/>
        <a:p>
          <a:endParaRPr lang="en-US"/>
        </a:p>
      </dgm:t>
    </dgm:pt>
    <dgm:pt modelId="{9621BB6C-CCFC-4987-A70A-BF11FC47FFCC}">
      <dgm:prSet phldrT="[Text]" custT="1"/>
      <dgm:spPr>
        <a:solidFill>
          <a:srgbClr val="00B0F0"/>
        </a:solidFill>
      </dgm:spPr>
      <dgm:t>
        <a:bodyPr/>
        <a:lstStyle/>
        <a:p>
          <a:r>
            <a:rPr lang="sr-Cyrl-RS" sz="1200" dirty="0">
              <a:latin typeface="+mj-lt"/>
            </a:rPr>
            <a:t>Основне школе </a:t>
          </a:r>
        </a:p>
        <a:p>
          <a:r>
            <a:rPr lang="sr-Cyrl-RS" sz="1200" dirty="0" smtClean="0">
              <a:latin typeface="+mj-lt"/>
            </a:rPr>
            <a:t>Средња </a:t>
          </a:r>
          <a:r>
            <a:rPr lang="sr-Cyrl-RS" sz="1200" dirty="0">
              <a:latin typeface="+mj-lt"/>
            </a:rPr>
            <a:t>школе</a:t>
          </a:r>
        </a:p>
        <a:p>
          <a:r>
            <a:rPr lang="sr-Cyrl-RS" sz="1200" dirty="0">
              <a:latin typeface="+mj-lt"/>
            </a:rPr>
            <a:t>Дом </a:t>
          </a:r>
          <a:r>
            <a:rPr lang="sr-Cyrl-RS" sz="1200" dirty="0" smtClean="0">
              <a:latin typeface="+mj-lt"/>
            </a:rPr>
            <a:t>здравља</a:t>
          </a:r>
          <a:endParaRPr lang="en-US" sz="1200" dirty="0" smtClean="0">
            <a:latin typeface="+mj-lt"/>
          </a:endParaRPr>
        </a:p>
        <a:p>
          <a:r>
            <a:rPr lang="sr-Cyrl-RS" sz="1200" dirty="0" smtClean="0">
              <a:latin typeface="+mj-lt"/>
            </a:rPr>
            <a:t>Центар за социјални рад</a:t>
          </a:r>
          <a:endParaRPr lang="en-US" sz="1200" dirty="0">
            <a:latin typeface="+mj-lt"/>
          </a:endParaRPr>
        </a:p>
      </dgm:t>
    </dgm:pt>
    <dgm:pt modelId="{A38DE29F-85F5-4579-AADA-99391004BA45}" type="parTrans" cxnId="{37DBBC31-0F9C-4EEF-B983-1B1BD8728434}">
      <dgm:prSet/>
      <dgm:spPr/>
      <dgm:t>
        <a:bodyPr/>
        <a:lstStyle/>
        <a:p>
          <a:endParaRPr lang="en-US"/>
        </a:p>
      </dgm:t>
    </dgm:pt>
    <dgm:pt modelId="{26D4FA14-60D5-40E5-B665-764CA26A018F}" type="sibTrans" cxnId="{37DBBC31-0F9C-4EEF-B983-1B1BD8728434}">
      <dgm:prSet/>
      <dgm:spPr/>
      <dgm:t>
        <a:bodyPr/>
        <a:lstStyle/>
        <a:p>
          <a:endParaRPr lang="en-US"/>
        </a:p>
      </dgm:t>
    </dgm:pt>
    <dgm:pt modelId="{EC086DEB-01FD-4650-84A6-3248233D6869}">
      <dgm:prSet phldrT="[Text]"/>
      <dgm:spPr/>
      <dgm:t>
        <a:bodyPr/>
        <a:lstStyle/>
        <a:p>
          <a:endParaRPr lang="en-US" dirty="0"/>
        </a:p>
      </dgm:t>
    </dgm:pt>
    <dgm:pt modelId="{D8E22DAB-5022-49AE-91A6-20DF1C7017B2}" type="parTrans" cxnId="{487FD65B-B6F4-4CE6-AC18-CBA1C7BC6CD8}">
      <dgm:prSet/>
      <dgm:spPr/>
      <dgm:t>
        <a:bodyPr/>
        <a:lstStyle/>
        <a:p>
          <a:endParaRPr lang="en-US"/>
        </a:p>
      </dgm:t>
    </dgm:pt>
    <dgm:pt modelId="{EBD18A8D-98B2-4C8A-B1B4-4169A0689B2C}" type="sibTrans" cxnId="{487FD65B-B6F4-4CE6-AC18-CBA1C7BC6CD8}">
      <dgm:prSet/>
      <dgm:spPr/>
      <dgm:t>
        <a:bodyPr/>
        <a:lstStyle/>
        <a:p>
          <a:endParaRPr lang="en-US"/>
        </a:p>
      </dgm:t>
    </dgm:pt>
    <dgm:pt modelId="{724C2318-F479-4174-A10E-9EC4287AD534}">
      <dgm:prSet phldrT="[Text]"/>
      <dgm:spPr/>
      <dgm:t>
        <a:bodyPr/>
        <a:lstStyle/>
        <a:p>
          <a:endParaRPr lang="en-US"/>
        </a:p>
      </dgm:t>
    </dgm:pt>
    <dgm:pt modelId="{75FF1061-0136-4D4A-8F29-8B8C5BB09E30}" type="parTrans" cxnId="{AF284A92-A842-400F-96D2-9B85FD48F842}">
      <dgm:prSet/>
      <dgm:spPr/>
      <dgm:t>
        <a:bodyPr/>
        <a:lstStyle/>
        <a:p>
          <a:endParaRPr lang="en-US"/>
        </a:p>
      </dgm:t>
    </dgm:pt>
    <dgm:pt modelId="{CF55BBF8-6284-4BA7-9983-520960D17E18}" type="sibTrans" cxnId="{AF284A92-A842-400F-96D2-9B85FD48F842}">
      <dgm:prSet/>
      <dgm:spPr/>
      <dgm:t>
        <a:bodyPr/>
        <a:lstStyle/>
        <a:p>
          <a:endParaRPr lang="en-US"/>
        </a:p>
      </dgm:t>
    </dgm:pt>
    <dgm:pt modelId="{F525C7DD-C069-4FE6-9519-29523B058512}">
      <dgm:prSet phldrT="[Text]"/>
      <dgm:spPr/>
      <dgm:t>
        <a:bodyPr/>
        <a:lstStyle/>
        <a:p>
          <a:endParaRPr lang="en-US"/>
        </a:p>
      </dgm:t>
    </dgm:pt>
    <dgm:pt modelId="{495F855C-786B-4014-ACFA-A29039643E3B}" type="parTrans" cxnId="{AF9C8EEE-81F3-442F-9504-7988DBF2C7F9}">
      <dgm:prSet/>
      <dgm:spPr/>
      <dgm:t>
        <a:bodyPr/>
        <a:lstStyle/>
        <a:p>
          <a:endParaRPr lang="en-US"/>
        </a:p>
      </dgm:t>
    </dgm:pt>
    <dgm:pt modelId="{B1936762-DD2F-4289-8425-BB02188F1FAF}" type="sibTrans" cxnId="{AF9C8EEE-81F3-442F-9504-7988DBF2C7F9}">
      <dgm:prSet/>
      <dgm:spPr/>
      <dgm:t>
        <a:bodyPr/>
        <a:lstStyle/>
        <a:p>
          <a:endParaRPr lang="en-US"/>
        </a:p>
      </dgm:t>
    </dgm:pt>
    <dgm:pt modelId="{F67C4AC6-D320-469D-8949-6AC26CBBA3A8}" type="pres">
      <dgm:prSet presAssocID="{2915701C-9177-4F63-BC4A-2A3F58667EEF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sr-Latn-RS"/>
        </a:p>
      </dgm:t>
    </dgm:pt>
    <dgm:pt modelId="{36B03C56-E57D-489D-BAA9-78BCBCF466C2}" type="pres">
      <dgm:prSet presAssocID="{BDD04F37-85A8-4736-987B-C65A16E753DF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sr-Latn-RS"/>
        </a:p>
      </dgm:t>
    </dgm:pt>
    <dgm:pt modelId="{6AE34D3E-FD5D-4402-89AF-BF559D3EC92D}" type="pres">
      <dgm:prSet presAssocID="{BDD04F37-85A8-4736-987B-C65A16E753DF}" presName="Accent1" presStyleLbl="node1" presStyleIdx="0" presStyleCnt="13"/>
      <dgm:spPr>
        <a:solidFill>
          <a:srgbClr val="FFC000"/>
        </a:solidFill>
      </dgm:spPr>
    </dgm:pt>
    <dgm:pt modelId="{8EA36E17-C808-4A8F-B550-8E3BDDE3A6F4}" type="pres">
      <dgm:prSet presAssocID="{BDD04F37-85A8-4736-987B-C65A16E753DF}" presName="Accent2" presStyleLbl="node1" presStyleIdx="1" presStyleCnt="13"/>
      <dgm:spPr>
        <a:solidFill>
          <a:srgbClr val="7030A0"/>
        </a:solidFill>
      </dgm:spPr>
    </dgm:pt>
    <dgm:pt modelId="{004949FA-7FD1-4B77-A362-5945ADA91CA9}" type="pres">
      <dgm:prSet presAssocID="{BDD04F37-85A8-4736-987B-C65A16E753DF}" presName="Accent3" presStyleLbl="node1" presStyleIdx="2" presStyleCnt="13"/>
      <dgm:spPr/>
    </dgm:pt>
    <dgm:pt modelId="{26FE1052-C82D-4BB2-8303-E4D063782600}" type="pres">
      <dgm:prSet presAssocID="{BDD04F37-85A8-4736-987B-C65A16E753DF}" presName="Accent4" presStyleLbl="node1" presStyleIdx="3" presStyleCnt="13"/>
      <dgm:spPr>
        <a:solidFill>
          <a:srgbClr val="FFFF00"/>
        </a:solidFill>
      </dgm:spPr>
    </dgm:pt>
    <dgm:pt modelId="{5B5715D4-85E8-4263-BFCE-8CF5FFF5C6FE}" type="pres">
      <dgm:prSet presAssocID="{BDD04F37-85A8-4736-987B-C65A16E753DF}" presName="Accent5" presStyleLbl="node1" presStyleIdx="4" presStyleCnt="13"/>
      <dgm:spPr>
        <a:solidFill>
          <a:srgbClr val="FFFF00"/>
        </a:solidFill>
      </dgm:spPr>
    </dgm:pt>
    <dgm:pt modelId="{6384018A-26AF-4566-8127-D62355903781}" type="pres">
      <dgm:prSet presAssocID="{BDD04F37-85A8-4736-987B-C65A16E753DF}" presName="Accent6" presStyleLbl="node1" presStyleIdx="5" presStyleCnt="13"/>
      <dgm:spPr/>
    </dgm:pt>
    <dgm:pt modelId="{3D7780BF-6503-41CB-98CA-855FDE3F921D}" type="pres">
      <dgm:prSet presAssocID="{C8F2A349-D54D-4B85-BD78-BA70A66CB9EA}" presName="Child1" presStyleLbl="node1" presStyleIdx="6" presStyleCnt="13" custScaleX="146992" custScaleY="143924">
        <dgm:presLayoutVars>
          <dgm:chMax val="0"/>
          <dgm:chPref val="0"/>
        </dgm:presLayoutVars>
      </dgm:prSet>
      <dgm:spPr/>
      <dgm:t>
        <a:bodyPr/>
        <a:lstStyle/>
        <a:p>
          <a:endParaRPr lang="sr-Latn-RS"/>
        </a:p>
      </dgm:t>
    </dgm:pt>
    <dgm:pt modelId="{0A517365-D512-4D77-9CDF-3D337BCBA867}" type="pres">
      <dgm:prSet presAssocID="{C8F2A349-D54D-4B85-BD78-BA70A66CB9EA}" presName="Accent7" presStyleCnt="0"/>
      <dgm:spPr/>
    </dgm:pt>
    <dgm:pt modelId="{D4397D2C-6DDE-4A42-9855-5F94ADD7F1F8}" type="pres">
      <dgm:prSet presAssocID="{C8F2A349-D54D-4B85-BD78-BA70A66CB9EA}" presName="AccentHold1" presStyleLbl="node1" presStyleIdx="7" presStyleCnt="13"/>
      <dgm:spPr/>
    </dgm:pt>
    <dgm:pt modelId="{DF631D91-E916-4387-97B2-68806159FA1A}" type="pres">
      <dgm:prSet presAssocID="{C8F2A349-D54D-4B85-BD78-BA70A66CB9EA}" presName="Accent8" presStyleCnt="0"/>
      <dgm:spPr/>
    </dgm:pt>
    <dgm:pt modelId="{05F66E64-01B7-46B5-8689-BB97E0438E53}" type="pres">
      <dgm:prSet presAssocID="{C8F2A349-D54D-4B85-BD78-BA70A66CB9EA}" presName="AccentHold2" presStyleLbl="node1" presStyleIdx="8" presStyleCnt="13"/>
      <dgm:spPr>
        <a:solidFill>
          <a:srgbClr val="FF0000"/>
        </a:solidFill>
      </dgm:spPr>
    </dgm:pt>
    <dgm:pt modelId="{EE054ECB-2B3F-4C89-9A19-2C63D69076BA}" type="pres">
      <dgm:prSet presAssocID="{9621BB6C-CCFC-4987-A70A-BF11FC47FFCC}" presName="Child2" presStyleLbl="node1" presStyleIdx="9" presStyleCnt="13" custScaleX="111251" custScaleY="107242">
        <dgm:presLayoutVars>
          <dgm:chMax val="0"/>
          <dgm:chPref val="0"/>
        </dgm:presLayoutVars>
      </dgm:prSet>
      <dgm:spPr/>
      <dgm:t>
        <a:bodyPr/>
        <a:lstStyle/>
        <a:p>
          <a:endParaRPr lang="sr-Latn-RS"/>
        </a:p>
      </dgm:t>
    </dgm:pt>
    <dgm:pt modelId="{93210B8B-460C-4687-B7E6-4051DBCA5FBF}" type="pres">
      <dgm:prSet presAssocID="{9621BB6C-CCFC-4987-A70A-BF11FC47FFCC}" presName="Accent9" presStyleCnt="0"/>
      <dgm:spPr/>
    </dgm:pt>
    <dgm:pt modelId="{4ABBCF6F-E7DA-4CE7-A2F5-6DD06BFAA1FA}" type="pres">
      <dgm:prSet presAssocID="{9621BB6C-CCFC-4987-A70A-BF11FC47FFCC}" presName="AccentHold1" presStyleLbl="node1" presStyleIdx="10" presStyleCnt="13"/>
      <dgm:spPr>
        <a:solidFill>
          <a:schemeClr val="accent2">
            <a:lumMod val="40000"/>
            <a:lumOff val="60000"/>
          </a:schemeClr>
        </a:solidFill>
      </dgm:spPr>
    </dgm:pt>
    <dgm:pt modelId="{A1A3314E-DDD0-4BFC-8D48-830B3847C8C1}" type="pres">
      <dgm:prSet presAssocID="{9621BB6C-CCFC-4987-A70A-BF11FC47FFCC}" presName="Accent10" presStyleCnt="0"/>
      <dgm:spPr/>
    </dgm:pt>
    <dgm:pt modelId="{A4780608-C72B-40F2-A560-A83F55BD6ABF}" type="pres">
      <dgm:prSet presAssocID="{9621BB6C-CCFC-4987-A70A-BF11FC47FFCC}" presName="AccentHold2" presStyleLbl="node1" presStyleIdx="11" presStyleCnt="13"/>
      <dgm:spPr/>
    </dgm:pt>
    <dgm:pt modelId="{693C14CE-CE42-41FE-8BD3-4BD5115D8392}" type="pres">
      <dgm:prSet presAssocID="{9621BB6C-CCFC-4987-A70A-BF11FC47FFCC}" presName="Accent11" presStyleCnt="0"/>
      <dgm:spPr/>
    </dgm:pt>
    <dgm:pt modelId="{94C35534-E508-479C-BE42-766976EE223C}" type="pres">
      <dgm:prSet presAssocID="{9621BB6C-CCFC-4987-A70A-BF11FC47FFCC}" presName="AccentHold3" presStyleLbl="node1" presStyleIdx="12" presStyleCnt="13"/>
      <dgm:spPr>
        <a:solidFill>
          <a:srgbClr val="FFFF00"/>
        </a:solidFill>
      </dgm:spPr>
    </dgm:pt>
  </dgm:ptLst>
  <dgm:cxnLst>
    <dgm:cxn modelId="{D9932761-9BDF-4FD0-8911-4ABD16EE8703}" srcId="{BDD04F37-85A8-4736-987B-C65A16E753DF}" destId="{C8F2A349-D54D-4B85-BD78-BA70A66CB9EA}" srcOrd="0" destOrd="0" parTransId="{A965CD0E-CB5C-406E-AFDD-63697CFB0404}" sibTransId="{FDA33D62-3016-4584-BF43-2DBBB14A066A}"/>
    <dgm:cxn modelId="{487FD65B-B6F4-4CE6-AC18-CBA1C7BC6CD8}" srcId="{2915701C-9177-4F63-BC4A-2A3F58667EEF}" destId="{EC086DEB-01FD-4650-84A6-3248233D6869}" srcOrd="1" destOrd="0" parTransId="{D8E22DAB-5022-49AE-91A6-20DF1C7017B2}" sibTransId="{EBD18A8D-98B2-4C8A-B1B4-4169A0689B2C}"/>
    <dgm:cxn modelId="{37DBBC31-0F9C-4EEF-B983-1B1BD8728434}" srcId="{BDD04F37-85A8-4736-987B-C65A16E753DF}" destId="{9621BB6C-CCFC-4987-A70A-BF11FC47FFCC}" srcOrd="1" destOrd="0" parTransId="{A38DE29F-85F5-4579-AADA-99391004BA45}" sibTransId="{26D4FA14-60D5-40E5-B665-764CA26A018F}"/>
    <dgm:cxn modelId="{8132406A-FEC2-47D3-92A5-198F9BF4DB6B}" srcId="{2915701C-9177-4F63-BC4A-2A3F58667EEF}" destId="{BDD04F37-85A8-4736-987B-C65A16E753DF}" srcOrd="0" destOrd="0" parTransId="{5EF0D46A-B998-45D9-BE84-B88288A3455A}" sibTransId="{D3D7414D-A0EC-4776-9C1B-2828FCAA13DF}"/>
    <dgm:cxn modelId="{9489A942-2912-40DE-86AD-B3784B70E382}" type="presOf" srcId="{9621BB6C-CCFC-4987-A70A-BF11FC47FFCC}" destId="{EE054ECB-2B3F-4C89-9A19-2C63D69076BA}" srcOrd="0" destOrd="0" presId="urn:microsoft.com/office/officeart/2009/3/layout/CircleRelationship"/>
    <dgm:cxn modelId="{AF284A92-A842-400F-96D2-9B85FD48F842}" srcId="{2915701C-9177-4F63-BC4A-2A3F58667EEF}" destId="{724C2318-F479-4174-A10E-9EC4287AD534}" srcOrd="2" destOrd="0" parTransId="{75FF1061-0136-4D4A-8F29-8B8C5BB09E30}" sibTransId="{CF55BBF8-6284-4BA7-9983-520960D17E18}"/>
    <dgm:cxn modelId="{D5175900-3038-4996-A662-66E42756424E}" type="presOf" srcId="{2915701C-9177-4F63-BC4A-2A3F58667EEF}" destId="{F67C4AC6-D320-469D-8949-6AC26CBBA3A8}" srcOrd="0" destOrd="0" presId="urn:microsoft.com/office/officeart/2009/3/layout/CircleRelationship"/>
    <dgm:cxn modelId="{CAA32D14-F780-451D-9CCC-1220AF8F1DF9}" type="presOf" srcId="{BDD04F37-85A8-4736-987B-C65A16E753DF}" destId="{36B03C56-E57D-489D-BAA9-78BCBCF466C2}" srcOrd="0" destOrd="0" presId="urn:microsoft.com/office/officeart/2009/3/layout/CircleRelationship"/>
    <dgm:cxn modelId="{2B5F3744-B44A-4006-A14C-FB425643023A}" type="presOf" srcId="{C8F2A349-D54D-4B85-BD78-BA70A66CB9EA}" destId="{3D7780BF-6503-41CB-98CA-855FDE3F921D}" srcOrd="0" destOrd="0" presId="urn:microsoft.com/office/officeart/2009/3/layout/CircleRelationship"/>
    <dgm:cxn modelId="{AF9C8EEE-81F3-442F-9504-7988DBF2C7F9}" srcId="{2915701C-9177-4F63-BC4A-2A3F58667EEF}" destId="{F525C7DD-C069-4FE6-9519-29523B058512}" srcOrd="3" destOrd="0" parTransId="{495F855C-786B-4014-ACFA-A29039643E3B}" sibTransId="{B1936762-DD2F-4289-8425-BB02188F1FAF}"/>
    <dgm:cxn modelId="{F187BFC1-801A-45EA-9A06-02A210474584}" type="presParOf" srcId="{F67C4AC6-D320-469D-8949-6AC26CBBA3A8}" destId="{36B03C56-E57D-489D-BAA9-78BCBCF466C2}" srcOrd="0" destOrd="0" presId="urn:microsoft.com/office/officeart/2009/3/layout/CircleRelationship"/>
    <dgm:cxn modelId="{7BDE173C-A4BF-4268-BD2F-B179B4B47685}" type="presParOf" srcId="{F67C4AC6-D320-469D-8949-6AC26CBBA3A8}" destId="{6AE34D3E-FD5D-4402-89AF-BF559D3EC92D}" srcOrd="1" destOrd="0" presId="urn:microsoft.com/office/officeart/2009/3/layout/CircleRelationship"/>
    <dgm:cxn modelId="{0FAA7E33-3E61-4943-B769-45B35FF93A33}" type="presParOf" srcId="{F67C4AC6-D320-469D-8949-6AC26CBBA3A8}" destId="{8EA36E17-C808-4A8F-B550-8E3BDDE3A6F4}" srcOrd="2" destOrd="0" presId="urn:microsoft.com/office/officeart/2009/3/layout/CircleRelationship"/>
    <dgm:cxn modelId="{702B55D0-30E0-41DD-8AA2-A9627F7F6174}" type="presParOf" srcId="{F67C4AC6-D320-469D-8949-6AC26CBBA3A8}" destId="{004949FA-7FD1-4B77-A362-5945ADA91CA9}" srcOrd="3" destOrd="0" presId="urn:microsoft.com/office/officeart/2009/3/layout/CircleRelationship"/>
    <dgm:cxn modelId="{F508C29A-A0C9-40C8-9597-84B70A20ACAE}" type="presParOf" srcId="{F67C4AC6-D320-469D-8949-6AC26CBBA3A8}" destId="{26FE1052-C82D-4BB2-8303-E4D063782600}" srcOrd="4" destOrd="0" presId="urn:microsoft.com/office/officeart/2009/3/layout/CircleRelationship"/>
    <dgm:cxn modelId="{7C08AB6D-72AF-4055-A37B-0E1FA982D5F4}" type="presParOf" srcId="{F67C4AC6-D320-469D-8949-6AC26CBBA3A8}" destId="{5B5715D4-85E8-4263-BFCE-8CF5FFF5C6FE}" srcOrd="5" destOrd="0" presId="urn:microsoft.com/office/officeart/2009/3/layout/CircleRelationship"/>
    <dgm:cxn modelId="{3152A75F-1441-4FF5-8D5D-4FC5F1F3C11B}" type="presParOf" srcId="{F67C4AC6-D320-469D-8949-6AC26CBBA3A8}" destId="{6384018A-26AF-4566-8127-D62355903781}" srcOrd="6" destOrd="0" presId="urn:microsoft.com/office/officeart/2009/3/layout/CircleRelationship"/>
    <dgm:cxn modelId="{228D5037-3971-45A9-9C5C-91F268CB5810}" type="presParOf" srcId="{F67C4AC6-D320-469D-8949-6AC26CBBA3A8}" destId="{3D7780BF-6503-41CB-98CA-855FDE3F921D}" srcOrd="7" destOrd="0" presId="urn:microsoft.com/office/officeart/2009/3/layout/CircleRelationship"/>
    <dgm:cxn modelId="{C6C1F0E8-BFBB-4B10-8F3C-C4492281C70E}" type="presParOf" srcId="{F67C4AC6-D320-469D-8949-6AC26CBBA3A8}" destId="{0A517365-D512-4D77-9CDF-3D337BCBA867}" srcOrd="8" destOrd="0" presId="urn:microsoft.com/office/officeart/2009/3/layout/CircleRelationship"/>
    <dgm:cxn modelId="{F6F0F986-D535-4526-8E9F-A2BC4B233033}" type="presParOf" srcId="{0A517365-D512-4D77-9CDF-3D337BCBA867}" destId="{D4397D2C-6DDE-4A42-9855-5F94ADD7F1F8}" srcOrd="0" destOrd="0" presId="urn:microsoft.com/office/officeart/2009/3/layout/CircleRelationship"/>
    <dgm:cxn modelId="{0587175A-D1E9-4DE1-9850-BBD68FAA222F}" type="presParOf" srcId="{F67C4AC6-D320-469D-8949-6AC26CBBA3A8}" destId="{DF631D91-E916-4387-97B2-68806159FA1A}" srcOrd="9" destOrd="0" presId="urn:microsoft.com/office/officeart/2009/3/layout/CircleRelationship"/>
    <dgm:cxn modelId="{EA6C9325-C2C4-448E-B548-51F801752D4A}" type="presParOf" srcId="{DF631D91-E916-4387-97B2-68806159FA1A}" destId="{05F66E64-01B7-46B5-8689-BB97E0438E53}" srcOrd="0" destOrd="0" presId="urn:microsoft.com/office/officeart/2009/3/layout/CircleRelationship"/>
    <dgm:cxn modelId="{178C1F94-1961-4A87-BFE1-4D1F5432EDF0}" type="presParOf" srcId="{F67C4AC6-D320-469D-8949-6AC26CBBA3A8}" destId="{EE054ECB-2B3F-4C89-9A19-2C63D69076BA}" srcOrd="10" destOrd="0" presId="urn:microsoft.com/office/officeart/2009/3/layout/CircleRelationship"/>
    <dgm:cxn modelId="{5BAE7FDB-5DB7-4480-8851-A228050677BA}" type="presParOf" srcId="{F67C4AC6-D320-469D-8949-6AC26CBBA3A8}" destId="{93210B8B-460C-4687-B7E6-4051DBCA5FBF}" srcOrd="11" destOrd="0" presId="urn:microsoft.com/office/officeart/2009/3/layout/CircleRelationship"/>
    <dgm:cxn modelId="{3BE0B907-0C71-49D4-948A-5F2881804C53}" type="presParOf" srcId="{93210B8B-460C-4687-B7E6-4051DBCA5FBF}" destId="{4ABBCF6F-E7DA-4CE7-A2F5-6DD06BFAA1FA}" srcOrd="0" destOrd="0" presId="urn:microsoft.com/office/officeart/2009/3/layout/CircleRelationship"/>
    <dgm:cxn modelId="{58F50C92-6E86-486F-88A7-712F4E17435E}" type="presParOf" srcId="{F67C4AC6-D320-469D-8949-6AC26CBBA3A8}" destId="{A1A3314E-DDD0-4BFC-8D48-830B3847C8C1}" srcOrd="12" destOrd="0" presId="urn:microsoft.com/office/officeart/2009/3/layout/CircleRelationship"/>
    <dgm:cxn modelId="{CD68D9D3-02F6-40C7-B9EF-E250297529D2}" type="presParOf" srcId="{A1A3314E-DDD0-4BFC-8D48-830B3847C8C1}" destId="{A4780608-C72B-40F2-A560-A83F55BD6ABF}" srcOrd="0" destOrd="0" presId="urn:microsoft.com/office/officeart/2009/3/layout/CircleRelationship"/>
    <dgm:cxn modelId="{596BC9C8-6F24-453F-B3FE-28C42F14142B}" type="presParOf" srcId="{F67C4AC6-D320-469D-8949-6AC26CBBA3A8}" destId="{693C14CE-CE42-41FE-8BD3-4BD5115D8392}" srcOrd="13" destOrd="0" presId="urn:microsoft.com/office/officeart/2009/3/layout/CircleRelationship"/>
    <dgm:cxn modelId="{F5A39069-E401-4B55-8072-1919E382BFD8}" type="presParOf" srcId="{693C14CE-CE42-41FE-8BD3-4BD5115D8392}" destId="{94C35534-E508-479C-BE42-766976EE223C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2CB039-CC31-48A4-8156-6B36281AE8EC}" type="doc">
      <dgm:prSet loTypeId="urn:microsoft.com/office/officeart/2008/layout/HorizontalMultiLevelHierarchy#1" loCatId="hierarchy" qsTypeId="urn:microsoft.com/office/officeart/2005/8/quickstyle/simple3#1" qsCatId="simple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00360BBF-6709-42DA-A6DE-B8193ABE792F}">
      <dgm:prSet phldrT="[Text]" custT="1"/>
      <dgm:spPr/>
      <dgm:t>
        <a:bodyPr vert="vert"/>
        <a:lstStyle/>
        <a:p>
          <a:r>
            <a:rPr lang="sr-Cyrl-RS" sz="3000" dirty="0">
              <a:latin typeface="+mj-lt"/>
            </a:rPr>
            <a:t>На основу чега се доноси буџет</a:t>
          </a:r>
          <a:r>
            <a:rPr lang="en-US" sz="3000" dirty="0">
              <a:latin typeface="+mj-lt"/>
            </a:rPr>
            <a:t>? </a:t>
          </a:r>
        </a:p>
      </dgm:t>
    </dgm:pt>
    <dgm:pt modelId="{F529A454-219A-454C-B138-14C3B361B39F}" type="parTrans" cxnId="{CF53189B-03B9-480C-9F3B-492BF30A5ABC}">
      <dgm:prSet/>
      <dgm:spPr/>
      <dgm:t>
        <a:bodyPr/>
        <a:lstStyle/>
        <a:p>
          <a:endParaRPr lang="en-US"/>
        </a:p>
      </dgm:t>
    </dgm:pt>
    <dgm:pt modelId="{B5AC9C0B-1D20-4957-A866-89ED18231A73}" type="sibTrans" cxnId="{CF53189B-03B9-480C-9F3B-492BF30A5ABC}">
      <dgm:prSet/>
      <dgm:spPr/>
      <dgm:t>
        <a:bodyPr/>
        <a:lstStyle/>
        <a:p>
          <a:endParaRPr lang="en-US"/>
        </a:p>
      </dgm:t>
    </dgm:pt>
    <dgm:pt modelId="{0150A799-C83B-499D-BB9F-10C758CEFD9B}">
      <dgm:prSet phldrT="[Text]" phldr="0" custT="1"/>
      <dgm:spPr/>
      <dgm:t>
        <a:bodyPr vert="horz" wrap="square" anchor="t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400" dirty="0">
              <a:latin typeface="+mj-lt"/>
            </a:rPr>
            <a:t>Закони и прописи:</a:t>
          </a:r>
        </a:p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400" dirty="0">
              <a:latin typeface="+mj-lt"/>
            </a:rPr>
            <a:t>Закон о финансирању локалне самоуправе,</a:t>
          </a:r>
          <a:endParaRPr lang="sr-Latn-RS" sz="1400" dirty="0">
            <a:latin typeface="+mj-lt"/>
          </a:endParaRPr>
        </a:p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400" dirty="0">
              <a:latin typeface="+mj-lt"/>
            </a:rPr>
            <a:t>Закон о буџетском систему,</a:t>
          </a:r>
          <a:endParaRPr lang="sr-Latn-RS" sz="1400" dirty="0">
            <a:latin typeface="+mj-lt"/>
          </a:endParaRPr>
        </a:p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400" dirty="0">
              <a:latin typeface="+mj-lt"/>
            </a:rPr>
            <a:t>Закон о локалној самоуправи, </a:t>
          </a:r>
          <a:endParaRPr lang="sr-Latn-RS" sz="1400" dirty="0">
            <a:latin typeface="+mj-lt"/>
          </a:endParaRPr>
        </a:p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400" dirty="0">
              <a:latin typeface="+mj-lt"/>
            </a:rPr>
            <a:t>Упутство Министарства финансија за припрему одлуке о буџету за </a:t>
          </a:r>
          <a:r>
            <a:rPr lang="sr-Cyrl-RS" sz="1400" dirty="0" smtClean="0">
              <a:latin typeface="+mj-lt"/>
            </a:rPr>
            <a:t>2026. </a:t>
          </a:r>
          <a:r>
            <a:rPr lang="sr-Cyrl-RS" sz="1400" dirty="0">
              <a:latin typeface="+mj-lt"/>
            </a:rPr>
            <a:t>годину и др.</a:t>
          </a:r>
        </a:p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400" dirty="0">
              <a:solidFill>
                <a:schemeClr val="tx1"/>
              </a:solidFill>
              <a:latin typeface="+mj-lt"/>
            </a:rPr>
            <a:t>Сви посебни прописи којима су утврђене надлежности ЈЛС</a:t>
          </a:r>
          <a:endParaRPr lang="sr-Cyrl-RS" sz="1400" dirty="0">
            <a:latin typeface="+mj-lt"/>
          </a:endParaRPr>
        </a:p>
      </dgm:t>
    </dgm:pt>
    <dgm:pt modelId="{F2167233-387A-4C2A-92FA-201B800AF2E5}" type="parTrans" cxnId="{0AB02483-E4D3-420D-A162-9A04961AD080}">
      <dgm:prSet/>
      <dgm:spPr/>
      <dgm:t>
        <a:bodyPr/>
        <a:lstStyle/>
        <a:p>
          <a:endParaRPr lang="en-US"/>
        </a:p>
      </dgm:t>
    </dgm:pt>
    <dgm:pt modelId="{C4F81D71-55D6-477B-91FF-B7E8CDA27FA4}" type="sibTrans" cxnId="{0AB02483-E4D3-420D-A162-9A04961AD080}">
      <dgm:prSet/>
      <dgm:spPr/>
      <dgm:t>
        <a:bodyPr/>
        <a:lstStyle/>
        <a:p>
          <a:endParaRPr lang="en-US"/>
        </a:p>
      </dgm:t>
    </dgm:pt>
    <dgm:pt modelId="{DA59984A-EA45-43D5-8622-7135015E39DC}">
      <dgm:prSet phldrT="[Text]" custT="1"/>
      <dgm:spPr/>
      <dgm:t>
        <a:bodyPr/>
        <a:lstStyle/>
        <a:p>
          <a:pPr algn="l"/>
          <a:r>
            <a:rPr lang="sr-Cyrl-RS" sz="1400" dirty="0">
              <a:latin typeface="+mj-lt"/>
            </a:rPr>
            <a:t>Стратешки документи:</a:t>
          </a:r>
        </a:p>
        <a:p>
          <a:pPr algn="l"/>
          <a:r>
            <a:rPr lang="sr-Cyrl-RS" sz="1400" dirty="0">
              <a:latin typeface="+mj-lt"/>
            </a:rPr>
            <a:t>Стратегија развоја</a:t>
          </a:r>
          <a:endParaRPr lang="sr-Latn-RS" sz="1400" dirty="0">
            <a:solidFill>
              <a:srgbClr val="FF0000"/>
            </a:solidFill>
            <a:latin typeface="+mj-lt"/>
          </a:endParaRPr>
        </a:p>
        <a:p>
          <a:pPr algn="l"/>
          <a:r>
            <a:rPr lang="sr-Cyrl-RS" sz="1400" dirty="0">
              <a:latin typeface="+mj-lt"/>
            </a:rPr>
            <a:t>Акциони планови за поједине области</a:t>
          </a:r>
          <a:endParaRPr lang="en-US" sz="1400" dirty="0">
            <a:latin typeface="+mj-lt"/>
          </a:endParaRPr>
        </a:p>
      </dgm:t>
    </dgm:pt>
    <dgm:pt modelId="{346E9DC4-0947-473F-AED9-9AECED92978F}" type="parTrans" cxnId="{80C29D85-EEF6-4CDD-B560-22A3DF252388}">
      <dgm:prSet/>
      <dgm:spPr/>
      <dgm:t>
        <a:bodyPr/>
        <a:lstStyle/>
        <a:p>
          <a:endParaRPr lang="en-US"/>
        </a:p>
      </dgm:t>
    </dgm:pt>
    <dgm:pt modelId="{518CC24E-4035-4B8A-A82C-EA8D78A041FF}" type="sibTrans" cxnId="{80C29D85-EEF6-4CDD-B560-22A3DF252388}">
      <dgm:prSet/>
      <dgm:spPr/>
      <dgm:t>
        <a:bodyPr/>
        <a:lstStyle/>
        <a:p>
          <a:endParaRPr lang="en-US"/>
        </a:p>
      </dgm:t>
    </dgm:pt>
    <dgm:pt modelId="{12F72430-90C8-46E7-9363-A8933111BAFD}">
      <dgm:prSet phldrT="[Text]" custT="1"/>
      <dgm:spPr/>
      <dgm:t>
        <a:bodyPr/>
        <a:lstStyle/>
        <a:p>
          <a:pPr algn="l"/>
          <a:r>
            <a:rPr lang="sr-Cyrl-RS" sz="1400" dirty="0">
              <a:latin typeface="+mj-lt"/>
            </a:rPr>
            <a:t>Потребе буџетских корисника</a:t>
          </a:r>
          <a:endParaRPr lang="en-US" sz="1400" dirty="0">
            <a:latin typeface="+mj-lt"/>
          </a:endParaRPr>
        </a:p>
      </dgm:t>
    </dgm:pt>
    <dgm:pt modelId="{9324F21A-CF22-404B-991C-F0FAD04F1E1A}" type="parTrans" cxnId="{E7BA0A68-6244-439A-98AD-6AD7291195CA}">
      <dgm:prSet/>
      <dgm:spPr/>
      <dgm:t>
        <a:bodyPr/>
        <a:lstStyle/>
        <a:p>
          <a:endParaRPr lang="en-US"/>
        </a:p>
      </dgm:t>
    </dgm:pt>
    <dgm:pt modelId="{DF00040C-AB67-4D43-B520-7E02E511DCB9}" type="sibTrans" cxnId="{E7BA0A68-6244-439A-98AD-6AD7291195CA}">
      <dgm:prSet/>
      <dgm:spPr/>
      <dgm:t>
        <a:bodyPr/>
        <a:lstStyle/>
        <a:p>
          <a:endParaRPr lang="en-US"/>
        </a:p>
      </dgm:t>
    </dgm:pt>
    <dgm:pt modelId="{CACC7C31-0A19-4B77-8109-9AAB9EC25D20}">
      <dgm:prSet phldrT="[Text]" custT="1"/>
      <dgm:spPr/>
      <dgm:t>
        <a:bodyPr/>
        <a:lstStyle/>
        <a:p>
          <a:pPr algn="l"/>
          <a:r>
            <a:rPr lang="sr-Cyrl-RS" sz="1400" dirty="0">
              <a:latin typeface="+mj-lt"/>
            </a:rPr>
            <a:t>Започети пројекти из ранијих година</a:t>
          </a:r>
          <a:endParaRPr lang="en-US" sz="1400" dirty="0">
            <a:latin typeface="+mj-lt"/>
          </a:endParaRPr>
        </a:p>
      </dgm:t>
    </dgm:pt>
    <dgm:pt modelId="{F68F9F1A-A0AC-4627-BB76-A21CB9C16ACA}" type="parTrans" cxnId="{BEA13542-8969-409E-8D0A-6088868169AE}">
      <dgm:prSet/>
      <dgm:spPr/>
      <dgm:t>
        <a:bodyPr/>
        <a:lstStyle/>
        <a:p>
          <a:endParaRPr lang="en-US"/>
        </a:p>
      </dgm:t>
    </dgm:pt>
    <dgm:pt modelId="{D22C3584-0D16-4A12-B343-F9C335256014}" type="sibTrans" cxnId="{BEA13542-8969-409E-8D0A-6088868169AE}">
      <dgm:prSet/>
      <dgm:spPr/>
      <dgm:t>
        <a:bodyPr/>
        <a:lstStyle/>
        <a:p>
          <a:endParaRPr lang="en-US"/>
        </a:p>
      </dgm:t>
    </dgm:pt>
    <dgm:pt modelId="{24C9F698-7D4E-4709-8117-FB7CF1BB6ECA}">
      <dgm:prSet phldrT="[Text]" custT="1"/>
      <dgm:spPr/>
      <dgm:t>
        <a:bodyPr/>
        <a:lstStyle/>
        <a:p>
          <a:pPr algn="l"/>
          <a:r>
            <a:rPr lang="sr-Cyrl-RS" sz="1400" dirty="0">
              <a:latin typeface="+mj-lt"/>
            </a:rPr>
            <a:t>Остварење прошлогодишњег буџета</a:t>
          </a:r>
          <a:endParaRPr lang="en-US" sz="1400" dirty="0">
            <a:latin typeface="+mj-lt"/>
          </a:endParaRPr>
        </a:p>
      </dgm:t>
    </dgm:pt>
    <dgm:pt modelId="{B764CED6-B38C-4590-855F-1F4460EB1A27}" type="parTrans" cxnId="{5003625D-D3B3-48D2-9DFF-F28B8D636D4E}">
      <dgm:prSet/>
      <dgm:spPr/>
      <dgm:t>
        <a:bodyPr/>
        <a:lstStyle/>
        <a:p>
          <a:endParaRPr lang="en-US"/>
        </a:p>
      </dgm:t>
    </dgm:pt>
    <dgm:pt modelId="{F823D820-3815-46B0-8D53-E3C09C351FFB}" type="sibTrans" cxnId="{5003625D-D3B3-48D2-9DFF-F28B8D636D4E}">
      <dgm:prSet/>
      <dgm:spPr/>
      <dgm:t>
        <a:bodyPr/>
        <a:lstStyle/>
        <a:p>
          <a:endParaRPr lang="en-US"/>
        </a:p>
      </dgm:t>
    </dgm:pt>
    <dgm:pt modelId="{25DAE38A-FD8C-46C3-B34D-A50FB369E7DF}" type="pres">
      <dgm:prSet presAssocID="{0E2CB039-CC31-48A4-8156-6B36281AE8E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CB26C9DD-3124-450D-81B6-4B010B30C520}" type="pres">
      <dgm:prSet presAssocID="{00360BBF-6709-42DA-A6DE-B8193ABE792F}" presName="root1" presStyleCnt="0"/>
      <dgm:spPr/>
    </dgm:pt>
    <dgm:pt modelId="{D1C52863-34A6-4E04-9740-6E0567681A8F}" type="pres">
      <dgm:prSet presAssocID="{00360BBF-6709-42DA-A6DE-B8193ABE792F}" presName="LevelOneTextNode" presStyleLbl="node0" presStyleIdx="0" presStyleCnt="1" custScaleX="183914" custScaleY="90176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CFBE3A7D-7CD3-413D-AA64-9100FA79E8D0}" type="pres">
      <dgm:prSet presAssocID="{00360BBF-6709-42DA-A6DE-B8193ABE792F}" presName="level2hierChild" presStyleCnt="0"/>
      <dgm:spPr/>
    </dgm:pt>
    <dgm:pt modelId="{25CF5DCC-0AE9-4D09-ABC1-8BE4D97FDFCB}" type="pres">
      <dgm:prSet presAssocID="{F2167233-387A-4C2A-92FA-201B800AF2E5}" presName="conn2-1" presStyleLbl="parChTrans1D2" presStyleIdx="0" presStyleCnt="5"/>
      <dgm:spPr/>
      <dgm:t>
        <a:bodyPr/>
        <a:lstStyle/>
        <a:p>
          <a:endParaRPr lang="sr-Latn-RS"/>
        </a:p>
      </dgm:t>
    </dgm:pt>
    <dgm:pt modelId="{61AA8207-A6A4-4905-9FD1-93C90724B340}" type="pres">
      <dgm:prSet presAssocID="{F2167233-387A-4C2A-92FA-201B800AF2E5}" presName="connTx" presStyleLbl="parChTrans1D2" presStyleIdx="0" presStyleCnt="5"/>
      <dgm:spPr/>
      <dgm:t>
        <a:bodyPr/>
        <a:lstStyle/>
        <a:p>
          <a:endParaRPr lang="sr-Latn-RS"/>
        </a:p>
      </dgm:t>
    </dgm:pt>
    <dgm:pt modelId="{E4E2AF43-D45C-43E2-8E5A-8B4F8328AA50}" type="pres">
      <dgm:prSet presAssocID="{0150A799-C83B-499D-BB9F-10C758CEFD9B}" presName="root2" presStyleCnt="0"/>
      <dgm:spPr/>
    </dgm:pt>
    <dgm:pt modelId="{AD67EDBF-32B4-495C-A262-4812FBE80932}" type="pres">
      <dgm:prSet presAssocID="{0150A799-C83B-499D-BB9F-10C758CEFD9B}" presName="LevelTwoTextNode" presStyleLbl="node2" presStyleIdx="0" presStyleCnt="5" custScaleX="189790" custScaleY="230123" custLinFactNeighborX="924" custLinFactNeighborY="6005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BD88E36A-E711-4840-AED6-01651340FCD0}" type="pres">
      <dgm:prSet presAssocID="{0150A799-C83B-499D-BB9F-10C758CEFD9B}" presName="level3hierChild" presStyleCnt="0"/>
      <dgm:spPr/>
    </dgm:pt>
    <dgm:pt modelId="{F1903401-CDA9-4777-A04C-F19A89F110A0}" type="pres">
      <dgm:prSet presAssocID="{346E9DC4-0947-473F-AED9-9AECED92978F}" presName="conn2-1" presStyleLbl="parChTrans1D2" presStyleIdx="1" presStyleCnt="5"/>
      <dgm:spPr/>
      <dgm:t>
        <a:bodyPr/>
        <a:lstStyle/>
        <a:p>
          <a:endParaRPr lang="sr-Latn-RS"/>
        </a:p>
      </dgm:t>
    </dgm:pt>
    <dgm:pt modelId="{D23E054D-0742-441B-9D09-9EB576968A6E}" type="pres">
      <dgm:prSet presAssocID="{346E9DC4-0947-473F-AED9-9AECED92978F}" presName="connTx" presStyleLbl="parChTrans1D2" presStyleIdx="1" presStyleCnt="5"/>
      <dgm:spPr/>
      <dgm:t>
        <a:bodyPr/>
        <a:lstStyle/>
        <a:p>
          <a:endParaRPr lang="sr-Latn-RS"/>
        </a:p>
      </dgm:t>
    </dgm:pt>
    <dgm:pt modelId="{145ADC9F-A830-493F-9981-28A949B5D57E}" type="pres">
      <dgm:prSet presAssocID="{DA59984A-EA45-43D5-8622-7135015E39DC}" presName="root2" presStyleCnt="0"/>
      <dgm:spPr/>
    </dgm:pt>
    <dgm:pt modelId="{A288E7CD-845A-4B30-8D9E-0FCFF4059FF8}" type="pres">
      <dgm:prSet presAssocID="{DA59984A-EA45-43D5-8622-7135015E39DC}" presName="LevelTwoTextNode" presStyleLbl="node2" presStyleIdx="1" presStyleCnt="5" custScaleX="188329" custScaleY="95383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8AF56EA1-EF0C-41F7-A64B-4E0DC746E609}" type="pres">
      <dgm:prSet presAssocID="{DA59984A-EA45-43D5-8622-7135015E39DC}" presName="level3hierChild" presStyleCnt="0"/>
      <dgm:spPr/>
    </dgm:pt>
    <dgm:pt modelId="{531482B3-13DA-4E77-8EF9-7A508768A321}" type="pres">
      <dgm:prSet presAssocID="{9324F21A-CF22-404B-991C-F0FAD04F1E1A}" presName="conn2-1" presStyleLbl="parChTrans1D2" presStyleIdx="2" presStyleCnt="5"/>
      <dgm:spPr/>
      <dgm:t>
        <a:bodyPr/>
        <a:lstStyle/>
        <a:p>
          <a:endParaRPr lang="sr-Latn-RS"/>
        </a:p>
      </dgm:t>
    </dgm:pt>
    <dgm:pt modelId="{92BF821D-14E3-40BB-B3C5-212A94A9CA22}" type="pres">
      <dgm:prSet presAssocID="{9324F21A-CF22-404B-991C-F0FAD04F1E1A}" presName="connTx" presStyleLbl="parChTrans1D2" presStyleIdx="2" presStyleCnt="5"/>
      <dgm:spPr/>
      <dgm:t>
        <a:bodyPr/>
        <a:lstStyle/>
        <a:p>
          <a:endParaRPr lang="sr-Latn-RS"/>
        </a:p>
      </dgm:t>
    </dgm:pt>
    <dgm:pt modelId="{CB322892-7746-46FA-9A5A-A13AAAB16AEB}" type="pres">
      <dgm:prSet presAssocID="{12F72430-90C8-46E7-9363-A8933111BAFD}" presName="root2" presStyleCnt="0"/>
      <dgm:spPr/>
    </dgm:pt>
    <dgm:pt modelId="{573F9BF2-AC82-43FC-A361-118085DB3D65}" type="pres">
      <dgm:prSet presAssocID="{12F72430-90C8-46E7-9363-A8933111BAFD}" presName="LevelTwoTextNode" presStyleLbl="node2" presStyleIdx="2" presStyleCnt="5" custScaleX="188642" custScaleY="48152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83F1B72F-BD92-4E4B-8B73-2DBC7440818F}" type="pres">
      <dgm:prSet presAssocID="{12F72430-90C8-46E7-9363-A8933111BAFD}" presName="level3hierChild" presStyleCnt="0"/>
      <dgm:spPr/>
    </dgm:pt>
    <dgm:pt modelId="{EE8B77DA-77C5-46AD-80A2-BD307CFE9F0A}" type="pres">
      <dgm:prSet presAssocID="{F68F9F1A-A0AC-4627-BB76-A21CB9C16ACA}" presName="conn2-1" presStyleLbl="parChTrans1D2" presStyleIdx="3" presStyleCnt="5"/>
      <dgm:spPr/>
      <dgm:t>
        <a:bodyPr/>
        <a:lstStyle/>
        <a:p>
          <a:endParaRPr lang="sr-Latn-RS"/>
        </a:p>
      </dgm:t>
    </dgm:pt>
    <dgm:pt modelId="{7E8E6685-0078-4B86-BC52-3A0FBAF76686}" type="pres">
      <dgm:prSet presAssocID="{F68F9F1A-A0AC-4627-BB76-A21CB9C16ACA}" presName="connTx" presStyleLbl="parChTrans1D2" presStyleIdx="3" presStyleCnt="5"/>
      <dgm:spPr/>
      <dgm:t>
        <a:bodyPr/>
        <a:lstStyle/>
        <a:p>
          <a:endParaRPr lang="sr-Latn-RS"/>
        </a:p>
      </dgm:t>
    </dgm:pt>
    <dgm:pt modelId="{4C9B0C12-D40F-4085-B321-C72DDFDB9D14}" type="pres">
      <dgm:prSet presAssocID="{CACC7C31-0A19-4B77-8109-9AAB9EC25D20}" presName="root2" presStyleCnt="0"/>
      <dgm:spPr/>
    </dgm:pt>
    <dgm:pt modelId="{B2DE3A8A-BA09-499F-9C72-0630724E4538}" type="pres">
      <dgm:prSet presAssocID="{CACC7C31-0A19-4B77-8109-9AAB9EC25D20}" presName="LevelTwoTextNode" presStyleLbl="node2" presStyleIdx="3" presStyleCnt="5" custScaleX="188676" custScaleY="48056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225055FE-8B42-4143-ADD3-8E6B554691DD}" type="pres">
      <dgm:prSet presAssocID="{CACC7C31-0A19-4B77-8109-9AAB9EC25D20}" presName="level3hierChild" presStyleCnt="0"/>
      <dgm:spPr/>
    </dgm:pt>
    <dgm:pt modelId="{69201674-1235-4FA7-9CBC-B675F6713E38}" type="pres">
      <dgm:prSet presAssocID="{B764CED6-B38C-4590-855F-1F4460EB1A27}" presName="conn2-1" presStyleLbl="parChTrans1D2" presStyleIdx="4" presStyleCnt="5"/>
      <dgm:spPr/>
      <dgm:t>
        <a:bodyPr/>
        <a:lstStyle/>
        <a:p>
          <a:endParaRPr lang="sr-Latn-RS"/>
        </a:p>
      </dgm:t>
    </dgm:pt>
    <dgm:pt modelId="{EE9BE54A-48D2-43A6-AD4C-394C0EDDA292}" type="pres">
      <dgm:prSet presAssocID="{B764CED6-B38C-4590-855F-1F4460EB1A27}" presName="connTx" presStyleLbl="parChTrans1D2" presStyleIdx="4" presStyleCnt="5"/>
      <dgm:spPr/>
      <dgm:t>
        <a:bodyPr/>
        <a:lstStyle/>
        <a:p>
          <a:endParaRPr lang="sr-Latn-RS"/>
        </a:p>
      </dgm:t>
    </dgm:pt>
    <dgm:pt modelId="{991F253B-0E4F-40EA-A604-E0113D6B712C}" type="pres">
      <dgm:prSet presAssocID="{24C9F698-7D4E-4709-8117-FB7CF1BB6ECA}" presName="root2" presStyleCnt="0"/>
      <dgm:spPr/>
    </dgm:pt>
    <dgm:pt modelId="{94F14A6F-3CD0-4A17-88D3-6F4D0EB2D4E6}" type="pres">
      <dgm:prSet presAssocID="{24C9F698-7D4E-4709-8117-FB7CF1BB6ECA}" presName="LevelTwoTextNode" presStyleLbl="node2" presStyleIdx="4" presStyleCnt="5" custScaleX="189623" custScaleY="49763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29A4DBB5-5792-469E-B23C-2F896481FC4D}" type="pres">
      <dgm:prSet presAssocID="{24C9F698-7D4E-4709-8117-FB7CF1BB6ECA}" presName="level3hierChild" presStyleCnt="0"/>
      <dgm:spPr/>
    </dgm:pt>
  </dgm:ptLst>
  <dgm:cxnLst>
    <dgm:cxn modelId="{A893636A-01C7-4F15-92B7-6E0EBAB56C92}" type="presOf" srcId="{B764CED6-B38C-4590-855F-1F4460EB1A27}" destId="{69201674-1235-4FA7-9CBC-B675F6713E38}" srcOrd="0" destOrd="0" presId="urn:microsoft.com/office/officeart/2008/layout/HorizontalMultiLevelHierarchy#1"/>
    <dgm:cxn modelId="{AAF51BB9-B194-4E2C-B023-30B396EE92E8}" type="presOf" srcId="{346E9DC4-0947-473F-AED9-9AECED92978F}" destId="{D23E054D-0742-441B-9D09-9EB576968A6E}" srcOrd="1" destOrd="0" presId="urn:microsoft.com/office/officeart/2008/layout/HorizontalMultiLevelHierarchy#1"/>
    <dgm:cxn modelId="{80C29D85-EEF6-4CDD-B560-22A3DF252388}" srcId="{00360BBF-6709-42DA-A6DE-B8193ABE792F}" destId="{DA59984A-EA45-43D5-8622-7135015E39DC}" srcOrd="1" destOrd="0" parTransId="{346E9DC4-0947-473F-AED9-9AECED92978F}" sibTransId="{518CC24E-4035-4B8A-A82C-EA8D78A041FF}"/>
    <dgm:cxn modelId="{5003625D-D3B3-48D2-9DFF-F28B8D636D4E}" srcId="{00360BBF-6709-42DA-A6DE-B8193ABE792F}" destId="{24C9F698-7D4E-4709-8117-FB7CF1BB6ECA}" srcOrd="4" destOrd="0" parTransId="{B764CED6-B38C-4590-855F-1F4460EB1A27}" sibTransId="{F823D820-3815-46B0-8D53-E3C09C351FFB}"/>
    <dgm:cxn modelId="{CF53189B-03B9-480C-9F3B-492BF30A5ABC}" srcId="{0E2CB039-CC31-48A4-8156-6B36281AE8EC}" destId="{00360BBF-6709-42DA-A6DE-B8193ABE792F}" srcOrd="0" destOrd="0" parTransId="{F529A454-219A-454C-B138-14C3B361B39F}" sibTransId="{B5AC9C0B-1D20-4957-A866-89ED18231A73}"/>
    <dgm:cxn modelId="{F5CF31F1-DD82-4562-B3E7-426987D365CE}" type="presOf" srcId="{F68F9F1A-A0AC-4627-BB76-A21CB9C16ACA}" destId="{7E8E6685-0078-4B86-BC52-3A0FBAF76686}" srcOrd="1" destOrd="0" presId="urn:microsoft.com/office/officeart/2008/layout/HorizontalMultiLevelHierarchy#1"/>
    <dgm:cxn modelId="{0D1F5E6D-88E2-4E92-B73E-2C5A33E881A0}" type="presOf" srcId="{DA59984A-EA45-43D5-8622-7135015E39DC}" destId="{A288E7CD-845A-4B30-8D9E-0FCFF4059FF8}" srcOrd="0" destOrd="0" presId="urn:microsoft.com/office/officeart/2008/layout/HorizontalMultiLevelHierarchy#1"/>
    <dgm:cxn modelId="{14776B1E-A759-4C5E-B334-7E18673B458A}" type="presOf" srcId="{00360BBF-6709-42DA-A6DE-B8193ABE792F}" destId="{D1C52863-34A6-4E04-9740-6E0567681A8F}" srcOrd="0" destOrd="0" presId="urn:microsoft.com/office/officeart/2008/layout/HorizontalMultiLevelHierarchy#1"/>
    <dgm:cxn modelId="{F4E8078D-33EB-4928-BE3F-33C7C5222B79}" type="presOf" srcId="{346E9DC4-0947-473F-AED9-9AECED92978F}" destId="{F1903401-CDA9-4777-A04C-F19A89F110A0}" srcOrd="0" destOrd="0" presId="urn:microsoft.com/office/officeart/2008/layout/HorizontalMultiLevelHierarchy#1"/>
    <dgm:cxn modelId="{02606767-C781-4EE2-A03E-B4CF2DECD8E6}" type="presOf" srcId="{B764CED6-B38C-4590-855F-1F4460EB1A27}" destId="{EE9BE54A-48D2-43A6-AD4C-394C0EDDA292}" srcOrd="1" destOrd="0" presId="urn:microsoft.com/office/officeart/2008/layout/HorizontalMultiLevelHierarchy#1"/>
    <dgm:cxn modelId="{6D0DB9EA-21F0-4CB6-B87E-6F320B6A64F7}" type="presOf" srcId="{0E2CB039-CC31-48A4-8156-6B36281AE8EC}" destId="{25DAE38A-FD8C-46C3-B34D-A50FB369E7DF}" srcOrd="0" destOrd="0" presId="urn:microsoft.com/office/officeart/2008/layout/HorizontalMultiLevelHierarchy#1"/>
    <dgm:cxn modelId="{BEA13542-8969-409E-8D0A-6088868169AE}" srcId="{00360BBF-6709-42DA-A6DE-B8193ABE792F}" destId="{CACC7C31-0A19-4B77-8109-9AAB9EC25D20}" srcOrd="3" destOrd="0" parTransId="{F68F9F1A-A0AC-4627-BB76-A21CB9C16ACA}" sibTransId="{D22C3584-0D16-4A12-B343-F9C335256014}"/>
    <dgm:cxn modelId="{870CEA73-87FC-4DC9-B5AA-57FBBEAC02D5}" type="presOf" srcId="{F2167233-387A-4C2A-92FA-201B800AF2E5}" destId="{25CF5DCC-0AE9-4D09-ABC1-8BE4D97FDFCB}" srcOrd="0" destOrd="0" presId="urn:microsoft.com/office/officeart/2008/layout/HorizontalMultiLevelHierarchy#1"/>
    <dgm:cxn modelId="{88D7303B-11EE-482D-BD3E-465B1418C865}" type="presOf" srcId="{12F72430-90C8-46E7-9363-A8933111BAFD}" destId="{573F9BF2-AC82-43FC-A361-118085DB3D65}" srcOrd="0" destOrd="0" presId="urn:microsoft.com/office/officeart/2008/layout/HorizontalMultiLevelHierarchy#1"/>
    <dgm:cxn modelId="{DC7D32C3-06FB-44A6-9ED1-804DD8D43B2C}" type="presOf" srcId="{0150A799-C83B-499D-BB9F-10C758CEFD9B}" destId="{AD67EDBF-32B4-495C-A262-4812FBE80932}" srcOrd="0" destOrd="0" presId="urn:microsoft.com/office/officeart/2008/layout/HorizontalMultiLevelHierarchy#1"/>
    <dgm:cxn modelId="{E7BA0A68-6244-439A-98AD-6AD7291195CA}" srcId="{00360BBF-6709-42DA-A6DE-B8193ABE792F}" destId="{12F72430-90C8-46E7-9363-A8933111BAFD}" srcOrd="2" destOrd="0" parTransId="{9324F21A-CF22-404B-991C-F0FAD04F1E1A}" sibTransId="{DF00040C-AB67-4D43-B520-7E02E511DCB9}"/>
    <dgm:cxn modelId="{CEF30DD7-378F-4F7D-8177-D14AEC795445}" type="presOf" srcId="{9324F21A-CF22-404B-991C-F0FAD04F1E1A}" destId="{92BF821D-14E3-40BB-B3C5-212A94A9CA22}" srcOrd="1" destOrd="0" presId="urn:microsoft.com/office/officeart/2008/layout/HorizontalMultiLevelHierarchy#1"/>
    <dgm:cxn modelId="{0AB02483-E4D3-420D-A162-9A04961AD080}" srcId="{00360BBF-6709-42DA-A6DE-B8193ABE792F}" destId="{0150A799-C83B-499D-BB9F-10C758CEFD9B}" srcOrd="0" destOrd="0" parTransId="{F2167233-387A-4C2A-92FA-201B800AF2E5}" sibTransId="{C4F81D71-55D6-477B-91FF-B7E8CDA27FA4}"/>
    <dgm:cxn modelId="{B2E588AE-0087-4EEC-AE3C-8AC103C9F98D}" type="presOf" srcId="{F2167233-387A-4C2A-92FA-201B800AF2E5}" destId="{61AA8207-A6A4-4905-9FD1-93C90724B340}" srcOrd="1" destOrd="0" presId="urn:microsoft.com/office/officeart/2008/layout/HorizontalMultiLevelHierarchy#1"/>
    <dgm:cxn modelId="{8097586B-CB6E-4456-81DF-3A5E292FCB89}" type="presOf" srcId="{F68F9F1A-A0AC-4627-BB76-A21CB9C16ACA}" destId="{EE8B77DA-77C5-46AD-80A2-BD307CFE9F0A}" srcOrd="0" destOrd="0" presId="urn:microsoft.com/office/officeart/2008/layout/HorizontalMultiLevelHierarchy#1"/>
    <dgm:cxn modelId="{1FE897E5-21DF-407B-8D74-E3C9044483FA}" type="presOf" srcId="{9324F21A-CF22-404B-991C-F0FAD04F1E1A}" destId="{531482B3-13DA-4E77-8EF9-7A508768A321}" srcOrd="0" destOrd="0" presId="urn:microsoft.com/office/officeart/2008/layout/HorizontalMultiLevelHierarchy#1"/>
    <dgm:cxn modelId="{927B083E-E368-4198-95CD-EEBB921837EA}" type="presOf" srcId="{24C9F698-7D4E-4709-8117-FB7CF1BB6ECA}" destId="{94F14A6F-3CD0-4A17-88D3-6F4D0EB2D4E6}" srcOrd="0" destOrd="0" presId="urn:microsoft.com/office/officeart/2008/layout/HorizontalMultiLevelHierarchy#1"/>
    <dgm:cxn modelId="{E3C22ACC-3B44-43EF-8E94-44E603171059}" type="presOf" srcId="{CACC7C31-0A19-4B77-8109-9AAB9EC25D20}" destId="{B2DE3A8A-BA09-499F-9C72-0630724E4538}" srcOrd="0" destOrd="0" presId="urn:microsoft.com/office/officeart/2008/layout/HorizontalMultiLevelHierarchy#1"/>
    <dgm:cxn modelId="{2EDB0003-C7B7-4080-84DB-17F0B3D1BBF1}" type="presParOf" srcId="{25DAE38A-FD8C-46C3-B34D-A50FB369E7DF}" destId="{CB26C9DD-3124-450D-81B6-4B010B30C520}" srcOrd="0" destOrd="0" presId="urn:microsoft.com/office/officeart/2008/layout/HorizontalMultiLevelHierarchy#1"/>
    <dgm:cxn modelId="{07561892-B47C-4985-88F4-BD53B7154A40}" type="presParOf" srcId="{CB26C9DD-3124-450D-81B6-4B010B30C520}" destId="{D1C52863-34A6-4E04-9740-6E0567681A8F}" srcOrd="0" destOrd="0" presId="urn:microsoft.com/office/officeart/2008/layout/HorizontalMultiLevelHierarchy#1"/>
    <dgm:cxn modelId="{9D9A6879-147B-4430-87F4-BC8A874017BB}" type="presParOf" srcId="{CB26C9DD-3124-450D-81B6-4B010B30C520}" destId="{CFBE3A7D-7CD3-413D-AA64-9100FA79E8D0}" srcOrd="1" destOrd="0" presId="urn:microsoft.com/office/officeart/2008/layout/HorizontalMultiLevelHierarchy#1"/>
    <dgm:cxn modelId="{4C0149FC-9391-40BA-97DD-9B7423D0F020}" type="presParOf" srcId="{CFBE3A7D-7CD3-413D-AA64-9100FA79E8D0}" destId="{25CF5DCC-0AE9-4D09-ABC1-8BE4D97FDFCB}" srcOrd="0" destOrd="0" presId="urn:microsoft.com/office/officeart/2008/layout/HorizontalMultiLevelHierarchy#1"/>
    <dgm:cxn modelId="{6248B56B-26CF-46DD-9445-3E79D2A3DF1A}" type="presParOf" srcId="{25CF5DCC-0AE9-4D09-ABC1-8BE4D97FDFCB}" destId="{61AA8207-A6A4-4905-9FD1-93C90724B340}" srcOrd="0" destOrd="0" presId="urn:microsoft.com/office/officeart/2008/layout/HorizontalMultiLevelHierarchy#1"/>
    <dgm:cxn modelId="{6FC17F3A-9BB0-41E8-B495-89DCA625DB03}" type="presParOf" srcId="{CFBE3A7D-7CD3-413D-AA64-9100FA79E8D0}" destId="{E4E2AF43-D45C-43E2-8E5A-8B4F8328AA50}" srcOrd="1" destOrd="0" presId="urn:microsoft.com/office/officeart/2008/layout/HorizontalMultiLevelHierarchy#1"/>
    <dgm:cxn modelId="{644EF1C3-1797-4634-BA0C-C25B85D6D1C6}" type="presParOf" srcId="{E4E2AF43-D45C-43E2-8E5A-8B4F8328AA50}" destId="{AD67EDBF-32B4-495C-A262-4812FBE80932}" srcOrd="0" destOrd="0" presId="urn:microsoft.com/office/officeart/2008/layout/HorizontalMultiLevelHierarchy#1"/>
    <dgm:cxn modelId="{B3EA9D09-EDF6-478C-9D29-91BE6565A1A7}" type="presParOf" srcId="{E4E2AF43-D45C-43E2-8E5A-8B4F8328AA50}" destId="{BD88E36A-E711-4840-AED6-01651340FCD0}" srcOrd="1" destOrd="0" presId="urn:microsoft.com/office/officeart/2008/layout/HorizontalMultiLevelHierarchy#1"/>
    <dgm:cxn modelId="{718C4A3D-25FA-41F9-837A-0F02152795F6}" type="presParOf" srcId="{CFBE3A7D-7CD3-413D-AA64-9100FA79E8D0}" destId="{F1903401-CDA9-4777-A04C-F19A89F110A0}" srcOrd="2" destOrd="0" presId="urn:microsoft.com/office/officeart/2008/layout/HorizontalMultiLevelHierarchy#1"/>
    <dgm:cxn modelId="{71B3879F-8E30-44DB-B5B9-5E89D541B036}" type="presParOf" srcId="{F1903401-CDA9-4777-A04C-F19A89F110A0}" destId="{D23E054D-0742-441B-9D09-9EB576968A6E}" srcOrd="0" destOrd="0" presId="urn:microsoft.com/office/officeart/2008/layout/HorizontalMultiLevelHierarchy#1"/>
    <dgm:cxn modelId="{AC3955A1-6F4F-4EAC-8BCA-7350CBFCC42E}" type="presParOf" srcId="{CFBE3A7D-7CD3-413D-AA64-9100FA79E8D0}" destId="{145ADC9F-A830-493F-9981-28A949B5D57E}" srcOrd="3" destOrd="0" presId="urn:microsoft.com/office/officeart/2008/layout/HorizontalMultiLevelHierarchy#1"/>
    <dgm:cxn modelId="{98F009EA-41BB-47A3-9E4D-836B2298FBBB}" type="presParOf" srcId="{145ADC9F-A830-493F-9981-28A949B5D57E}" destId="{A288E7CD-845A-4B30-8D9E-0FCFF4059FF8}" srcOrd="0" destOrd="0" presId="urn:microsoft.com/office/officeart/2008/layout/HorizontalMultiLevelHierarchy#1"/>
    <dgm:cxn modelId="{416C5C16-E6D3-4F59-B4F5-A3CEBB095FAE}" type="presParOf" srcId="{145ADC9F-A830-493F-9981-28A949B5D57E}" destId="{8AF56EA1-EF0C-41F7-A64B-4E0DC746E609}" srcOrd="1" destOrd="0" presId="urn:microsoft.com/office/officeart/2008/layout/HorizontalMultiLevelHierarchy#1"/>
    <dgm:cxn modelId="{0D3D0B74-5EE8-4D0C-ACDE-16F05978ED6D}" type="presParOf" srcId="{CFBE3A7D-7CD3-413D-AA64-9100FA79E8D0}" destId="{531482B3-13DA-4E77-8EF9-7A508768A321}" srcOrd="4" destOrd="0" presId="urn:microsoft.com/office/officeart/2008/layout/HorizontalMultiLevelHierarchy#1"/>
    <dgm:cxn modelId="{7E50797F-CD22-4896-9649-15120BE9A89D}" type="presParOf" srcId="{531482B3-13DA-4E77-8EF9-7A508768A321}" destId="{92BF821D-14E3-40BB-B3C5-212A94A9CA22}" srcOrd="0" destOrd="0" presId="urn:microsoft.com/office/officeart/2008/layout/HorizontalMultiLevelHierarchy#1"/>
    <dgm:cxn modelId="{1C4A2374-1495-4F31-A425-DA7F8A7D590C}" type="presParOf" srcId="{CFBE3A7D-7CD3-413D-AA64-9100FA79E8D0}" destId="{CB322892-7746-46FA-9A5A-A13AAAB16AEB}" srcOrd="5" destOrd="0" presId="urn:microsoft.com/office/officeart/2008/layout/HorizontalMultiLevelHierarchy#1"/>
    <dgm:cxn modelId="{D1927B22-E8C9-418B-A5F8-79A46628F97E}" type="presParOf" srcId="{CB322892-7746-46FA-9A5A-A13AAAB16AEB}" destId="{573F9BF2-AC82-43FC-A361-118085DB3D65}" srcOrd="0" destOrd="0" presId="urn:microsoft.com/office/officeart/2008/layout/HorizontalMultiLevelHierarchy#1"/>
    <dgm:cxn modelId="{C3F6ADBE-878F-4042-A53B-362DB1249AA7}" type="presParOf" srcId="{CB322892-7746-46FA-9A5A-A13AAAB16AEB}" destId="{83F1B72F-BD92-4E4B-8B73-2DBC7440818F}" srcOrd="1" destOrd="0" presId="urn:microsoft.com/office/officeart/2008/layout/HorizontalMultiLevelHierarchy#1"/>
    <dgm:cxn modelId="{770AA1EE-6A1D-4883-B3E1-1E1615E9B519}" type="presParOf" srcId="{CFBE3A7D-7CD3-413D-AA64-9100FA79E8D0}" destId="{EE8B77DA-77C5-46AD-80A2-BD307CFE9F0A}" srcOrd="6" destOrd="0" presId="urn:microsoft.com/office/officeart/2008/layout/HorizontalMultiLevelHierarchy#1"/>
    <dgm:cxn modelId="{9A7888F5-848A-4BDA-87DF-A566B4427BE1}" type="presParOf" srcId="{EE8B77DA-77C5-46AD-80A2-BD307CFE9F0A}" destId="{7E8E6685-0078-4B86-BC52-3A0FBAF76686}" srcOrd="0" destOrd="0" presId="urn:microsoft.com/office/officeart/2008/layout/HorizontalMultiLevelHierarchy#1"/>
    <dgm:cxn modelId="{B179F9B3-5783-49FE-8F29-EE34BC121C6C}" type="presParOf" srcId="{CFBE3A7D-7CD3-413D-AA64-9100FA79E8D0}" destId="{4C9B0C12-D40F-4085-B321-C72DDFDB9D14}" srcOrd="7" destOrd="0" presId="urn:microsoft.com/office/officeart/2008/layout/HorizontalMultiLevelHierarchy#1"/>
    <dgm:cxn modelId="{59876B54-E190-4FCE-B77D-64D201F690E8}" type="presParOf" srcId="{4C9B0C12-D40F-4085-B321-C72DDFDB9D14}" destId="{B2DE3A8A-BA09-499F-9C72-0630724E4538}" srcOrd="0" destOrd="0" presId="urn:microsoft.com/office/officeart/2008/layout/HorizontalMultiLevelHierarchy#1"/>
    <dgm:cxn modelId="{65346E0A-1EB3-473F-8847-0B1172220261}" type="presParOf" srcId="{4C9B0C12-D40F-4085-B321-C72DDFDB9D14}" destId="{225055FE-8B42-4143-ADD3-8E6B554691DD}" srcOrd="1" destOrd="0" presId="urn:microsoft.com/office/officeart/2008/layout/HorizontalMultiLevelHierarchy#1"/>
    <dgm:cxn modelId="{E5C5B876-DC0A-4326-A50C-10635A191136}" type="presParOf" srcId="{CFBE3A7D-7CD3-413D-AA64-9100FA79E8D0}" destId="{69201674-1235-4FA7-9CBC-B675F6713E38}" srcOrd="8" destOrd="0" presId="urn:microsoft.com/office/officeart/2008/layout/HorizontalMultiLevelHierarchy#1"/>
    <dgm:cxn modelId="{8FF91E56-F13B-4947-8ED1-D5344BA8B229}" type="presParOf" srcId="{69201674-1235-4FA7-9CBC-B675F6713E38}" destId="{EE9BE54A-48D2-43A6-AD4C-394C0EDDA292}" srcOrd="0" destOrd="0" presId="urn:microsoft.com/office/officeart/2008/layout/HorizontalMultiLevelHierarchy#1"/>
    <dgm:cxn modelId="{1DE03DE6-5307-4053-8643-6BC6B841CFDB}" type="presParOf" srcId="{CFBE3A7D-7CD3-413D-AA64-9100FA79E8D0}" destId="{991F253B-0E4F-40EA-A604-E0113D6B712C}" srcOrd="9" destOrd="0" presId="urn:microsoft.com/office/officeart/2008/layout/HorizontalMultiLevelHierarchy#1"/>
    <dgm:cxn modelId="{6E45148A-7AB8-4359-A331-8529C772D61E}" type="presParOf" srcId="{991F253B-0E4F-40EA-A604-E0113D6B712C}" destId="{94F14A6F-3CD0-4A17-88D3-6F4D0EB2D4E6}" srcOrd="0" destOrd="0" presId="urn:microsoft.com/office/officeart/2008/layout/HorizontalMultiLevelHierarchy#1"/>
    <dgm:cxn modelId="{C9ACB6B2-5412-4DB7-9F59-1E5825FCB44B}" type="presParOf" srcId="{991F253B-0E4F-40EA-A604-E0113D6B712C}" destId="{29A4DBB5-5792-469E-B23C-2F896481FC4D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8ECFAC-63B3-40F0-9E03-B31D365E432C}" type="doc">
      <dgm:prSet loTypeId="urn:microsoft.com/office/officeart/2005/8/layout/equation1" loCatId="process" qsTypeId="urn:microsoft.com/office/officeart/2005/8/quickstyle/simple1#2" qsCatId="simple" csTypeId="urn:microsoft.com/office/officeart/2005/8/colors/colorful4#1" csCatId="colorful" phldr="1"/>
      <dgm:spPr/>
      <dgm:t>
        <a:bodyPr/>
        <a:lstStyle/>
        <a:p>
          <a:endParaRPr lang="en-US"/>
        </a:p>
      </dgm:t>
    </dgm:pt>
    <dgm:pt modelId="{1F884CF4-1E4C-423F-AE7B-0BAC3D97360D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dirty="0">
              <a:latin typeface="+mj-lt"/>
            </a:rPr>
            <a:t>Средства из буџета општине </a:t>
          </a:r>
          <a:r>
            <a:rPr lang="sr-Cyrl-RS" dirty="0" smtClean="0">
              <a:latin typeface="+mj-lt"/>
            </a:rPr>
            <a:t>3</a:t>
          </a:r>
          <a:r>
            <a:rPr lang="en-US" dirty="0" smtClean="0">
              <a:latin typeface="+mj-lt"/>
            </a:rPr>
            <a:t>.</a:t>
          </a:r>
          <a:r>
            <a:rPr lang="sr-Cyrl-RS" dirty="0" smtClean="0">
              <a:latin typeface="+mj-lt"/>
            </a:rPr>
            <a:t>011.500.000</a:t>
          </a:r>
          <a:endParaRPr lang="en-US" dirty="0">
            <a:solidFill>
              <a:srgbClr val="FF0000"/>
            </a:solidFill>
            <a:latin typeface="+mj-lt"/>
          </a:endParaRPr>
        </a:p>
      </dgm:t>
    </dgm:pt>
    <dgm:pt modelId="{B54F7004-6983-4114-82DE-5ADF4FEF4D02}" type="parTrans" cxnId="{3A2EABEF-17DD-4C1F-A3FB-854D08E7AF57}">
      <dgm:prSet/>
      <dgm:spPr/>
      <dgm:t>
        <a:bodyPr/>
        <a:lstStyle/>
        <a:p>
          <a:endParaRPr lang="en-US"/>
        </a:p>
      </dgm:t>
    </dgm:pt>
    <dgm:pt modelId="{1B723845-E0D1-4671-AE0F-32E0821595D7}" type="sibTrans" cxnId="{3A2EABEF-17DD-4C1F-A3FB-854D08E7AF57}">
      <dgm:prSet/>
      <dgm:spPr/>
      <dgm:t>
        <a:bodyPr/>
        <a:lstStyle/>
        <a:p>
          <a:endParaRPr lang="en-US"/>
        </a:p>
      </dgm:t>
    </dgm:pt>
    <dgm:pt modelId="{258C614E-C25D-47E8-BC69-ECC42BFEC5CC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dirty="0">
              <a:latin typeface="+mj-lt"/>
            </a:rPr>
            <a:t>Пренета средства из ранијих година</a:t>
          </a:r>
          <a:r>
            <a:rPr lang="sr-Cyrl-RS" dirty="0">
              <a:solidFill>
                <a:srgbClr val="FF0000"/>
              </a:solidFill>
              <a:latin typeface="+mj-lt"/>
            </a:rPr>
            <a:t> </a:t>
          </a:r>
          <a:endParaRPr lang="sr-Cyrl-RS" dirty="0" smtClean="0">
            <a:solidFill>
              <a:srgbClr val="FF0000"/>
            </a:solidFill>
            <a:latin typeface="+mj-lt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dirty="0" smtClean="0">
              <a:solidFill>
                <a:schemeClr val="bg1"/>
              </a:solidFill>
              <a:latin typeface="+mj-lt"/>
            </a:rPr>
            <a:t>180.000.000</a:t>
          </a:r>
          <a:r>
            <a:rPr lang="sr-Cyrl-RS" dirty="0" smtClean="0">
              <a:solidFill>
                <a:srgbClr val="FF0000"/>
              </a:solidFill>
              <a:latin typeface="+mj-lt"/>
            </a:rPr>
            <a:t> </a:t>
          </a:r>
          <a:endParaRPr lang="en-US" dirty="0">
            <a:solidFill>
              <a:srgbClr val="FF0000"/>
            </a:solidFill>
            <a:latin typeface="+mj-lt"/>
          </a:endParaRPr>
        </a:p>
      </dgm:t>
    </dgm:pt>
    <dgm:pt modelId="{0EE00226-4F18-428E-857D-BB8AB5FED661}" type="parTrans" cxnId="{F7B8BE46-5272-4E78-8AA0-3EDCCA733B32}">
      <dgm:prSet/>
      <dgm:spPr/>
      <dgm:t>
        <a:bodyPr/>
        <a:lstStyle/>
        <a:p>
          <a:endParaRPr lang="en-US"/>
        </a:p>
      </dgm:t>
    </dgm:pt>
    <dgm:pt modelId="{44AA7FFE-EC5D-4B4A-A884-0D1E57526835}" type="sibTrans" cxnId="{F7B8BE46-5272-4E78-8AA0-3EDCCA733B32}">
      <dgm:prSet/>
      <dgm:spPr/>
      <dgm:t>
        <a:bodyPr/>
        <a:lstStyle/>
        <a:p>
          <a:endParaRPr lang="en-US"/>
        </a:p>
      </dgm:t>
    </dgm:pt>
    <dgm:pt modelId="{567740A1-931A-404E-B8A7-DCAB60009AEA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300" dirty="0">
              <a:solidFill>
                <a:schemeClr val="bg1"/>
              </a:solidFill>
              <a:latin typeface="+mj-lt"/>
            </a:rPr>
            <a:t>Укупан буџет општине </a:t>
          </a:r>
          <a:r>
            <a:rPr lang="sr-Cyrl-RS" sz="1300" dirty="0" smtClean="0">
              <a:solidFill>
                <a:schemeClr val="bg1"/>
              </a:solidFill>
              <a:latin typeface="+mj-lt"/>
            </a:rPr>
            <a:t>3.206.000.000</a:t>
          </a:r>
          <a:endParaRPr lang="en-US" sz="1300" dirty="0">
            <a:solidFill>
              <a:srgbClr val="FF0000"/>
            </a:solidFill>
            <a:latin typeface="+mj-lt"/>
          </a:endParaRPr>
        </a:p>
      </dgm:t>
    </dgm:pt>
    <dgm:pt modelId="{0643A071-2AC8-4124-916D-3A8BE5775A6D}" type="parTrans" cxnId="{A866A2A5-3356-486E-BD72-1C00C432CFA8}">
      <dgm:prSet/>
      <dgm:spPr/>
      <dgm:t>
        <a:bodyPr/>
        <a:lstStyle/>
        <a:p>
          <a:endParaRPr lang="en-US"/>
        </a:p>
      </dgm:t>
    </dgm:pt>
    <dgm:pt modelId="{097825AB-8F2B-4EF3-ABE1-7DCEF8027B99}" type="sibTrans" cxnId="{A866A2A5-3356-486E-BD72-1C00C432CFA8}">
      <dgm:prSet/>
      <dgm:spPr/>
      <dgm:t>
        <a:bodyPr/>
        <a:lstStyle/>
        <a:p>
          <a:endParaRPr lang="en-US"/>
        </a:p>
      </dgm:t>
    </dgm:pt>
    <dgm:pt modelId="{1BFF2E57-C3C3-41C5-AD27-AD5B38758512}">
      <dgm:prSet phldrT="[Text]" phldr="0" custT="0"/>
      <dgm:spPr>
        <a:solidFill>
          <a:schemeClr val="bg1">
            <a:lumMod val="65000"/>
          </a:scheme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dirty="0">
              <a:solidFill>
                <a:schemeClr val="bg1"/>
              </a:solidFill>
              <a:latin typeface="+mj-lt"/>
            </a:rPr>
            <a:t>Средства из осталих </a:t>
          </a:r>
          <a:r>
            <a:rPr lang="sr-Cyrl-RS" dirty="0" smtClean="0">
              <a:solidFill>
                <a:schemeClr val="bg1"/>
              </a:solidFill>
              <a:latin typeface="+mj-lt"/>
            </a:rPr>
            <a:t>извора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dirty="0" smtClean="0">
              <a:solidFill>
                <a:schemeClr val="bg1"/>
              </a:solidFill>
              <a:latin typeface="+mj-lt"/>
            </a:rPr>
            <a:t>14.500.000 </a:t>
          </a:r>
          <a:endParaRPr lang="en-US" dirty="0">
            <a:solidFill>
              <a:srgbClr val="FF0000"/>
            </a:solidFill>
            <a:latin typeface="+mj-lt"/>
          </a:endParaRPr>
        </a:p>
      </dgm:t>
    </dgm:pt>
    <dgm:pt modelId="{16C36D11-8C3A-418B-89AD-79984C43541D}" type="parTrans" cxnId="{E0B5A7AD-3999-497C-B5BD-FAA084E16176}">
      <dgm:prSet/>
      <dgm:spPr/>
      <dgm:t>
        <a:bodyPr/>
        <a:lstStyle/>
        <a:p>
          <a:endParaRPr lang="en-US"/>
        </a:p>
      </dgm:t>
    </dgm:pt>
    <dgm:pt modelId="{E3D49EE4-B8C9-4269-B149-653B95D47416}" type="sibTrans" cxnId="{E0B5A7AD-3999-497C-B5BD-FAA084E16176}">
      <dgm:prSet/>
      <dgm:spPr/>
      <dgm:t>
        <a:bodyPr/>
        <a:lstStyle/>
        <a:p>
          <a:endParaRPr lang="en-US"/>
        </a:p>
      </dgm:t>
    </dgm:pt>
    <dgm:pt modelId="{688A0EC4-0F6D-4987-959D-CA5F27B3CF24}" type="pres">
      <dgm:prSet presAssocID="{028ECFAC-63B3-40F0-9E03-B31D365E43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D96E659A-663E-485D-BF89-FD74BE74A5C4}" type="pres">
      <dgm:prSet presAssocID="{1F884CF4-1E4C-423F-AE7B-0BAC3D97360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BA78071E-3EA3-4945-922C-AE021F34276A}" type="pres">
      <dgm:prSet presAssocID="{1B723845-E0D1-4671-AE0F-32E0821595D7}" presName="spacerL" presStyleCnt="0"/>
      <dgm:spPr/>
    </dgm:pt>
    <dgm:pt modelId="{98F3E7AB-6934-48FA-B82F-FBEAF1B2375D}" type="pres">
      <dgm:prSet presAssocID="{1B723845-E0D1-4671-AE0F-32E0821595D7}" presName="sibTrans" presStyleLbl="sibTrans2D1" presStyleIdx="0" presStyleCnt="3"/>
      <dgm:spPr/>
      <dgm:t>
        <a:bodyPr/>
        <a:lstStyle/>
        <a:p>
          <a:endParaRPr lang="sr-Latn-RS"/>
        </a:p>
      </dgm:t>
    </dgm:pt>
    <dgm:pt modelId="{F9CA65E4-8785-4412-A513-0A2695416EE5}" type="pres">
      <dgm:prSet presAssocID="{1B723845-E0D1-4671-AE0F-32E0821595D7}" presName="spacerR" presStyleCnt="0"/>
      <dgm:spPr/>
    </dgm:pt>
    <dgm:pt modelId="{2F60A798-586E-4E47-B649-25F047F36835}" type="pres">
      <dgm:prSet presAssocID="{258C614E-C25D-47E8-BC69-ECC42BFEC5C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F90D06A4-272D-4E58-B7CB-EB8C424E859B}" type="pres">
      <dgm:prSet presAssocID="{44AA7FFE-EC5D-4B4A-A884-0D1E57526835}" presName="spacerL" presStyleCnt="0"/>
      <dgm:spPr/>
    </dgm:pt>
    <dgm:pt modelId="{41F09F99-3DCC-47E4-9188-F7D103A1F6E3}" type="pres">
      <dgm:prSet presAssocID="{44AA7FFE-EC5D-4B4A-A884-0D1E57526835}" presName="sibTrans" presStyleLbl="sibTrans2D1" presStyleIdx="1" presStyleCnt="3"/>
      <dgm:spPr/>
      <dgm:t>
        <a:bodyPr/>
        <a:lstStyle/>
        <a:p>
          <a:endParaRPr lang="sr-Latn-RS"/>
        </a:p>
      </dgm:t>
    </dgm:pt>
    <dgm:pt modelId="{F015C141-867A-4124-B290-CA1BB3474B22}" type="pres">
      <dgm:prSet presAssocID="{44AA7FFE-EC5D-4B4A-A884-0D1E57526835}" presName="spacerR" presStyleCnt="0"/>
      <dgm:spPr/>
    </dgm:pt>
    <dgm:pt modelId="{6C1FFF0F-B1A4-4C41-B9D3-30452A0DFA4B}" type="pres">
      <dgm:prSet presAssocID="{567740A1-931A-404E-B8A7-DCAB60009AEA}" presName="node" presStyleLbl="node1" presStyleIdx="2" presStyleCnt="4" custScaleX="152240" custScaleY="84618" custLinFactX="150092" custLinFactNeighborX="200000" custLinFactNeighborY="2232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0E35084-2DEE-4C9C-8259-DF4374B4BFC7}" type="pres">
      <dgm:prSet presAssocID="{097825AB-8F2B-4EF3-ABE1-7DCEF8027B99}" presName="spacerL" presStyleCnt="0"/>
      <dgm:spPr/>
    </dgm:pt>
    <dgm:pt modelId="{4F4F87F2-8514-4849-B974-53331EFFA6A3}" type="pres">
      <dgm:prSet presAssocID="{097825AB-8F2B-4EF3-ABE1-7DCEF8027B99}" presName="sibTrans" presStyleLbl="sibTrans2D1" presStyleIdx="2" presStyleCnt="3" custLinFactX="-66105" custLinFactNeighborX="-100000" custLinFactNeighborY="1705"/>
      <dgm:spPr/>
      <dgm:t>
        <a:bodyPr/>
        <a:lstStyle/>
        <a:p>
          <a:endParaRPr lang="sr-Latn-RS"/>
        </a:p>
      </dgm:t>
    </dgm:pt>
    <dgm:pt modelId="{DB23206D-9806-4AA8-923C-592167F0D1C1}" type="pres">
      <dgm:prSet presAssocID="{097825AB-8F2B-4EF3-ABE1-7DCEF8027B99}" presName="spacerR" presStyleCnt="0"/>
      <dgm:spPr/>
    </dgm:pt>
    <dgm:pt modelId="{A6BD896E-4D4C-4AE1-9C22-3ED8631C5A0A}" type="pres">
      <dgm:prSet presAssocID="{1BFF2E57-C3C3-41C5-AD27-AD5B38758512}" presName="node" presStyleLbl="node1" presStyleIdx="3" presStyleCnt="4" custScaleX="96115" custScaleY="96476" custLinFactX="-199529" custLinFactNeighborX="-200000" custLinFactNeighborY="-107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F570B2ED-A700-48ED-B3EF-9E14FB89DE95}" type="presOf" srcId="{1F884CF4-1E4C-423F-AE7B-0BAC3D97360D}" destId="{D96E659A-663E-485D-BF89-FD74BE74A5C4}" srcOrd="0" destOrd="0" presId="urn:microsoft.com/office/officeart/2005/8/layout/equation1"/>
    <dgm:cxn modelId="{3A2EABEF-17DD-4C1F-A3FB-854D08E7AF57}" srcId="{028ECFAC-63B3-40F0-9E03-B31D365E432C}" destId="{1F884CF4-1E4C-423F-AE7B-0BAC3D97360D}" srcOrd="0" destOrd="0" parTransId="{B54F7004-6983-4114-82DE-5ADF4FEF4D02}" sibTransId="{1B723845-E0D1-4671-AE0F-32E0821595D7}"/>
    <dgm:cxn modelId="{A368D4F5-3FEB-45BB-A573-CD4E3B5C7B40}" type="presOf" srcId="{567740A1-931A-404E-B8A7-DCAB60009AEA}" destId="{6C1FFF0F-B1A4-4C41-B9D3-30452A0DFA4B}" srcOrd="0" destOrd="0" presId="urn:microsoft.com/office/officeart/2005/8/layout/equation1"/>
    <dgm:cxn modelId="{006A63AB-BA0A-4A63-9CA0-91974248D5EF}" type="presOf" srcId="{44AA7FFE-EC5D-4B4A-A884-0D1E57526835}" destId="{41F09F99-3DCC-47E4-9188-F7D103A1F6E3}" srcOrd="0" destOrd="0" presId="urn:microsoft.com/office/officeart/2005/8/layout/equation1"/>
    <dgm:cxn modelId="{59DA248B-9A21-4D81-913E-06584DC0F842}" type="presOf" srcId="{1BFF2E57-C3C3-41C5-AD27-AD5B38758512}" destId="{A6BD896E-4D4C-4AE1-9C22-3ED8631C5A0A}" srcOrd="0" destOrd="0" presId="urn:microsoft.com/office/officeart/2005/8/layout/equation1"/>
    <dgm:cxn modelId="{E0B5A7AD-3999-497C-B5BD-FAA084E16176}" srcId="{028ECFAC-63B3-40F0-9E03-B31D365E432C}" destId="{1BFF2E57-C3C3-41C5-AD27-AD5B38758512}" srcOrd="3" destOrd="0" parTransId="{16C36D11-8C3A-418B-89AD-79984C43541D}" sibTransId="{E3D49EE4-B8C9-4269-B149-653B95D47416}"/>
    <dgm:cxn modelId="{39D58136-6A13-4385-90EC-0EFE8F2A6CBB}" type="presOf" srcId="{1B723845-E0D1-4671-AE0F-32E0821595D7}" destId="{98F3E7AB-6934-48FA-B82F-FBEAF1B2375D}" srcOrd="0" destOrd="0" presId="urn:microsoft.com/office/officeart/2005/8/layout/equation1"/>
    <dgm:cxn modelId="{A866A2A5-3356-486E-BD72-1C00C432CFA8}" srcId="{028ECFAC-63B3-40F0-9E03-B31D365E432C}" destId="{567740A1-931A-404E-B8A7-DCAB60009AEA}" srcOrd="2" destOrd="0" parTransId="{0643A071-2AC8-4124-916D-3A8BE5775A6D}" sibTransId="{097825AB-8F2B-4EF3-ABE1-7DCEF8027B99}"/>
    <dgm:cxn modelId="{945EB2FA-D432-4C00-8EA8-C88C587C5124}" type="presOf" srcId="{097825AB-8F2B-4EF3-ABE1-7DCEF8027B99}" destId="{4F4F87F2-8514-4849-B974-53331EFFA6A3}" srcOrd="0" destOrd="0" presId="urn:microsoft.com/office/officeart/2005/8/layout/equation1"/>
    <dgm:cxn modelId="{C71AD409-C7CD-4883-8283-0AB020F998B3}" type="presOf" srcId="{028ECFAC-63B3-40F0-9E03-B31D365E432C}" destId="{688A0EC4-0F6D-4987-959D-CA5F27B3CF24}" srcOrd="0" destOrd="0" presId="urn:microsoft.com/office/officeart/2005/8/layout/equation1"/>
    <dgm:cxn modelId="{800DA382-008F-48AB-8BD6-EA4EB0D0B8F1}" type="presOf" srcId="{258C614E-C25D-47E8-BC69-ECC42BFEC5CC}" destId="{2F60A798-586E-4E47-B649-25F047F36835}" srcOrd="0" destOrd="0" presId="urn:microsoft.com/office/officeart/2005/8/layout/equation1"/>
    <dgm:cxn modelId="{F7B8BE46-5272-4E78-8AA0-3EDCCA733B32}" srcId="{028ECFAC-63B3-40F0-9E03-B31D365E432C}" destId="{258C614E-C25D-47E8-BC69-ECC42BFEC5CC}" srcOrd="1" destOrd="0" parTransId="{0EE00226-4F18-428E-857D-BB8AB5FED661}" sibTransId="{44AA7FFE-EC5D-4B4A-A884-0D1E57526835}"/>
    <dgm:cxn modelId="{E426C673-0AEA-45E0-9C77-75AFA45E1DAB}" type="presParOf" srcId="{688A0EC4-0F6D-4987-959D-CA5F27B3CF24}" destId="{D96E659A-663E-485D-BF89-FD74BE74A5C4}" srcOrd="0" destOrd="0" presId="urn:microsoft.com/office/officeart/2005/8/layout/equation1"/>
    <dgm:cxn modelId="{CEDF5CB8-C176-4E4D-9580-D3913B6F45CF}" type="presParOf" srcId="{688A0EC4-0F6D-4987-959D-CA5F27B3CF24}" destId="{BA78071E-3EA3-4945-922C-AE021F34276A}" srcOrd="1" destOrd="0" presId="urn:microsoft.com/office/officeart/2005/8/layout/equation1"/>
    <dgm:cxn modelId="{E5DE0C4E-17DA-401C-AA4F-B4D36E843F8E}" type="presParOf" srcId="{688A0EC4-0F6D-4987-959D-CA5F27B3CF24}" destId="{98F3E7AB-6934-48FA-B82F-FBEAF1B2375D}" srcOrd="2" destOrd="0" presId="urn:microsoft.com/office/officeart/2005/8/layout/equation1"/>
    <dgm:cxn modelId="{70156142-0790-493F-8B05-8DD6126A10E3}" type="presParOf" srcId="{688A0EC4-0F6D-4987-959D-CA5F27B3CF24}" destId="{F9CA65E4-8785-4412-A513-0A2695416EE5}" srcOrd="3" destOrd="0" presId="urn:microsoft.com/office/officeart/2005/8/layout/equation1"/>
    <dgm:cxn modelId="{4082D83C-8D00-4705-BF98-5927D562BCAD}" type="presParOf" srcId="{688A0EC4-0F6D-4987-959D-CA5F27B3CF24}" destId="{2F60A798-586E-4E47-B649-25F047F36835}" srcOrd="4" destOrd="0" presId="urn:microsoft.com/office/officeart/2005/8/layout/equation1"/>
    <dgm:cxn modelId="{87FC6C3D-1A2E-45D5-8A3F-7149396FFCFF}" type="presParOf" srcId="{688A0EC4-0F6D-4987-959D-CA5F27B3CF24}" destId="{F90D06A4-272D-4E58-B7CB-EB8C424E859B}" srcOrd="5" destOrd="0" presId="urn:microsoft.com/office/officeart/2005/8/layout/equation1"/>
    <dgm:cxn modelId="{C3B5E452-84F1-445D-BC30-BDDCA3967670}" type="presParOf" srcId="{688A0EC4-0F6D-4987-959D-CA5F27B3CF24}" destId="{41F09F99-3DCC-47E4-9188-F7D103A1F6E3}" srcOrd="6" destOrd="0" presId="urn:microsoft.com/office/officeart/2005/8/layout/equation1"/>
    <dgm:cxn modelId="{9CEBC88F-CFAD-42A2-93C1-F9B853DEB5F3}" type="presParOf" srcId="{688A0EC4-0F6D-4987-959D-CA5F27B3CF24}" destId="{F015C141-867A-4124-B290-CA1BB3474B22}" srcOrd="7" destOrd="0" presId="urn:microsoft.com/office/officeart/2005/8/layout/equation1"/>
    <dgm:cxn modelId="{093B6CED-7DFC-4FD2-B2AB-F8CB99D8BD7D}" type="presParOf" srcId="{688A0EC4-0F6D-4987-959D-CA5F27B3CF24}" destId="{6C1FFF0F-B1A4-4C41-B9D3-30452A0DFA4B}" srcOrd="8" destOrd="0" presId="urn:microsoft.com/office/officeart/2005/8/layout/equation1"/>
    <dgm:cxn modelId="{F146D2A6-1B99-4AB0-B164-CCE8726BB5B2}" type="presParOf" srcId="{688A0EC4-0F6D-4987-959D-CA5F27B3CF24}" destId="{50E35084-2DEE-4C9C-8259-DF4374B4BFC7}" srcOrd="9" destOrd="0" presId="urn:microsoft.com/office/officeart/2005/8/layout/equation1"/>
    <dgm:cxn modelId="{B226F2AE-157F-4DDD-83A0-3418FA435045}" type="presParOf" srcId="{688A0EC4-0F6D-4987-959D-CA5F27B3CF24}" destId="{4F4F87F2-8514-4849-B974-53331EFFA6A3}" srcOrd="10" destOrd="0" presId="urn:microsoft.com/office/officeart/2005/8/layout/equation1"/>
    <dgm:cxn modelId="{D83559B3-E21D-4FE6-9393-2B00D89F0FDC}" type="presParOf" srcId="{688A0EC4-0F6D-4987-959D-CA5F27B3CF24}" destId="{DB23206D-9806-4AA8-923C-592167F0D1C1}" srcOrd="11" destOrd="0" presId="urn:microsoft.com/office/officeart/2005/8/layout/equation1"/>
    <dgm:cxn modelId="{E3A3B1A8-F4E0-4B1D-8961-9040A9778F50}" type="presParOf" srcId="{688A0EC4-0F6D-4987-959D-CA5F27B3CF24}" destId="{A6BD896E-4D4C-4AE1-9C22-3ED8631C5A0A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>
              <a:latin typeface="+mj-lt"/>
            </a:rPr>
            <a:t>Порески приходи</a:t>
          </a:r>
          <a:endParaRPr lang="en-US" b="1" dirty="0">
            <a:latin typeface="+mj-lt"/>
          </a:endParaRPr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92D050"/>
        </a:solidFill>
      </dgm:spPr>
      <dgm:t>
        <a:bodyPr/>
        <a:lstStyle/>
        <a:p>
          <a:pPr algn="just"/>
          <a:r>
            <a:rPr lang="sr-Cyrl-RS" altLang="en-US" sz="1400" dirty="0">
              <a:latin typeface="+mj-lt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dirty="0">
            <a:latin typeface="+mj-lt"/>
          </a:endParaRPr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pPr algn="r"/>
          <a:r>
            <a:rPr lang="sr-Cyrl-RS" b="1" dirty="0">
              <a:latin typeface="+mj-lt"/>
            </a:rPr>
            <a:t>Донације и трансфери</a:t>
          </a:r>
          <a:endParaRPr lang="en-US" b="1" dirty="0">
            <a:latin typeface="+mj-lt"/>
          </a:endParaRPr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F0"/>
        </a:solidFill>
      </dgm:spPr>
      <dgm:t>
        <a:bodyPr/>
        <a:lstStyle/>
        <a:p>
          <a:pPr algn="just"/>
          <a:r>
            <a:rPr lang="sr-Cyrl-CS" sz="1400" b="1" i="1" dirty="0">
              <a:latin typeface="+mj-lt"/>
            </a:rPr>
            <a:t>Донације</a:t>
          </a:r>
          <a:r>
            <a:rPr lang="sr-Cyrl-CS" sz="1400" b="1" dirty="0">
              <a:latin typeface="+mj-lt"/>
            </a:rPr>
            <a:t> </a:t>
          </a:r>
          <a:r>
            <a:rPr lang="sr-Cyrl-CS" sz="1400" dirty="0">
              <a:latin typeface="+mj-lt"/>
            </a:rPr>
            <a:t>се добијају од домаћих и међународних донатора и организација за различите пројекте. </a:t>
          </a:r>
          <a:r>
            <a:rPr lang="sr-Cyrl-RS" altLang="en-US" sz="1400" dirty="0">
              <a:latin typeface="+mj-lt"/>
            </a:rPr>
            <a:t>Трансфери п</a:t>
          </a:r>
          <a:r>
            <a:rPr lang="ru-RU" altLang="en-US" sz="1400" dirty="0">
              <a:latin typeface="+mj-lt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dirty="0">
              <a:latin typeface="+mj-lt"/>
            </a:rPr>
            <a:t>огу бити </a:t>
          </a:r>
          <a:r>
            <a:rPr lang="sr-Cyrl-RS" altLang="en-US" sz="1400" b="1" dirty="0">
              <a:latin typeface="+mj-lt"/>
            </a:rPr>
            <a:t>наменски (</a:t>
          </a:r>
          <a:r>
            <a:rPr lang="sr-Cyrl-RS" altLang="en-US" sz="1400" dirty="0">
              <a:latin typeface="+mj-lt"/>
            </a:rPr>
            <a:t>за тачно утврђене намене) или </a:t>
          </a:r>
          <a:r>
            <a:rPr lang="sr-Cyrl-RS" altLang="en-US" sz="1400" b="1" dirty="0">
              <a:latin typeface="+mj-lt"/>
            </a:rPr>
            <a:t>ненаменски (</a:t>
          </a:r>
          <a:r>
            <a:rPr lang="sr-Cyrl-RS" altLang="en-US" sz="1400" dirty="0">
              <a:latin typeface="+mj-lt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dirty="0">
              <a:latin typeface="+mj-lt"/>
            </a:rPr>
            <a:t> </a:t>
          </a:r>
          <a:r>
            <a:rPr lang="sr-Cyrl-RS" altLang="en-US" sz="1400" dirty="0">
              <a:latin typeface="+mj-lt"/>
            </a:rPr>
            <a:t>.</a:t>
          </a:r>
          <a:endParaRPr lang="en-US" sz="1400" dirty="0">
            <a:latin typeface="+mj-lt"/>
          </a:endParaRPr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>
              <a:latin typeface="+mj-lt"/>
            </a:rPr>
            <a:t>Непорески приходи</a:t>
          </a:r>
          <a:endParaRPr lang="en-US" b="1" dirty="0">
            <a:latin typeface="+mj-lt"/>
          </a:endParaRPr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FFC000"/>
        </a:solidFill>
      </dgm:spPr>
      <dgm:t>
        <a:bodyPr/>
        <a:lstStyle/>
        <a:p>
          <a:pPr algn="just"/>
          <a:r>
            <a:rPr lang="sr-Cyrl-RS" altLang="en-US" sz="1400" dirty="0">
              <a:latin typeface="+mj-lt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dirty="0">
            <a:latin typeface="+mj-lt"/>
          </a:endParaRPr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>
              <a:latin typeface="+mj-lt"/>
            </a:rPr>
            <a:t>Примања од продаје нефинансијске имовине</a:t>
          </a:r>
          <a:endParaRPr lang="en-US" b="1" dirty="0">
            <a:latin typeface="+mj-lt"/>
          </a:endParaRPr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just"/>
          <a:r>
            <a:rPr lang="sr-Cyrl-RS" sz="1400" dirty="0">
              <a:solidFill>
                <a:schemeClr val="bg1"/>
              </a:solidFill>
              <a:latin typeface="+mj-lt"/>
            </a:rPr>
            <a:t>Ова примања се остварују продајом непокретности и покретних ствари у власништву општине.</a:t>
          </a:r>
          <a:endParaRPr lang="en-US" sz="1400" dirty="0">
            <a:solidFill>
              <a:schemeClr val="bg1"/>
            </a:solidFill>
            <a:latin typeface="+mj-lt"/>
          </a:endParaRPr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>
              <a:latin typeface="+mj-lt"/>
            </a:rPr>
            <a:t>Примања од задуживања и  продаје финансијске имовине</a:t>
          </a:r>
          <a:endParaRPr lang="en-US" b="1" dirty="0">
            <a:latin typeface="+mj-lt"/>
          </a:endParaRPr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0" i="0" dirty="0">
              <a:latin typeface="+mj-lt"/>
            </a:rPr>
            <a:t>Примања од задуживања представљају приливе по основу примања од задуживања код пословних банака у земљи у корист нивоа општина. Примања од продаје финансијске имовине  представљају приливе по основу продаје домаћих акција и осталог капитала у корист нивоа општина</a:t>
          </a:r>
          <a:endParaRPr lang="en-US" sz="1400" dirty="0">
            <a:latin typeface="+mj-lt"/>
          </a:endParaRPr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>
              <a:latin typeface="+mj-lt"/>
            </a:rPr>
            <a:t>Пренета средства из ранијих година</a:t>
          </a:r>
          <a:endParaRPr lang="en-US" b="1" dirty="0">
            <a:latin typeface="+mj-lt"/>
          </a:endParaRPr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altLang="en-US" sz="1400" dirty="0"/>
            <a:t> </a:t>
          </a:r>
          <a:r>
            <a:rPr lang="sr-Cyrl-RS" altLang="en-US" sz="1400" dirty="0">
              <a:latin typeface="+mj-lt"/>
            </a:rPr>
            <a:t>Представљају вишак прихода буџета општине који нису потрошени у претходној  буџетској години</a:t>
          </a:r>
          <a:endParaRPr lang="en-US" sz="1400" dirty="0">
            <a:latin typeface="+mj-lt"/>
          </a:endParaRPr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2385D1D-92EB-445D-B736-940004751C79}" type="pres">
      <dgm:prSet presAssocID="{0C844461-76DE-4FEA-A87D-23440AD6FC2E}" presName="bracket" presStyleLbl="parChTrans1D1" presStyleIdx="0" presStyleCnt="6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E930D30-96BC-4D43-B65A-EE88C46DBE48}" type="pres">
      <dgm:prSet presAssocID="{E1B79EE1-1157-4302-AB0B-8FEDC81165FD}" presName="bracket" presStyleLbl="parChTrans1D1" presStyleIdx="1" presStyleCnt="6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14D1633C-A097-4A5A-8269-B04E98857E56}" type="pres">
      <dgm:prSet presAssocID="{E055884F-7426-4921-A0E5-9CA56A76B49A}" presName="bracket" presStyleLbl="parChTrans1D1" presStyleIdx="2" presStyleCnt="6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435AB433-2559-485A-A03D-C32F36288071}" type="pres">
      <dgm:prSet presAssocID="{28888755-727E-436B-B2F2-DA7896544A65}" presName="bracket" presStyleLbl="parChTrans1D1" presStyleIdx="3" presStyleCnt="6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6497CA82-45EE-4BD1-AEB4-CC3961FBFB74}" type="pres">
      <dgm:prSet presAssocID="{26EF48C7-6381-4355-B03F-DD441AE957C7}" presName="bracket" presStyleLbl="parChTrans1D1" presStyleIdx="4" presStyleCnt="6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7845F59F-6101-48DE-ABCC-EC5351843F5B}" type="pres">
      <dgm:prSet presAssocID="{E1AD8724-28DC-48C5-B75E-B0D1F33E6279}" presName="bracket" presStyleLbl="parChTrans1D1" presStyleIdx="5" presStyleCnt="6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1D90891A-5CA6-46E0-9B94-066929D862D5}" type="presOf" srcId="{28888755-727E-436B-B2F2-DA7896544A65}" destId="{9312B733-3AEB-49F6-8245-08553BA2949B}" srcOrd="0" destOrd="0" presId="urn:diagrams.loki3.com/BracketList"/>
    <dgm:cxn modelId="{53E397A2-7CAD-4A4C-ABDE-885D92961EB2}" type="presOf" srcId="{FE2BA0E8-81AC-463B-B498-EF464F5BCE06}" destId="{9893D59A-7FEC-486D-89C4-D28135F6121C}" srcOrd="0" destOrd="0" presId="urn:diagrams.loki3.com/BracketList"/>
    <dgm:cxn modelId="{F65CBA75-45F4-4C8A-8772-278962ADE0CE}" type="presOf" srcId="{E055884F-7426-4921-A0E5-9CA56A76B49A}" destId="{CCB8139E-CA19-491D-9FCD-6BF28923C72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F06063E2-D018-4F42-A342-274E0902DE34}" type="presOf" srcId="{A22D28D0-C0EE-4FAC-9411-A8A4995FB17B}" destId="{B43D6F8D-5103-4DCA-8971-053A6B7A987B}" srcOrd="0" destOrd="0" presId="urn:diagrams.loki3.com/BracketList"/>
    <dgm:cxn modelId="{DD617B54-39C2-497E-9D94-251C9FAD9A35}" type="presOf" srcId="{0C844461-76DE-4FEA-A87D-23440AD6FC2E}" destId="{C6144CDB-22C1-4337-9F95-C3A522A707D1}" srcOrd="0" destOrd="0" presId="urn:diagrams.loki3.com/BracketList"/>
    <dgm:cxn modelId="{C1188A4E-FB96-4E8F-9307-7C6CDB28AD6E}" type="presOf" srcId="{4B4A2A45-FFA7-47F5-A99D-A2DFD7698107}" destId="{9A05939C-6B40-4C32-897A-4A6DC3E71E5B}" srcOrd="0" destOrd="0" presId="urn:diagrams.loki3.com/BracketList"/>
    <dgm:cxn modelId="{E9154DB6-8B71-4C47-A778-19BA49538396}" type="presOf" srcId="{92FD0664-EE76-4121-BE7B-68FC1EE5F4D7}" destId="{C6BA9D27-2D60-4BA7-98A9-E18E57FDB6CB}" srcOrd="0" destOrd="0" presId="urn:diagrams.loki3.com/BracketList"/>
    <dgm:cxn modelId="{28FEEFA5-6DE3-40CA-B954-F6DBC6F9FAD9}" type="presOf" srcId="{26EF48C7-6381-4355-B03F-DD441AE957C7}" destId="{EFAACCF6-3A6A-4536-89B0-F0A7C44F6BE1}" srcOrd="0" destOrd="0" presId="urn:diagrams.loki3.com/BracketList"/>
    <dgm:cxn modelId="{1021894C-289A-4B28-BA0D-6767C27230B8}" type="presOf" srcId="{D45E583C-4AAD-40D2-9D24-9A0A68141567}" destId="{7BB6658A-32E0-42C7-B82A-240BF45CF27D}" srcOrd="0" destOrd="0" presId="urn:diagrams.loki3.com/BracketList"/>
    <dgm:cxn modelId="{F0833111-710A-438D-8DAD-39E1E37FCCA2}" type="presOf" srcId="{E1AD8724-28DC-48C5-B75E-B0D1F33E6279}" destId="{939B76D1-BB33-4E50-9ECD-839FB5787B95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B07D637A-714A-406B-993E-0E5A5B39956B}" type="presOf" srcId="{E1B79EE1-1157-4302-AB0B-8FEDC81165FD}" destId="{F40D94EA-52E0-4740-A924-EAF350BDF213}" srcOrd="0" destOrd="0" presId="urn:diagrams.loki3.com/BracketList"/>
    <dgm:cxn modelId="{39B6D187-F738-494F-864B-824768F311FC}" type="presOf" srcId="{6B14159D-5902-471E-9F91-CEA86CA18597}" destId="{FFFD7BD8-195B-4FA4-9414-4F4C582F5570}" srcOrd="0" destOrd="0" presId="urn:diagrams.loki3.com/BracketList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87FAF999-9E08-4A6A-A6D7-11D7E30AC118}" type="presOf" srcId="{EEA47F19-311D-44B3-AAA4-35C98BD4844B}" destId="{EFEB1020-9C17-48DC-BBE0-54FA743F9F75}" srcOrd="0" destOrd="0" presId="urn:diagrams.loki3.com/BracketList"/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AB42D7A7-653E-47B5-9F42-6E7309322647}" type="presParOf" srcId="{EFEB1020-9C17-48DC-BBE0-54FA743F9F75}" destId="{98695426-23ED-40C0-90A1-2BB445DEBC64}" srcOrd="0" destOrd="0" presId="urn:diagrams.loki3.com/BracketList"/>
    <dgm:cxn modelId="{88359D50-1F2C-4547-ACE7-4937D5FD3348}" type="presParOf" srcId="{98695426-23ED-40C0-90A1-2BB445DEBC64}" destId="{C6144CDB-22C1-4337-9F95-C3A522A707D1}" srcOrd="0" destOrd="0" presId="urn:diagrams.loki3.com/BracketList"/>
    <dgm:cxn modelId="{56E45241-B190-4DE5-A94F-DBDE133CC0A6}" type="presParOf" srcId="{98695426-23ED-40C0-90A1-2BB445DEBC64}" destId="{02385D1D-92EB-445D-B736-940004751C79}" srcOrd="1" destOrd="0" presId="urn:diagrams.loki3.com/BracketList"/>
    <dgm:cxn modelId="{2931D4A6-7CE4-4574-8F38-13B1A85E814A}" type="presParOf" srcId="{98695426-23ED-40C0-90A1-2BB445DEBC64}" destId="{99D36636-E395-439F-A79A-29C0BFB6F7E4}" srcOrd="2" destOrd="0" presId="urn:diagrams.loki3.com/BracketList"/>
    <dgm:cxn modelId="{62613B9E-02C6-448F-8B3E-664ACF54EAF2}" type="presParOf" srcId="{98695426-23ED-40C0-90A1-2BB445DEBC64}" destId="{7BB6658A-32E0-42C7-B82A-240BF45CF27D}" srcOrd="3" destOrd="0" presId="urn:diagrams.loki3.com/BracketList"/>
    <dgm:cxn modelId="{1332BA43-D1F0-4534-AEF5-567EDB0DAA27}" type="presParOf" srcId="{EFEB1020-9C17-48DC-BBE0-54FA743F9F75}" destId="{5B3CB043-7A92-47E9-A4C4-39EC715F2552}" srcOrd="1" destOrd="0" presId="urn:diagrams.loki3.com/BracketList"/>
    <dgm:cxn modelId="{6F0DEA31-053D-4757-A3F1-C4AED257CE3B}" type="presParOf" srcId="{EFEB1020-9C17-48DC-BBE0-54FA743F9F75}" destId="{D9DF5E9A-39D4-44B7-A326-58B07A05D91E}" srcOrd="2" destOrd="0" presId="urn:diagrams.loki3.com/BracketList"/>
    <dgm:cxn modelId="{B1760F33-1DBF-4C9E-B44B-A6A107201CF0}" type="presParOf" srcId="{D9DF5E9A-39D4-44B7-A326-58B07A05D91E}" destId="{F40D94EA-52E0-4740-A924-EAF350BDF213}" srcOrd="0" destOrd="0" presId="urn:diagrams.loki3.com/BracketList"/>
    <dgm:cxn modelId="{E05D97EB-C4AC-4587-8803-EB26112029DC}" type="presParOf" srcId="{D9DF5E9A-39D4-44B7-A326-58B07A05D91E}" destId="{0E930D30-96BC-4D43-B65A-EE88C46DBE48}" srcOrd="1" destOrd="0" presId="urn:diagrams.loki3.com/BracketList"/>
    <dgm:cxn modelId="{DC4347B1-A070-4871-882A-8CD1ECF27540}" type="presParOf" srcId="{D9DF5E9A-39D4-44B7-A326-58B07A05D91E}" destId="{5831BF15-ED1F-4BD5-857B-18B8E573D9AB}" srcOrd="2" destOrd="0" presId="urn:diagrams.loki3.com/BracketList"/>
    <dgm:cxn modelId="{1E7448D8-C1E4-4B4D-8E3F-4EC6D422CA39}" type="presParOf" srcId="{D9DF5E9A-39D4-44B7-A326-58B07A05D91E}" destId="{C6BA9D27-2D60-4BA7-98A9-E18E57FDB6CB}" srcOrd="3" destOrd="0" presId="urn:diagrams.loki3.com/BracketList"/>
    <dgm:cxn modelId="{E9969BE0-22D4-47FD-AB4E-56E157AAFF3C}" type="presParOf" srcId="{EFEB1020-9C17-48DC-BBE0-54FA743F9F75}" destId="{5A002753-9FCA-4DC5-B8A6-1F7632BDDE58}" srcOrd="3" destOrd="0" presId="urn:diagrams.loki3.com/BracketList"/>
    <dgm:cxn modelId="{F5BAC381-EF18-4D17-A7FC-E82827E25D28}" type="presParOf" srcId="{EFEB1020-9C17-48DC-BBE0-54FA743F9F75}" destId="{9709DCCB-B8A8-47BC-A303-F9EC41DA889E}" srcOrd="4" destOrd="0" presId="urn:diagrams.loki3.com/BracketList"/>
    <dgm:cxn modelId="{86619517-933C-42D8-9489-6FCEC01DD220}" type="presParOf" srcId="{9709DCCB-B8A8-47BC-A303-F9EC41DA889E}" destId="{CCB8139E-CA19-491D-9FCD-6BF28923C725}" srcOrd="0" destOrd="0" presId="urn:diagrams.loki3.com/BracketList"/>
    <dgm:cxn modelId="{02F0F7C4-2988-4AF9-BF04-64F0EE634B90}" type="presParOf" srcId="{9709DCCB-B8A8-47BC-A303-F9EC41DA889E}" destId="{14D1633C-A097-4A5A-8269-B04E98857E56}" srcOrd="1" destOrd="0" presId="urn:diagrams.loki3.com/BracketList"/>
    <dgm:cxn modelId="{FEBBB89A-3DC9-4361-99FA-2638888193E6}" type="presParOf" srcId="{9709DCCB-B8A8-47BC-A303-F9EC41DA889E}" destId="{82B38D6F-2AA7-4339-A71D-28AA55699178}" srcOrd="2" destOrd="0" presId="urn:diagrams.loki3.com/BracketList"/>
    <dgm:cxn modelId="{13739E10-8EFE-4740-BDD6-C65738E97814}" type="presParOf" srcId="{9709DCCB-B8A8-47BC-A303-F9EC41DA889E}" destId="{FFFD7BD8-195B-4FA4-9414-4F4C582F5570}" srcOrd="3" destOrd="0" presId="urn:diagrams.loki3.com/BracketList"/>
    <dgm:cxn modelId="{41663860-8DE3-4FD4-8980-1FEBADA3B6B3}" type="presParOf" srcId="{EFEB1020-9C17-48DC-BBE0-54FA743F9F75}" destId="{D3A122A3-FC4C-4845-B4FF-0E74CF3D50D3}" srcOrd="5" destOrd="0" presId="urn:diagrams.loki3.com/BracketList"/>
    <dgm:cxn modelId="{AC162940-BA85-4CC1-8E11-F867C7B5704E}" type="presParOf" srcId="{EFEB1020-9C17-48DC-BBE0-54FA743F9F75}" destId="{CCB5FDA4-BEC8-4CA1-835A-2A3BEEBEC456}" srcOrd="6" destOrd="0" presId="urn:diagrams.loki3.com/BracketList"/>
    <dgm:cxn modelId="{E46BC4CC-A39A-4D98-8BAA-FCFC538FA5A8}" type="presParOf" srcId="{CCB5FDA4-BEC8-4CA1-835A-2A3BEEBEC456}" destId="{9312B733-3AEB-49F6-8245-08553BA2949B}" srcOrd="0" destOrd="0" presId="urn:diagrams.loki3.com/BracketList"/>
    <dgm:cxn modelId="{CB5D7538-FD50-4393-8217-84EC1FA41A65}" type="presParOf" srcId="{CCB5FDA4-BEC8-4CA1-835A-2A3BEEBEC456}" destId="{435AB433-2559-485A-A03D-C32F36288071}" srcOrd="1" destOrd="0" presId="urn:diagrams.loki3.com/BracketList"/>
    <dgm:cxn modelId="{A5F4C2C0-2AD0-4D9C-9722-B687CB19AED5}" type="presParOf" srcId="{CCB5FDA4-BEC8-4CA1-835A-2A3BEEBEC456}" destId="{C13B9160-72D5-46E0-A1C0-91E8634DFAE2}" srcOrd="2" destOrd="0" presId="urn:diagrams.loki3.com/BracketList"/>
    <dgm:cxn modelId="{7A26CC70-3B05-4550-B48E-AA9179FBA0D8}" type="presParOf" srcId="{CCB5FDA4-BEC8-4CA1-835A-2A3BEEBEC456}" destId="{9893D59A-7FEC-486D-89C4-D28135F6121C}" srcOrd="3" destOrd="0" presId="urn:diagrams.loki3.com/BracketList"/>
    <dgm:cxn modelId="{09210F02-D189-4C6E-BB0B-13D5D35D29D6}" type="presParOf" srcId="{EFEB1020-9C17-48DC-BBE0-54FA743F9F75}" destId="{A421D242-ABBF-45EB-97FD-83930430328F}" srcOrd="7" destOrd="0" presId="urn:diagrams.loki3.com/BracketList"/>
    <dgm:cxn modelId="{BF9B1FA8-C6F8-417C-9283-F4B7F3F4EF70}" type="presParOf" srcId="{EFEB1020-9C17-48DC-BBE0-54FA743F9F75}" destId="{F0DED400-B200-4EA2-AB34-CCFF58E07A6E}" srcOrd="8" destOrd="0" presId="urn:diagrams.loki3.com/BracketList"/>
    <dgm:cxn modelId="{E345153F-C919-4567-BC59-069A2E963EE9}" type="presParOf" srcId="{F0DED400-B200-4EA2-AB34-CCFF58E07A6E}" destId="{EFAACCF6-3A6A-4536-89B0-F0A7C44F6BE1}" srcOrd="0" destOrd="0" presId="urn:diagrams.loki3.com/BracketList"/>
    <dgm:cxn modelId="{19F0349F-94B2-48EF-9CB1-A53AF6DFB3E3}" type="presParOf" srcId="{F0DED400-B200-4EA2-AB34-CCFF58E07A6E}" destId="{6497CA82-45EE-4BD1-AEB4-CC3961FBFB74}" srcOrd="1" destOrd="0" presId="urn:diagrams.loki3.com/BracketList"/>
    <dgm:cxn modelId="{BDC27EB9-8B7C-4816-8A7F-E481DA678E0A}" type="presParOf" srcId="{F0DED400-B200-4EA2-AB34-CCFF58E07A6E}" destId="{CD7548DD-1E84-4DA7-B1D0-28F3E4EBFF82}" srcOrd="2" destOrd="0" presId="urn:diagrams.loki3.com/BracketList"/>
    <dgm:cxn modelId="{C48B11B7-350A-42FB-B1E8-37C6E8B4B104}" type="presParOf" srcId="{F0DED400-B200-4EA2-AB34-CCFF58E07A6E}" destId="{9A05939C-6B40-4C32-897A-4A6DC3E71E5B}" srcOrd="3" destOrd="0" presId="urn:diagrams.loki3.com/BracketList"/>
    <dgm:cxn modelId="{ABE5130E-CE17-45B1-8A81-C0E4C5D4AA9D}" type="presParOf" srcId="{EFEB1020-9C17-48DC-BBE0-54FA743F9F75}" destId="{569EA799-9807-4770-B698-79D3EF79120B}" srcOrd="9" destOrd="0" presId="urn:diagrams.loki3.com/BracketList"/>
    <dgm:cxn modelId="{C3FF0216-0C3D-49E3-97BA-BD3CECD08547}" type="presParOf" srcId="{EFEB1020-9C17-48DC-BBE0-54FA743F9F75}" destId="{2B991069-479A-498A-AF83-5B33CD9F12C6}" srcOrd="10" destOrd="0" presId="urn:diagrams.loki3.com/BracketList"/>
    <dgm:cxn modelId="{2C9BD979-B402-42D4-9CC8-2BC1BD98FC71}" type="presParOf" srcId="{2B991069-479A-498A-AF83-5B33CD9F12C6}" destId="{939B76D1-BB33-4E50-9ECD-839FB5787B95}" srcOrd="0" destOrd="0" presId="urn:diagrams.loki3.com/BracketList"/>
    <dgm:cxn modelId="{060B9C99-62E4-4DB3-A4C2-3B4F7EB8EA0E}" type="presParOf" srcId="{2B991069-479A-498A-AF83-5B33CD9F12C6}" destId="{7845F59F-6101-48DE-ABCC-EC5351843F5B}" srcOrd="1" destOrd="0" presId="urn:diagrams.loki3.com/BracketList"/>
    <dgm:cxn modelId="{A6CBCD60-0B97-4541-81C0-E2BA7C5B3668}" type="presParOf" srcId="{2B991069-479A-498A-AF83-5B33CD9F12C6}" destId="{8DC06B04-AA78-4007-96F1-AC66800E204E}" srcOrd="2" destOrd="0" presId="urn:diagrams.loki3.com/BracketList"/>
    <dgm:cxn modelId="{1BB5E12F-D959-4CAD-8C9A-57D3AA29A1E3}" type="presParOf" srcId="{2B991069-479A-498A-AF83-5B33CD9F12C6}" destId="{B43D6F8D-5103-4DCA-8971-053A6B7A987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1C1FF8-D24B-462D-B13F-4086A7342655}" type="doc">
      <dgm:prSet loTypeId="urn:microsoft.com/office/officeart/2005/8/layout/radial3" loCatId="cycle" qsTypeId="urn:microsoft.com/office/officeart/2005/8/quickstyle/simple5#1" qsCatId="simple" csTypeId="urn:microsoft.com/office/officeart/2005/8/colors/accent4_5#1" csCatId="accent4" phldr="1"/>
      <dgm:spPr/>
      <dgm:t>
        <a:bodyPr/>
        <a:lstStyle/>
        <a:p>
          <a:endParaRPr lang="en-US"/>
        </a:p>
      </dgm:t>
    </dgm:pt>
    <dgm:pt modelId="{43275D6C-D470-4E2E-96F8-239EECE5D634}">
      <dgm:prSet phldrT="[Text]" phldr="0" custT="1"/>
      <dgm:spPr/>
      <dgm:t>
        <a:bodyPr vert="horz" wrap="square"/>
        <a:lstStyle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800" dirty="0">
              <a:latin typeface="+mj-lt"/>
            </a:rPr>
            <a:t>Укупни буџетски приходи и примања  </a:t>
          </a:r>
          <a:r>
            <a:rPr lang="sr-Cyrl-RS" sz="1800" dirty="0" smtClean="0">
              <a:latin typeface="+mj-lt"/>
            </a:rPr>
            <a:t>3</a:t>
          </a:r>
          <a:r>
            <a:rPr lang="en-US" sz="1800" dirty="0" smtClean="0">
              <a:latin typeface="+mj-lt"/>
            </a:rPr>
            <a:t>.</a:t>
          </a:r>
          <a:r>
            <a:rPr lang="sr-Cyrl-RS" sz="1800" dirty="0" smtClean="0">
              <a:latin typeface="+mj-lt"/>
            </a:rPr>
            <a:t>206</a:t>
          </a:r>
          <a:r>
            <a:rPr lang="sr-Cyrl-RS" altLang="en-US" sz="1800" dirty="0" smtClean="0">
              <a:latin typeface="+mj-lt"/>
            </a:rPr>
            <a:t>.0</a:t>
          </a:r>
          <a:r>
            <a:rPr lang="en-US" sz="1800" dirty="0" smtClean="0">
              <a:latin typeface="+mj-lt"/>
            </a:rPr>
            <a:t>00</a:t>
          </a:r>
          <a:r>
            <a:rPr lang="sr-Cyrl-RS" sz="1800" dirty="0" smtClean="0">
              <a:latin typeface="+mj-lt"/>
            </a:rPr>
            <a:t>.000 динара</a:t>
          </a:r>
          <a:endParaRPr lang="en-US" sz="1800" dirty="0">
            <a:latin typeface="+mj-lt"/>
          </a:endParaRPr>
        </a:p>
      </dgm:t>
    </dgm:pt>
    <dgm:pt modelId="{C3508CD6-4178-4856-A1A5-59121457A236}" type="parTrans" cxnId="{BFBE68E4-EB9D-44E8-A075-A3B9466A0A3F}">
      <dgm:prSet/>
      <dgm:spPr/>
      <dgm:t>
        <a:bodyPr/>
        <a:lstStyle/>
        <a:p>
          <a:pPr algn="ctr"/>
          <a:endParaRPr lang="en-US"/>
        </a:p>
      </dgm:t>
    </dgm:pt>
    <dgm:pt modelId="{5344238D-D1B6-460D-9BE4-114CABEA8131}" type="sibTrans" cxnId="{BFBE68E4-EB9D-44E8-A075-A3B9466A0A3F}">
      <dgm:prSet/>
      <dgm:spPr/>
      <dgm:t>
        <a:bodyPr/>
        <a:lstStyle/>
        <a:p>
          <a:pPr algn="ctr"/>
          <a:endParaRPr lang="en-US"/>
        </a:p>
      </dgm:t>
    </dgm:pt>
    <dgm:pt modelId="{DB1A1606-130D-4B45-9553-0A0B804495DF}">
      <dgm:prSet phldrT="[Text]" phldr="0" custT="0"/>
      <dgm:spPr/>
      <dgm:t>
        <a:bodyPr vert="horz" wrap="square"/>
        <a:lstStyle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dirty="0">
              <a:latin typeface="+mj-lt"/>
            </a:rPr>
            <a:t>Приходи од  пореза  </a:t>
          </a:r>
          <a:r>
            <a:rPr lang="sr-Cyrl-RS" dirty="0" smtClean="0">
              <a:latin typeface="+mj-lt"/>
            </a:rPr>
            <a:t>1.998.450.000</a:t>
          </a:r>
          <a:r>
            <a:rPr lang="sr-Cyrl-RS" dirty="0" smtClean="0">
              <a:solidFill>
                <a:srgbClr val="FF0000"/>
              </a:solidFill>
              <a:latin typeface="+mj-lt"/>
            </a:rPr>
            <a:t>    </a:t>
          </a:r>
          <a:r>
            <a:rPr lang="sr-Cyrl-RS" dirty="0" smtClean="0">
              <a:latin typeface="+mj-lt"/>
            </a:rPr>
            <a:t>    </a:t>
          </a:r>
          <a:r>
            <a:rPr lang="sr-Cyrl-RS" dirty="0">
              <a:latin typeface="+mj-lt"/>
            </a:rPr>
            <a:t>динара</a:t>
          </a:r>
          <a:endParaRPr lang="en-US" dirty="0">
            <a:latin typeface="+mj-lt"/>
          </a:endParaRPr>
        </a:p>
      </dgm:t>
    </dgm:pt>
    <dgm:pt modelId="{E71C9696-7619-4519-B8E6-F2196E95C10E}" type="parTrans" cxnId="{F6051797-0227-4AC0-A185-EEFCD174AEF9}">
      <dgm:prSet/>
      <dgm:spPr/>
      <dgm:t>
        <a:bodyPr/>
        <a:lstStyle/>
        <a:p>
          <a:pPr algn="ctr"/>
          <a:endParaRPr lang="en-US"/>
        </a:p>
      </dgm:t>
    </dgm:pt>
    <dgm:pt modelId="{411BF947-09C5-4608-92FF-81B3B11A697B}" type="sibTrans" cxnId="{F6051797-0227-4AC0-A185-EEFCD174AEF9}">
      <dgm:prSet/>
      <dgm:spPr/>
      <dgm:t>
        <a:bodyPr/>
        <a:lstStyle/>
        <a:p>
          <a:pPr algn="ctr"/>
          <a:endParaRPr lang="en-US"/>
        </a:p>
      </dgm:t>
    </dgm:pt>
    <dgm:pt modelId="{AEA7499A-114B-4146-9776-CDD8ACEC6B39}">
      <dgm:prSet phldrT="[Text]" phldr="0" custT="0"/>
      <dgm:spPr/>
      <dgm:t>
        <a:bodyPr vert="horz" wrap="square"/>
        <a:lstStyle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dirty="0" smtClean="0">
              <a:latin typeface="+mj-lt"/>
            </a:rPr>
            <a:t>Трансфери</a:t>
          </a:r>
          <a:r>
            <a:rPr lang="en-US" dirty="0" smtClean="0">
              <a:latin typeface="+mj-lt"/>
            </a:rPr>
            <a:t> </a:t>
          </a:r>
          <a:r>
            <a:rPr lang="sr-Cyrl-RS" dirty="0" smtClean="0">
              <a:latin typeface="+mj-lt"/>
            </a:rPr>
            <a:t>и донације 89.933.000</a:t>
          </a:r>
          <a:r>
            <a:rPr lang="sr-Latn-RS" dirty="0" smtClean="0">
              <a:solidFill>
                <a:srgbClr val="FF0000"/>
              </a:solidFill>
              <a:latin typeface="+mj-lt"/>
            </a:rPr>
            <a:t> </a:t>
          </a:r>
          <a:r>
            <a:rPr lang="sr-Cyrl-RS" dirty="0">
              <a:latin typeface="+mj-lt"/>
            </a:rPr>
            <a:t>динара</a:t>
          </a:r>
          <a:endParaRPr lang="en-US" dirty="0">
            <a:latin typeface="+mj-lt"/>
          </a:endParaRPr>
        </a:p>
      </dgm:t>
    </dgm:pt>
    <dgm:pt modelId="{3756029C-568E-4504-8660-3DE9F861C604}" type="parTrans" cxnId="{1A842D56-CDB5-45D5-931C-D4282BF272A7}">
      <dgm:prSet/>
      <dgm:spPr/>
      <dgm:t>
        <a:bodyPr/>
        <a:lstStyle/>
        <a:p>
          <a:pPr algn="ctr"/>
          <a:endParaRPr lang="en-US"/>
        </a:p>
      </dgm:t>
    </dgm:pt>
    <dgm:pt modelId="{FB33CDA3-B14A-45E1-8720-9AFFB02CF5C0}" type="sibTrans" cxnId="{1A842D56-CDB5-45D5-931C-D4282BF272A7}">
      <dgm:prSet/>
      <dgm:spPr/>
      <dgm:t>
        <a:bodyPr/>
        <a:lstStyle/>
        <a:p>
          <a:pPr algn="ctr"/>
          <a:endParaRPr lang="en-US"/>
        </a:p>
      </dgm:t>
    </dgm:pt>
    <dgm:pt modelId="{BF71EFAE-EC9F-46E9-BD2A-1686637595DA}">
      <dgm:prSet phldrT="[Text]" phldr="0" custT="0"/>
      <dgm:spPr/>
      <dgm:t>
        <a:bodyPr vert="horz" wrap="square"/>
        <a:lstStyle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dirty="0">
              <a:latin typeface="+mj-lt"/>
            </a:rPr>
            <a:t>Други приходи  </a:t>
          </a:r>
          <a:r>
            <a:rPr lang="sr-Cyrl-RS" dirty="0" smtClean="0">
              <a:latin typeface="+mj-lt"/>
            </a:rPr>
            <a:t>936.</a:t>
          </a:r>
          <a:r>
            <a:rPr lang="sr-Latn-RS" dirty="0" smtClean="0">
              <a:latin typeface="+mj-lt"/>
            </a:rPr>
            <a:t>8</a:t>
          </a:r>
          <a:r>
            <a:rPr lang="sr-Cyrl-RS" dirty="0" smtClean="0">
              <a:latin typeface="+mj-lt"/>
            </a:rPr>
            <a:t>17.000 </a:t>
          </a:r>
          <a:r>
            <a:rPr lang="sr-Cyrl-RS" dirty="0">
              <a:latin typeface="+mj-lt"/>
            </a:rPr>
            <a:t>динара</a:t>
          </a:r>
          <a:endParaRPr lang="en-US" dirty="0">
            <a:latin typeface="+mj-lt"/>
          </a:endParaRPr>
        </a:p>
      </dgm:t>
    </dgm:pt>
    <dgm:pt modelId="{C16FE7E0-0CCD-40DA-AE7B-F518D75734AD}" type="parTrans" cxnId="{601F4B01-86E9-4131-90A5-E626638BA2F3}">
      <dgm:prSet/>
      <dgm:spPr/>
      <dgm:t>
        <a:bodyPr/>
        <a:lstStyle/>
        <a:p>
          <a:pPr algn="ctr"/>
          <a:endParaRPr lang="en-US"/>
        </a:p>
      </dgm:t>
    </dgm:pt>
    <dgm:pt modelId="{83F53DA1-8C67-4AF5-A20A-9CEC6105D842}" type="sibTrans" cxnId="{601F4B01-86E9-4131-90A5-E626638BA2F3}">
      <dgm:prSet/>
      <dgm:spPr/>
      <dgm:t>
        <a:bodyPr/>
        <a:lstStyle/>
        <a:p>
          <a:pPr algn="ctr"/>
          <a:endParaRPr lang="en-US"/>
        </a:p>
      </dgm:t>
    </dgm:pt>
    <dgm:pt modelId="{40EF3D92-C4CB-4CBC-8AED-087234C53764}">
      <dgm:prSet phldrT="[Text]" phldr="0" custT="0"/>
      <dgm:spPr/>
      <dgm:t>
        <a:bodyPr vert="horz" wrap="square"/>
        <a:lstStyle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dirty="0">
              <a:latin typeface="+mj-lt"/>
            </a:rPr>
            <a:t>Примања од продаје нефинансијске имовине  </a:t>
          </a:r>
          <a:r>
            <a:rPr lang="sr-Latn-RS" dirty="0" smtClean="0">
              <a:latin typeface="+mj-lt"/>
            </a:rPr>
            <a:t>8</a:t>
          </a:r>
          <a:r>
            <a:rPr lang="sr-Cyrl-RS" dirty="0" smtClean="0">
              <a:latin typeface="+mj-lt"/>
            </a:rPr>
            <a:t>00.000 </a:t>
          </a:r>
          <a:r>
            <a:rPr lang="sr-Cyrl-RS" dirty="0">
              <a:latin typeface="+mj-lt"/>
            </a:rPr>
            <a:t>динара</a:t>
          </a:r>
          <a:endParaRPr lang="en-US" dirty="0">
            <a:latin typeface="+mj-lt"/>
          </a:endParaRPr>
        </a:p>
      </dgm:t>
    </dgm:pt>
    <dgm:pt modelId="{4FA9126D-361B-4DA5-854C-1DB4EE314D93}" type="parTrans" cxnId="{3DCE7873-0B2F-4B2C-8E84-73E15F36F062}">
      <dgm:prSet/>
      <dgm:spPr/>
      <dgm:t>
        <a:bodyPr/>
        <a:lstStyle/>
        <a:p>
          <a:pPr algn="ctr"/>
          <a:endParaRPr lang="en-US"/>
        </a:p>
      </dgm:t>
    </dgm:pt>
    <dgm:pt modelId="{DCC66F39-0032-4915-A732-5C415659FF68}" type="sibTrans" cxnId="{3DCE7873-0B2F-4B2C-8E84-73E15F36F062}">
      <dgm:prSet/>
      <dgm:spPr/>
      <dgm:t>
        <a:bodyPr/>
        <a:lstStyle/>
        <a:p>
          <a:pPr algn="ctr"/>
          <a:endParaRPr lang="en-US"/>
        </a:p>
      </dgm:t>
    </dgm:pt>
    <dgm:pt modelId="{920F0D4F-6C4C-4BE8-9363-F48FBF034871}">
      <dgm:prSet phldrT="[Text]"/>
      <dgm:spPr/>
      <dgm:t>
        <a:bodyPr/>
        <a:lstStyle/>
        <a:p>
          <a:pPr algn="ctr"/>
          <a:r>
            <a:rPr lang="sr-Cyrl-RS" dirty="0">
              <a:latin typeface="+mj-lt"/>
            </a:rPr>
            <a:t>Примања од продаје финансијске имовине  </a:t>
          </a:r>
          <a:r>
            <a:rPr lang="sr-Cyrl-RS" dirty="0" smtClean="0">
              <a:latin typeface="+mj-lt"/>
            </a:rPr>
            <a:t>динара</a:t>
          </a:r>
          <a:endParaRPr lang="en-US" dirty="0">
            <a:latin typeface="+mj-lt"/>
          </a:endParaRPr>
        </a:p>
      </dgm:t>
    </dgm:pt>
    <dgm:pt modelId="{43AA7920-B602-4336-8E46-A663A1629DDB}" type="parTrans" cxnId="{66E075DB-497E-40DD-94A9-87AA45FB6591}">
      <dgm:prSet/>
      <dgm:spPr/>
      <dgm:t>
        <a:bodyPr/>
        <a:lstStyle/>
        <a:p>
          <a:pPr algn="ctr"/>
          <a:endParaRPr lang="en-US"/>
        </a:p>
      </dgm:t>
    </dgm:pt>
    <dgm:pt modelId="{5F9FEDD2-AAF1-4278-94C9-B59264FA9EB9}" type="sibTrans" cxnId="{66E075DB-497E-40DD-94A9-87AA45FB6591}">
      <dgm:prSet/>
      <dgm:spPr/>
      <dgm:t>
        <a:bodyPr/>
        <a:lstStyle/>
        <a:p>
          <a:pPr algn="ctr"/>
          <a:endParaRPr lang="en-US"/>
        </a:p>
      </dgm:t>
    </dgm:pt>
    <dgm:pt modelId="{15426A40-9AD2-4153-8230-E20BC4B11534}">
      <dgm:prSet phldrT="[Text]" phldr="0" custT="1"/>
      <dgm:spPr/>
      <dgm:t>
        <a:bodyPr vert="horz" wrap="square"/>
        <a:lstStyle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000" dirty="0">
              <a:latin typeface="+mj-lt"/>
            </a:rPr>
            <a:t>Пренета средства из ранијих година</a:t>
          </a:r>
          <a:r>
            <a:rPr lang="sr-Latn-RS" sz="1000" dirty="0">
              <a:latin typeface="+mj-lt"/>
            </a:rPr>
            <a:t> </a:t>
          </a:r>
          <a:r>
            <a:rPr lang="sr-Cyrl-RS" sz="1000" dirty="0" smtClean="0">
              <a:latin typeface="+mj-lt"/>
            </a:rPr>
            <a:t>180.000.000</a:t>
          </a:r>
          <a:r>
            <a:rPr lang="sr-Latn-RS" sz="1000" dirty="0" smtClean="0">
              <a:latin typeface="+mj-lt"/>
            </a:rPr>
            <a:t> </a:t>
          </a:r>
          <a:r>
            <a:rPr lang="sr-Cyrl-RS" sz="1000" dirty="0">
              <a:latin typeface="+mj-lt"/>
            </a:rPr>
            <a:t>динара</a:t>
          </a:r>
          <a:endParaRPr lang="en-US" sz="1000" dirty="0">
            <a:latin typeface="+mj-lt"/>
          </a:endParaRPr>
        </a:p>
      </dgm:t>
    </dgm:pt>
    <dgm:pt modelId="{A1307EAF-2414-4AFE-BE82-97C79333BAA9}" type="parTrans" cxnId="{2873680D-EAEA-4FFC-8406-7EBC0463E3D5}">
      <dgm:prSet/>
      <dgm:spPr/>
      <dgm:t>
        <a:bodyPr/>
        <a:lstStyle/>
        <a:p>
          <a:pPr algn="ctr"/>
          <a:endParaRPr lang="en-US"/>
        </a:p>
      </dgm:t>
    </dgm:pt>
    <dgm:pt modelId="{869B992E-498B-4FBD-AA48-03E5171031C9}" type="sibTrans" cxnId="{2873680D-EAEA-4FFC-8406-7EBC0463E3D5}">
      <dgm:prSet/>
      <dgm:spPr/>
      <dgm:t>
        <a:bodyPr/>
        <a:lstStyle/>
        <a:p>
          <a:pPr algn="ctr"/>
          <a:endParaRPr lang="en-US"/>
        </a:p>
      </dgm:t>
    </dgm:pt>
    <dgm:pt modelId="{E6763EE5-8DA4-47FB-A886-915FA197CAD0}" type="pres">
      <dgm:prSet presAssocID="{691C1FF8-D24B-462D-B13F-4086A734265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1FB746E2-D736-4446-8093-C865FE09A112}" type="pres">
      <dgm:prSet presAssocID="{691C1FF8-D24B-462D-B13F-4086A7342655}" presName="radial" presStyleCnt="0">
        <dgm:presLayoutVars>
          <dgm:animLvl val="ctr"/>
        </dgm:presLayoutVars>
      </dgm:prSet>
      <dgm:spPr/>
    </dgm:pt>
    <dgm:pt modelId="{AFBC9C78-4E8A-498B-ACC1-DC2EFA6E3D36}" type="pres">
      <dgm:prSet presAssocID="{43275D6C-D470-4E2E-96F8-239EECE5D634}" presName="centerShape" presStyleLbl="vennNode1" presStyleIdx="0" presStyleCnt="7"/>
      <dgm:spPr/>
      <dgm:t>
        <a:bodyPr/>
        <a:lstStyle/>
        <a:p>
          <a:endParaRPr lang="sr-Latn-RS"/>
        </a:p>
      </dgm:t>
    </dgm:pt>
    <dgm:pt modelId="{63432802-399F-407F-AC10-7219543A0326}" type="pres">
      <dgm:prSet presAssocID="{DB1A1606-130D-4B45-9553-0A0B804495DF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449BFEB2-6844-4A2C-8DC2-780280CBA079}" type="pres">
      <dgm:prSet presAssocID="{AEA7499A-114B-4146-9776-CDD8ACEC6B39}" presName="node" presStyleLbl="vennNode1" presStyleIdx="2" presStyleCnt="7" custRadScaleRad="98049" custRadScaleInc="-167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9DDE88A7-5745-4E4F-A7A8-F71A4DA0D5F2}" type="pres">
      <dgm:prSet presAssocID="{BF71EFAE-EC9F-46E9-BD2A-1686637595DA}" presName="node" presStyleLbl="vennNode1" presStyleIdx="3" presStyleCnt="7" custRadScaleRad="100226" custRadScaleInc="-1012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72DE4213-15E1-4436-8045-C055E8A54EDE}" type="pres">
      <dgm:prSet presAssocID="{40EF3D92-C4CB-4CBC-8AED-087234C53764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91CFC9CD-FF79-40EF-A271-A8DBB0423AC2}" type="pres">
      <dgm:prSet presAssocID="{920F0D4F-6C4C-4BE8-9363-F48FBF034871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FC69A2CE-A671-47B5-8CD8-544465E52E9C}" type="pres">
      <dgm:prSet presAssocID="{15426A40-9AD2-4153-8230-E20BC4B11534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DAA67A89-AF44-46D9-9B41-8A008524D79C}" type="presOf" srcId="{691C1FF8-D24B-462D-B13F-4086A7342655}" destId="{E6763EE5-8DA4-47FB-A886-915FA197CAD0}" srcOrd="0" destOrd="0" presId="urn:microsoft.com/office/officeart/2005/8/layout/radial3"/>
    <dgm:cxn modelId="{21443498-95A2-413B-8238-88814BD6BECD}" type="presOf" srcId="{40EF3D92-C4CB-4CBC-8AED-087234C53764}" destId="{72DE4213-15E1-4436-8045-C055E8A54EDE}" srcOrd="0" destOrd="0" presId="urn:microsoft.com/office/officeart/2005/8/layout/radial3"/>
    <dgm:cxn modelId="{1A842D56-CDB5-45D5-931C-D4282BF272A7}" srcId="{43275D6C-D470-4E2E-96F8-239EECE5D634}" destId="{AEA7499A-114B-4146-9776-CDD8ACEC6B39}" srcOrd="1" destOrd="0" parTransId="{3756029C-568E-4504-8660-3DE9F861C604}" sibTransId="{FB33CDA3-B14A-45E1-8720-9AFFB02CF5C0}"/>
    <dgm:cxn modelId="{2873680D-EAEA-4FFC-8406-7EBC0463E3D5}" srcId="{43275D6C-D470-4E2E-96F8-239EECE5D634}" destId="{15426A40-9AD2-4153-8230-E20BC4B11534}" srcOrd="5" destOrd="0" parTransId="{A1307EAF-2414-4AFE-BE82-97C79333BAA9}" sibTransId="{869B992E-498B-4FBD-AA48-03E5171031C9}"/>
    <dgm:cxn modelId="{601F4B01-86E9-4131-90A5-E626638BA2F3}" srcId="{43275D6C-D470-4E2E-96F8-239EECE5D634}" destId="{BF71EFAE-EC9F-46E9-BD2A-1686637595DA}" srcOrd="2" destOrd="0" parTransId="{C16FE7E0-0CCD-40DA-AE7B-F518D75734AD}" sibTransId="{83F53DA1-8C67-4AF5-A20A-9CEC6105D842}"/>
    <dgm:cxn modelId="{3DCE7873-0B2F-4B2C-8E84-73E15F36F062}" srcId="{43275D6C-D470-4E2E-96F8-239EECE5D634}" destId="{40EF3D92-C4CB-4CBC-8AED-087234C53764}" srcOrd="3" destOrd="0" parTransId="{4FA9126D-361B-4DA5-854C-1DB4EE314D93}" sibTransId="{DCC66F39-0032-4915-A732-5C415659FF68}"/>
    <dgm:cxn modelId="{C30469EE-C4ED-4ED8-AED9-D51474DD96EC}" type="presOf" srcId="{BF71EFAE-EC9F-46E9-BD2A-1686637595DA}" destId="{9DDE88A7-5745-4E4F-A7A8-F71A4DA0D5F2}" srcOrd="0" destOrd="0" presId="urn:microsoft.com/office/officeart/2005/8/layout/radial3"/>
    <dgm:cxn modelId="{66E075DB-497E-40DD-94A9-87AA45FB6591}" srcId="{43275D6C-D470-4E2E-96F8-239EECE5D634}" destId="{920F0D4F-6C4C-4BE8-9363-F48FBF034871}" srcOrd="4" destOrd="0" parTransId="{43AA7920-B602-4336-8E46-A663A1629DDB}" sibTransId="{5F9FEDD2-AAF1-4278-94C9-B59264FA9EB9}"/>
    <dgm:cxn modelId="{6D7D6992-E6B6-44F7-B316-D29752A10DA0}" type="presOf" srcId="{15426A40-9AD2-4153-8230-E20BC4B11534}" destId="{FC69A2CE-A671-47B5-8CD8-544465E52E9C}" srcOrd="0" destOrd="0" presId="urn:microsoft.com/office/officeart/2005/8/layout/radial3"/>
    <dgm:cxn modelId="{ED791579-D868-43E9-95F2-7061893047C8}" type="presOf" srcId="{920F0D4F-6C4C-4BE8-9363-F48FBF034871}" destId="{91CFC9CD-FF79-40EF-A271-A8DBB0423AC2}" srcOrd="0" destOrd="0" presId="urn:microsoft.com/office/officeart/2005/8/layout/radial3"/>
    <dgm:cxn modelId="{6217298B-B96F-4FAB-AA35-1634E9A25792}" type="presOf" srcId="{43275D6C-D470-4E2E-96F8-239EECE5D634}" destId="{AFBC9C78-4E8A-498B-ACC1-DC2EFA6E3D36}" srcOrd="0" destOrd="0" presId="urn:microsoft.com/office/officeart/2005/8/layout/radial3"/>
    <dgm:cxn modelId="{F3FFA4E9-0F05-4377-B778-B213043372FD}" type="presOf" srcId="{DB1A1606-130D-4B45-9553-0A0B804495DF}" destId="{63432802-399F-407F-AC10-7219543A0326}" srcOrd="0" destOrd="0" presId="urn:microsoft.com/office/officeart/2005/8/layout/radial3"/>
    <dgm:cxn modelId="{BFBE68E4-EB9D-44E8-A075-A3B9466A0A3F}" srcId="{691C1FF8-D24B-462D-B13F-4086A7342655}" destId="{43275D6C-D470-4E2E-96F8-239EECE5D634}" srcOrd="0" destOrd="0" parTransId="{C3508CD6-4178-4856-A1A5-59121457A236}" sibTransId="{5344238D-D1B6-460D-9BE4-114CABEA8131}"/>
    <dgm:cxn modelId="{60056D75-42DA-4F97-A051-C217DC443FFB}" type="presOf" srcId="{AEA7499A-114B-4146-9776-CDD8ACEC6B39}" destId="{449BFEB2-6844-4A2C-8DC2-780280CBA079}" srcOrd="0" destOrd="0" presId="urn:microsoft.com/office/officeart/2005/8/layout/radial3"/>
    <dgm:cxn modelId="{F6051797-0227-4AC0-A185-EEFCD174AEF9}" srcId="{43275D6C-D470-4E2E-96F8-239EECE5D634}" destId="{DB1A1606-130D-4B45-9553-0A0B804495DF}" srcOrd="0" destOrd="0" parTransId="{E71C9696-7619-4519-B8E6-F2196E95C10E}" sibTransId="{411BF947-09C5-4608-92FF-81B3B11A697B}"/>
    <dgm:cxn modelId="{53C94010-FBA4-48C1-8A2B-E2898421DF25}" type="presParOf" srcId="{E6763EE5-8DA4-47FB-A886-915FA197CAD0}" destId="{1FB746E2-D736-4446-8093-C865FE09A112}" srcOrd="0" destOrd="0" presId="urn:microsoft.com/office/officeart/2005/8/layout/radial3"/>
    <dgm:cxn modelId="{BD9E90CF-0EBA-4B25-95BD-59FE24E96E15}" type="presParOf" srcId="{1FB746E2-D736-4446-8093-C865FE09A112}" destId="{AFBC9C78-4E8A-498B-ACC1-DC2EFA6E3D36}" srcOrd="0" destOrd="0" presId="urn:microsoft.com/office/officeart/2005/8/layout/radial3"/>
    <dgm:cxn modelId="{5BD904B0-40D5-43B2-8539-076F793C095B}" type="presParOf" srcId="{1FB746E2-D736-4446-8093-C865FE09A112}" destId="{63432802-399F-407F-AC10-7219543A0326}" srcOrd="1" destOrd="0" presId="urn:microsoft.com/office/officeart/2005/8/layout/radial3"/>
    <dgm:cxn modelId="{25E22851-78BB-4D06-AFBF-80E0288472B0}" type="presParOf" srcId="{1FB746E2-D736-4446-8093-C865FE09A112}" destId="{449BFEB2-6844-4A2C-8DC2-780280CBA079}" srcOrd="2" destOrd="0" presId="urn:microsoft.com/office/officeart/2005/8/layout/radial3"/>
    <dgm:cxn modelId="{5D23A471-411F-4E50-B9EB-BC7F3C610885}" type="presParOf" srcId="{1FB746E2-D736-4446-8093-C865FE09A112}" destId="{9DDE88A7-5745-4E4F-A7A8-F71A4DA0D5F2}" srcOrd="3" destOrd="0" presId="urn:microsoft.com/office/officeart/2005/8/layout/radial3"/>
    <dgm:cxn modelId="{5CA144F3-BA90-42FE-BFB7-6CA381147D10}" type="presParOf" srcId="{1FB746E2-D736-4446-8093-C865FE09A112}" destId="{72DE4213-15E1-4436-8045-C055E8A54EDE}" srcOrd="4" destOrd="0" presId="urn:microsoft.com/office/officeart/2005/8/layout/radial3"/>
    <dgm:cxn modelId="{549F1914-D3C3-4042-B5CE-3D25B440FCC3}" type="presParOf" srcId="{1FB746E2-D736-4446-8093-C865FE09A112}" destId="{91CFC9CD-FF79-40EF-A271-A8DBB0423AC2}" srcOrd="5" destOrd="0" presId="urn:microsoft.com/office/officeart/2005/8/layout/radial3"/>
    <dgm:cxn modelId="{9E29D2B8-AD09-498D-AB56-B509A54781DF}" type="presParOf" srcId="{1FB746E2-D736-4446-8093-C865FE09A112}" destId="{FC69A2CE-A671-47B5-8CD8-544465E52E9C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Расходи за запослене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7030A0"/>
        </a:solidFill>
      </dgm:spPr>
      <dgm:t>
        <a:bodyPr/>
        <a:lstStyle/>
        <a:p>
          <a:r>
            <a:rPr lang="sr-Cyrl-RS" sz="1400" b="1" dirty="0"/>
            <a:t>Расходи за запослене </a:t>
          </a:r>
          <a:r>
            <a:rPr lang="sr-Cyrl-RS" sz="1400" dirty="0"/>
            <a:t>представљају све трошкове за запослене, како у управи тако и код буџетских корисника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r>
            <a:rPr lang="sr-Cyrl-RS" b="1" dirty="0"/>
            <a:t>Коришћење роба и услуга </a:t>
          </a:r>
          <a:endParaRPr lang="en-US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50"/>
        </a:solidFill>
      </dgm:spPr>
      <dgm:t>
        <a:bodyPr/>
        <a:lstStyle/>
        <a:p>
          <a:pPr algn="just"/>
          <a:r>
            <a:rPr lang="sr-Cyrl-RS" sz="1400" b="1" dirty="0"/>
            <a:t>Коришћење роба и услуга </a:t>
          </a:r>
          <a:r>
            <a:rPr lang="sr-Cyrl-RS" sz="14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Дотације и трансфери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0070C0"/>
        </a:solidFill>
      </dgm:spPr>
      <dgm:t>
        <a:bodyPr/>
        <a:lstStyle/>
        <a:p>
          <a:pPr algn="just"/>
          <a:r>
            <a:rPr lang="sr-Cyrl-RS" sz="1400" b="1" dirty="0"/>
            <a:t>Дотације и трансфери </a:t>
          </a:r>
          <a:r>
            <a:rPr lang="sr-Cyrl-RS" sz="1400" dirty="0"/>
            <a:t>су трошкови које локална самоуправа </a:t>
          </a:r>
          <a:r>
            <a:rPr lang="ru-RU" sz="14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400" dirty="0"/>
            <a:t> као што су школе, центар за социјални рад, дом здравља.</a:t>
          </a:r>
          <a:r>
            <a:rPr lang="en-US" sz="1400" dirty="0"/>
            <a:t> </a:t>
          </a:r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Остали расходи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just"/>
          <a:r>
            <a:rPr lang="sr-Cyrl-RS" sz="1400" b="1" dirty="0"/>
            <a:t>Остали расходи </a:t>
          </a:r>
          <a:r>
            <a:rPr lang="sr-Cyrl-RS" sz="1400" dirty="0"/>
            <a:t>обухватају дотације невладиним организацијама, порезе, таксе, новчане </a:t>
          </a:r>
          <a:r>
            <a:rPr lang="sr-Cyrl-RS" sz="1400" dirty="0" smtClean="0"/>
            <a:t>казне,накнаду штете</a:t>
          </a:r>
          <a:endParaRPr lang="en-US" sz="1400" dirty="0"/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Субвенције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ru-RU" sz="1400" b="1" dirty="0"/>
            <a:t>Субвенције</a:t>
          </a:r>
          <a:r>
            <a:rPr lang="ru-RU" sz="1400" dirty="0"/>
            <a:t> сe одобравају </a:t>
          </a:r>
          <a:r>
            <a:rPr lang="ru-RU" sz="1400" dirty="0" smtClean="0"/>
            <a:t>јавним предузећима,</a:t>
          </a:r>
          <a:r>
            <a:rPr lang="sr-Cyrl-RS" sz="1400" dirty="0" smtClean="0"/>
            <a:t>ПД „</a:t>
          </a:r>
          <a:r>
            <a:rPr lang="ru-RU" sz="1400" dirty="0" smtClean="0"/>
            <a:t>Еко-аграр», </a:t>
          </a:r>
          <a:r>
            <a:rPr lang="ru-RU" sz="1400" dirty="0"/>
            <a:t>пољопривредним </a:t>
          </a:r>
          <a:r>
            <a:rPr lang="ru-RU" sz="1400" dirty="0" smtClean="0"/>
            <a:t>произвођачима,субвенције за информисање.</a:t>
          </a:r>
          <a:endParaRPr lang="en-US" sz="1400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Социјална заштита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/>
            <a:t>Социјална заштита </a:t>
          </a:r>
          <a:r>
            <a:rPr lang="sr-Cyrl-RS" sz="1400" dirty="0"/>
            <a:t>обухвата све трошкове исплате социјалне помоћи за различите категорије </a:t>
          </a:r>
          <a:r>
            <a:rPr lang="sr-Cyrl-RS" sz="1400" dirty="0" smtClean="0"/>
            <a:t>грађана(Помоћ у кући за стара лица,Лични пратиоц и помоћ у кући за децу са сметњама </a:t>
          </a:r>
          <a:r>
            <a:rPr lang="sr-Cyrl-RS" sz="1400" smtClean="0"/>
            <a:t>у развоју,накнаде за превоз пензионера и социјално угроженог становништва,услуге боравка деце и домски смештај за децу ометену у развоју, накнаде за рођење деце и накнада за вантелесну оплодњу,једнократне новчане помоћи)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48096665-F98A-4372-9642-AA104F5D458A}">
      <dgm:prSet phldrT="[Text]"/>
      <dgm:spPr/>
      <dgm:t>
        <a:bodyPr/>
        <a:lstStyle/>
        <a:p>
          <a:r>
            <a:rPr lang="sr-Cyrl-RS" b="1" dirty="0"/>
            <a:t>Буџетска резерва</a:t>
          </a:r>
          <a:endParaRPr lang="en-US" b="1" dirty="0"/>
        </a:p>
      </dgm:t>
    </dgm:pt>
    <dgm:pt modelId="{AFDDD8A6-A5D8-4980-A3AD-3612739BB0D6}" type="parTrans" cxnId="{FF60118A-5412-436E-B845-69CD79E57C83}">
      <dgm:prSet/>
      <dgm:spPr/>
      <dgm:t>
        <a:bodyPr/>
        <a:lstStyle/>
        <a:p>
          <a:endParaRPr lang="en-US"/>
        </a:p>
      </dgm:t>
    </dgm:pt>
    <dgm:pt modelId="{5FC22904-D7CC-4648-88EC-995516A10DB1}" type="sibTrans" cxnId="{FF60118A-5412-436E-B845-69CD79E57C83}">
      <dgm:prSet/>
      <dgm:spPr/>
      <dgm:t>
        <a:bodyPr/>
        <a:lstStyle/>
        <a:p>
          <a:endParaRPr lang="en-US"/>
        </a:p>
      </dgm:t>
    </dgm:pt>
    <dgm:pt modelId="{97F877CB-9B8D-43D2-81EC-7EBF25320968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b="1" dirty="0"/>
            <a:t>Буџетска резерва </a:t>
          </a:r>
          <a:r>
            <a:rPr lang="sr-Cyrl-RS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dirty="0"/>
        </a:p>
      </dgm:t>
    </dgm:pt>
    <dgm:pt modelId="{B1A118C8-65C5-4505-9861-C15DF46DDE40}" type="parTrans" cxnId="{C2060C01-AE6C-49A2-9E7C-10136D57EE22}">
      <dgm:prSet/>
      <dgm:spPr/>
      <dgm:t>
        <a:bodyPr/>
        <a:lstStyle/>
        <a:p>
          <a:endParaRPr lang="en-US"/>
        </a:p>
      </dgm:t>
    </dgm:pt>
    <dgm:pt modelId="{85A9A230-CB7F-4D0E-AEAE-CC533D1E4637}" type="sibTrans" cxnId="{C2060C01-AE6C-49A2-9E7C-10136D57EE22}">
      <dgm:prSet/>
      <dgm:spPr/>
      <dgm:t>
        <a:bodyPr/>
        <a:lstStyle/>
        <a:p>
          <a:endParaRPr lang="en-US"/>
        </a:p>
      </dgm:t>
    </dgm:pt>
    <dgm:pt modelId="{1BF4645B-0E25-4982-8755-C468FC62C39C}">
      <dgm:prSet phldrT="[Text]"/>
      <dgm:spPr/>
      <dgm:t>
        <a:bodyPr/>
        <a:lstStyle/>
        <a:p>
          <a:r>
            <a:rPr lang="sr-Cyrl-RS" b="1" dirty="0"/>
            <a:t>Капитални издаци</a:t>
          </a:r>
          <a:endParaRPr lang="en-US" b="1" dirty="0"/>
        </a:p>
      </dgm:t>
    </dgm:pt>
    <dgm:pt modelId="{C1391573-84AC-4A5F-9872-896027FCD9E0}" type="parTrans" cxnId="{0B3FDED6-0041-4BD1-9A6E-DBDB5E3BB9B4}">
      <dgm:prSet/>
      <dgm:spPr/>
      <dgm:t>
        <a:bodyPr/>
        <a:lstStyle/>
        <a:p>
          <a:endParaRPr lang="en-US"/>
        </a:p>
      </dgm:t>
    </dgm:pt>
    <dgm:pt modelId="{EAAC9105-FD12-40C6-84F5-2CAFAE74C666}" type="sibTrans" cxnId="{0B3FDED6-0041-4BD1-9A6E-DBDB5E3BB9B4}">
      <dgm:prSet/>
      <dgm:spPr/>
      <dgm:t>
        <a:bodyPr/>
        <a:lstStyle/>
        <a:p>
          <a:endParaRPr lang="en-US"/>
        </a:p>
      </dgm:t>
    </dgm:pt>
    <dgm:pt modelId="{423C6F79-8640-4D5E-8F7E-2B463BCF528C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pPr algn="just"/>
          <a:r>
            <a:rPr lang="sr-Cyrl-RS" b="1" dirty="0"/>
            <a:t>Капитални издаци </a:t>
          </a:r>
          <a:r>
            <a:rPr lang="sr-Cyrl-RS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dirty="0"/>
        </a:p>
      </dgm:t>
    </dgm:pt>
    <dgm:pt modelId="{491E2BD3-8551-49F0-919A-AB73427DE405}" type="parTrans" cxnId="{D51F2C8A-AB76-4B34-9AF8-3FA9A4DB4238}">
      <dgm:prSet/>
      <dgm:spPr/>
      <dgm:t>
        <a:bodyPr/>
        <a:lstStyle/>
        <a:p>
          <a:endParaRPr lang="en-US"/>
        </a:p>
      </dgm:t>
    </dgm:pt>
    <dgm:pt modelId="{BC9BB851-E04E-4BC3-8DA9-DF824BEE6D0D}" type="sibTrans" cxnId="{D51F2C8A-AB76-4B34-9AF8-3FA9A4DB4238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2385D1D-92EB-445D-B736-940004751C79}" type="pres">
      <dgm:prSet presAssocID="{0C844461-76DE-4FEA-A87D-23440AD6FC2E}" presName="bracket" presStyleLbl="parChTrans1D1" presStyleIdx="0" presStyleCnt="8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E930D30-96BC-4D43-B65A-EE88C46DBE48}" type="pres">
      <dgm:prSet presAssocID="{E1B79EE1-1157-4302-AB0B-8FEDC81165FD}" presName="bracket" presStyleLbl="parChTrans1D1" presStyleIdx="1" presStyleCnt="8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14D1633C-A097-4A5A-8269-B04E98857E56}" type="pres">
      <dgm:prSet presAssocID="{E055884F-7426-4921-A0E5-9CA56A76B49A}" presName="bracket" presStyleLbl="parChTrans1D1" presStyleIdx="2" presStyleCnt="8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435AB433-2559-485A-A03D-C32F36288071}" type="pres">
      <dgm:prSet presAssocID="{28888755-727E-436B-B2F2-DA7896544A65}" presName="bracket" presStyleLbl="parChTrans1D1" presStyleIdx="3" presStyleCnt="8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6497CA82-45EE-4BD1-AEB4-CC3961FBFB74}" type="pres">
      <dgm:prSet presAssocID="{26EF48C7-6381-4355-B03F-DD441AE957C7}" presName="bracket" presStyleLbl="parChTrans1D1" presStyleIdx="4" presStyleCnt="8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7845F59F-6101-48DE-ABCC-EC5351843F5B}" type="pres">
      <dgm:prSet presAssocID="{E1AD8724-28DC-48C5-B75E-B0D1F33E6279}" presName="bracket" presStyleLbl="parChTrans1D1" presStyleIdx="5" presStyleCnt="8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1DEFA11E-9373-40F9-A3AA-EE96EB176FFC}" type="pres">
      <dgm:prSet presAssocID="{BCA81F17-B88D-47F3-91A4-C02EC1C807D8}" presName="spV" presStyleCnt="0"/>
      <dgm:spPr/>
    </dgm:pt>
    <dgm:pt modelId="{4B12A308-E2AF-4F45-882B-691EF4FA1B43}" type="pres">
      <dgm:prSet presAssocID="{48096665-F98A-4372-9642-AA104F5D458A}" presName="linNode" presStyleCnt="0"/>
      <dgm:spPr/>
    </dgm:pt>
    <dgm:pt modelId="{B471A916-B6F4-4017-A447-E2C98CEE19B9}" type="pres">
      <dgm:prSet presAssocID="{48096665-F98A-4372-9642-AA104F5D458A}" presName="parTx" presStyleLbl="revTx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7F976215-9D17-4223-A92A-D3302071B429}" type="pres">
      <dgm:prSet presAssocID="{48096665-F98A-4372-9642-AA104F5D458A}" presName="bracket" presStyleLbl="parChTrans1D1" presStyleIdx="6" presStyleCnt="8"/>
      <dgm:spPr/>
    </dgm:pt>
    <dgm:pt modelId="{C984C73F-7C05-410A-B91E-AD111AE0E45B}" type="pres">
      <dgm:prSet presAssocID="{48096665-F98A-4372-9642-AA104F5D458A}" presName="spH" presStyleCnt="0"/>
      <dgm:spPr/>
    </dgm:pt>
    <dgm:pt modelId="{260E7D26-6540-4407-AA35-D081FC05F135}" type="pres">
      <dgm:prSet presAssocID="{48096665-F98A-4372-9642-AA104F5D458A}" presName="desTx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87942DC7-D611-481D-85C3-17E9EE928CC9}" type="pres">
      <dgm:prSet presAssocID="{5FC22904-D7CC-4648-88EC-995516A10DB1}" presName="spV" presStyleCnt="0"/>
      <dgm:spPr/>
    </dgm:pt>
    <dgm:pt modelId="{5A582BDF-EB51-42B9-AFE8-1D18A89089BC}" type="pres">
      <dgm:prSet presAssocID="{1BF4645B-0E25-4982-8755-C468FC62C39C}" presName="linNode" presStyleCnt="0"/>
      <dgm:spPr/>
    </dgm:pt>
    <dgm:pt modelId="{320B77C6-F8A0-4CEB-8B55-79E4A1BAF9E9}" type="pres">
      <dgm:prSet presAssocID="{1BF4645B-0E25-4982-8755-C468FC62C39C}" presName="parTx" presStyleLbl="revTx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803A06C6-F698-48F4-A91D-0B2B17EECBA4}" type="pres">
      <dgm:prSet presAssocID="{1BF4645B-0E25-4982-8755-C468FC62C39C}" presName="bracket" presStyleLbl="parChTrans1D1" presStyleIdx="7" presStyleCnt="8"/>
      <dgm:spPr/>
    </dgm:pt>
    <dgm:pt modelId="{4A43BD3F-83F2-4A36-B8AE-CC5DC27FAC9E}" type="pres">
      <dgm:prSet presAssocID="{1BF4645B-0E25-4982-8755-C468FC62C39C}" presName="spH" presStyleCnt="0"/>
      <dgm:spPr/>
    </dgm:pt>
    <dgm:pt modelId="{E8E0050D-5592-4FFB-BC24-07DF887B3DF2}" type="pres">
      <dgm:prSet presAssocID="{1BF4645B-0E25-4982-8755-C468FC62C39C}" presName="desTx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913F8910-4C80-476B-BB1A-84CDC766C5E5}" type="presOf" srcId="{EEA47F19-311D-44B3-AAA4-35C98BD4844B}" destId="{EFEB1020-9C17-48DC-BBE0-54FA743F9F75}" srcOrd="0" destOrd="0" presId="urn:diagrams.loki3.com/BracketList"/>
    <dgm:cxn modelId="{EC0075EB-3DC2-4074-AA80-170858192B86}" type="presOf" srcId="{28888755-727E-436B-B2F2-DA7896544A65}" destId="{9312B733-3AEB-49F6-8245-08553BA2949B}" srcOrd="0" destOrd="0" presId="urn:diagrams.loki3.com/BracketList"/>
    <dgm:cxn modelId="{3A62F178-8066-4771-B4B9-5EF0D5B95712}" type="presOf" srcId="{1BF4645B-0E25-4982-8755-C468FC62C39C}" destId="{320B77C6-F8A0-4CEB-8B55-79E4A1BAF9E9}" srcOrd="0" destOrd="0" presId="urn:diagrams.loki3.com/BracketList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D51F2C8A-AB76-4B34-9AF8-3FA9A4DB4238}" srcId="{1BF4645B-0E25-4982-8755-C468FC62C39C}" destId="{423C6F79-8640-4D5E-8F7E-2B463BCF528C}" srcOrd="0" destOrd="0" parTransId="{491E2BD3-8551-49F0-919A-AB73427DE405}" sibTransId="{BC9BB851-E04E-4BC3-8DA9-DF824BEE6D0D}"/>
    <dgm:cxn modelId="{4A72B881-7734-4A48-B974-4165271D16B3}" type="presOf" srcId="{A22D28D0-C0EE-4FAC-9411-A8A4995FB17B}" destId="{B43D6F8D-5103-4DCA-8971-053A6B7A987B}" srcOrd="0" destOrd="0" presId="urn:diagrams.loki3.com/BracketList"/>
    <dgm:cxn modelId="{0B3FDED6-0041-4BD1-9A6E-DBDB5E3BB9B4}" srcId="{EEA47F19-311D-44B3-AAA4-35C98BD4844B}" destId="{1BF4645B-0E25-4982-8755-C468FC62C39C}" srcOrd="7" destOrd="0" parTransId="{C1391573-84AC-4A5F-9872-896027FCD9E0}" sibTransId="{EAAC9105-FD12-40C6-84F5-2CAFAE74C666}"/>
    <dgm:cxn modelId="{1EC38B43-666B-4E38-81B7-8A080ED8DA87}" type="presOf" srcId="{0C844461-76DE-4FEA-A87D-23440AD6FC2E}" destId="{C6144CDB-22C1-4337-9F95-C3A522A707D1}" srcOrd="0" destOrd="0" presId="urn:diagrams.loki3.com/BracketList"/>
    <dgm:cxn modelId="{C314BF9B-D2C0-49FD-8192-2D4E8F24E524}" type="presOf" srcId="{E1B79EE1-1157-4302-AB0B-8FEDC81165FD}" destId="{F40D94EA-52E0-4740-A924-EAF350BDF213}" srcOrd="0" destOrd="0" presId="urn:diagrams.loki3.com/BracketList"/>
    <dgm:cxn modelId="{CA57D8EB-0B56-4F96-A4E4-69872B3236BF}" type="presOf" srcId="{423C6F79-8640-4D5E-8F7E-2B463BCF528C}" destId="{E8E0050D-5592-4FFB-BC24-07DF887B3DF2}" srcOrd="0" destOrd="0" presId="urn:diagrams.loki3.com/BracketList"/>
    <dgm:cxn modelId="{BCE59B63-5EB1-433A-8547-EDBAFAA0A920}" type="presOf" srcId="{6B14159D-5902-471E-9F91-CEA86CA18597}" destId="{FFFD7BD8-195B-4FA4-9414-4F4C582F5570}" srcOrd="0" destOrd="0" presId="urn:diagrams.loki3.com/BracketList"/>
    <dgm:cxn modelId="{A2BA0882-E9E2-465B-A810-984927F0F13D}" type="presOf" srcId="{97F877CB-9B8D-43D2-81EC-7EBF25320968}" destId="{260E7D26-6540-4407-AA35-D081FC05F135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C2060C01-AE6C-49A2-9E7C-10136D57EE22}" srcId="{48096665-F98A-4372-9642-AA104F5D458A}" destId="{97F877CB-9B8D-43D2-81EC-7EBF25320968}" srcOrd="0" destOrd="0" parTransId="{B1A118C8-65C5-4505-9861-C15DF46DDE40}" sibTransId="{85A9A230-CB7F-4D0E-AEAE-CC533D1E4637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125639C7-B690-4F53-A1C9-BB18BE26EFFF}" type="presOf" srcId="{FE2BA0E8-81AC-463B-B498-EF464F5BCE06}" destId="{9893D59A-7FEC-486D-89C4-D28135F6121C}" srcOrd="0" destOrd="0" presId="urn:diagrams.loki3.com/BracketList"/>
    <dgm:cxn modelId="{FF60118A-5412-436E-B845-69CD79E57C83}" srcId="{EEA47F19-311D-44B3-AAA4-35C98BD4844B}" destId="{48096665-F98A-4372-9642-AA104F5D458A}" srcOrd="6" destOrd="0" parTransId="{AFDDD8A6-A5D8-4980-A3AD-3612739BB0D6}" sibTransId="{5FC22904-D7CC-4648-88EC-995516A10DB1}"/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E8F8E3A6-DE2E-43A3-A54F-79C8F4CD16F2}" type="presOf" srcId="{92FD0664-EE76-4121-BE7B-68FC1EE5F4D7}" destId="{C6BA9D27-2D60-4BA7-98A9-E18E57FDB6CB}" srcOrd="0" destOrd="0" presId="urn:diagrams.loki3.com/BracketList"/>
    <dgm:cxn modelId="{1A66DD3E-AD41-4FBE-A90F-6733EF188F32}" type="presOf" srcId="{26EF48C7-6381-4355-B03F-DD441AE957C7}" destId="{EFAACCF6-3A6A-4536-89B0-F0A7C44F6BE1}" srcOrd="0" destOrd="0" presId="urn:diagrams.loki3.com/BracketList"/>
    <dgm:cxn modelId="{09EA19A1-AD92-457C-AA02-410DD0335895}" type="presOf" srcId="{E055884F-7426-4921-A0E5-9CA56A76B49A}" destId="{CCB8139E-CA19-491D-9FCD-6BF28923C725}" srcOrd="0" destOrd="0" presId="urn:diagrams.loki3.com/BracketList"/>
    <dgm:cxn modelId="{CAC21658-3423-481C-AF27-E9996CB921F1}" type="presOf" srcId="{D45E583C-4AAD-40D2-9D24-9A0A68141567}" destId="{7BB6658A-32E0-42C7-B82A-240BF45CF27D}" srcOrd="0" destOrd="0" presId="urn:diagrams.loki3.com/BracketList"/>
    <dgm:cxn modelId="{6CADC6AF-E4D1-4118-B6AD-2936E20B24E4}" type="presOf" srcId="{E1AD8724-28DC-48C5-B75E-B0D1F33E6279}" destId="{939B76D1-BB33-4E50-9ECD-839FB5787B9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592F709B-0D71-4665-94FE-FCFCC1F99F37}" type="presOf" srcId="{48096665-F98A-4372-9642-AA104F5D458A}" destId="{B471A916-B6F4-4017-A447-E2C98CEE19B9}" srcOrd="0" destOrd="0" presId="urn:diagrams.loki3.com/BracketList"/>
    <dgm:cxn modelId="{45E7555C-A21A-4EDC-9BCD-7FDE66998A88}" type="presOf" srcId="{4B4A2A45-FFA7-47F5-A99D-A2DFD7698107}" destId="{9A05939C-6B40-4C32-897A-4A6DC3E71E5B}" srcOrd="0" destOrd="0" presId="urn:diagrams.loki3.com/BracketList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40D3676A-F1A5-4427-A548-CBF9A5223C2B}" type="presParOf" srcId="{EFEB1020-9C17-48DC-BBE0-54FA743F9F75}" destId="{98695426-23ED-40C0-90A1-2BB445DEBC64}" srcOrd="0" destOrd="0" presId="urn:diagrams.loki3.com/BracketList"/>
    <dgm:cxn modelId="{B99D9979-491A-40BC-A44D-704510C66282}" type="presParOf" srcId="{98695426-23ED-40C0-90A1-2BB445DEBC64}" destId="{C6144CDB-22C1-4337-9F95-C3A522A707D1}" srcOrd="0" destOrd="0" presId="urn:diagrams.loki3.com/BracketList"/>
    <dgm:cxn modelId="{3F038A8C-54CA-4C12-A4D5-3697C0B0FBA8}" type="presParOf" srcId="{98695426-23ED-40C0-90A1-2BB445DEBC64}" destId="{02385D1D-92EB-445D-B736-940004751C79}" srcOrd="1" destOrd="0" presId="urn:diagrams.loki3.com/BracketList"/>
    <dgm:cxn modelId="{F23B245D-83AC-4E44-9437-D8C1D4427331}" type="presParOf" srcId="{98695426-23ED-40C0-90A1-2BB445DEBC64}" destId="{99D36636-E395-439F-A79A-29C0BFB6F7E4}" srcOrd="2" destOrd="0" presId="urn:diagrams.loki3.com/BracketList"/>
    <dgm:cxn modelId="{8BB22B44-3292-44A1-98F4-F5A8176417B5}" type="presParOf" srcId="{98695426-23ED-40C0-90A1-2BB445DEBC64}" destId="{7BB6658A-32E0-42C7-B82A-240BF45CF27D}" srcOrd="3" destOrd="0" presId="urn:diagrams.loki3.com/BracketList"/>
    <dgm:cxn modelId="{C04665F8-7E1A-4C16-AABE-A33AF5389545}" type="presParOf" srcId="{EFEB1020-9C17-48DC-BBE0-54FA743F9F75}" destId="{5B3CB043-7A92-47E9-A4C4-39EC715F2552}" srcOrd="1" destOrd="0" presId="urn:diagrams.loki3.com/BracketList"/>
    <dgm:cxn modelId="{E8028D0D-089D-42C5-B5EB-64B3BC2137A7}" type="presParOf" srcId="{EFEB1020-9C17-48DC-BBE0-54FA743F9F75}" destId="{D9DF5E9A-39D4-44B7-A326-58B07A05D91E}" srcOrd="2" destOrd="0" presId="urn:diagrams.loki3.com/BracketList"/>
    <dgm:cxn modelId="{8E15159D-3AB1-440E-8894-59BE2B56B134}" type="presParOf" srcId="{D9DF5E9A-39D4-44B7-A326-58B07A05D91E}" destId="{F40D94EA-52E0-4740-A924-EAF350BDF213}" srcOrd="0" destOrd="0" presId="urn:diagrams.loki3.com/BracketList"/>
    <dgm:cxn modelId="{2C9CC56C-A542-4653-888C-37B18F18AC1C}" type="presParOf" srcId="{D9DF5E9A-39D4-44B7-A326-58B07A05D91E}" destId="{0E930D30-96BC-4D43-B65A-EE88C46DBE48}" srcOrd="1" destOrd="0" presId="urn:diagrams.loki3.com/BracketList"/>
    <dgm:cxn modelId="{C4F76B05-4424-487A-8D78-1F339773380F}" type="presParOf" srcId="{D9DF5E9A-39D4-44B7-A326-58B07A05D91E}" destId="{5831BF15-ED1F-4BD5-857B-18B8E573D9AB}" srcOrd="2" destOrd="0" presId="urn:diagrams.loki3.com/BracketList"/>
    <dgm:cxn modelId="{9684803F-D7ED-4E86-98D4-25A7B956A53E}" type="presParOf" srcId="{D9DF5E9A-39D4-44B7-A326-58B07A05D91E}" destId="{C6BA9D27-2D60-4BA7-98A9-E18E57FDB6CB}" srcOrd="3" destOrd="0" presId="urn:diagrams.loki3.com/BracketList"/>
    <dgm:cxn modelId="{CAAAF0B7-68D1-4FE6-9F89-AF4A1B4DB582}" type="presParOf" srcId="{EFEB1020-9C17-48DC-BBE0-54FA743F9F75}" destId="{5A002753-9FCA-4DC5-B8A6-1F7632BDDE58}" srcOrd="3" destOrd="0" presId="urn:diagrams.loki3.com/BracketList"/>
    <dgm:cxn modelId="{E925D2BD-B112-4BAD-B36C-8E73DF494DB0}" type="presParOf" srcId="{EFEB1020-9C17-48DC-BBE0-54FA743F9F75}" destId="{9709DCCB-B8A8-47BC-A303-F9EC41DA889E}" srcOrd="4" destOrd="0" presId="urn:diagrams.loki3.com/BracketList"/>
    <dgm:cxn modelId="{DB8B94F4-2A60-4DB1-8236-F85C9F7015D4}" type="presParOf" srcId="{9709DCCB-B8A8-47BC-A303-F9EC41DA889E}" destId="{CCB8139E-CA19-491D-9FCD-6BF28923C725}" srcOrd="0" destOrd="0" presId="urn:diagrams.loki3.com/BracketList"/>
    <dgm:cxn modelId="{2B8D4E56-DF9C-4ECA-BBB6-3862D049AD70}" type="presParOf" srcId="{9709DCCB-B8A8-47BC-A303-F9EC41DA889E}" destId="{14D1633C-A097-4A5A-8269-B04E98857E56}" srcOrd="1" destOrd="0" presId="urn:diagrams.loki3.com/BracketList"/>
    <dgm:cxn modelId="{91A77F78-8116-4035-A3EB-EC68BEA24561}" type="presParOf" srcId="{9709DCCB-B8A8-47BC-A303-F9EC41DA889E}" destId="{82B38D6F-2AA7-4339-A71D-28AA55699178}" srcOrd="2" destOrd="0" presId="urn:diagrams.loki3.com/BracketList"/>
    <dgm:cxn modelId="{DA9B824D-FE3E-4889-9FF3-049627BDF64A}" type="presParOf" srcId="{9709DCCB-B8A8-47BC-A303-F9EC41DA889E}" destId="{FFFD7BD8-195B-4FA4-9414-4F4C582F5570}" srcOrd="3" destOrd="0" presId="urn:diagrams.loki3.com/BracketList"/>
    <dgm:cxn modelId="{56B9371C-497F-4A89-B756-5F7C42096761}" type="presParOf" srcId="{EFEB1020-9C17-48DC-BBE0-54FA743F9F75}" destId="{D3A122A3-FC4C-4845-B4FF-0E74CF3D50D3}" srcOrd="5" destOrd="0" presId="urn:diagrams.loki3.com/BracketList"/>
    <dgm:cxn modelId="{B403F54A-3FF2-4890-8A79-6EFCF82C7650}" type="presParOf" srcId="{EFEB1020-9C17-48DC-BBE0-54FA743F9F75}" destId="{CCB5FDA4-BEC8-4CA1-835A-2A3BEEBEC456}" srcOrd="6" destOrd="0" presId="urn:diagrams.loki3.com/BracketList"/>
    <dgm:cxn modelId="{4B44A869-3D6A-4E84-BD16-259932531854}" type="presParOf" srcId="{CCB5FDA4-BEC8-4CA1-835A-2A3BEEBEC456}" destId="{9312B733-3AEB-49F6-8245-08553BA2949B}" srcOrd="0" destOrd="0" presId="urn:diagrams.loki3.com/BracketList"/>
    <dgm:cxn modelId="{B70F3F88-00DB-494C-A8A9-B6FAF5F0FB5B}" type="presParOf" srcId="{CCB5FDA4-BEC8-4CA1-835A-2A3BEEBEC456}" destId="{435AB433-2559-485A-A03D-C32F36288071}" srcOrd="1" destOrd="0" presId="urn:diagrams.loki3.com/BracketList"/>
    <dgm:cxn modelId="{25C710FC-34AF-44EF-A59D-3394CA60D85F}" type="presParOf" srcId="{CCB5FDA4-BEC8-4CA1-835A-2A3BEEBEC456}" destId="{C13B9160-72D5-46E0-A1C0-91E8634DFAE2}" srcOrd="2" destOrd="0" presId="urn:diagrams.loki3.com/BracketList"/>
    <dgm:cxn modelId="{4F515378-8FCB-4200-A427-287CBD23E029}" type="presParOf" srcId="{CCB5FDA4-BEC8-4CA1-835A-2A3BEEBEC456}" destId="{9893D59A-7FEC-486D-89C4-D28135F6121C}" srcOrd="3" destOrd="0" presId="urn:diagrams.loki3.com/BracketList"/>
    <dgm:cxn modelId="{EF807BA3-80CB-4F2A-A0DB-CEBE4DF6D9AF}" type="presParOf" srcId="{EFEB1020-9C17-48DC-BBE0-54FA743F9F75}" destId="{A421D242-ABBF-45EB-97FD-83930430328F}" srcOrd="7" destOrd="0" presId="urn:diagrams.loki3.com/BracketList"/>
    <dgm:cxn modelId="{18CD0900-03D4-4FC5-947C-D63509C4CD0B}" type="presParOf" srcId="{EFEB1020-9C17-48DC-BBE0-54FA743F9F75}" destId="{F0DED400-B200-4EA2-AB34-CCFF58E07A6E}" srcOrd="8" destOrd="0" presId="urn:diagrams.loki3.com/BracketList"/>
    <dgm:cxn modelId="{9B164F5B-734B-4F1A-B5FC-825850C19B16}" type="presParOf" srcId="{F0DED400-B200-4EA2-AB34-CCFF58E07A6E}" destId="{EFAACCF6-3A6A-4536-89B0-F0A7C44F6BE1}" srcOrd="0" destOrd="0" presId="urn:diagrams.loki3.com/BracketList"/>
    <dgm:cxn modelId="{3FF0B257-0F12-4315-B902-EFA379523963}" type="presParOf" srcId="{F0DED400-B200-4EA2-AB34-CCFF58E07A6E}" destId="{6497CA82-45EE-4BD1-AEB4-CC3961FBFB74}" srcOrd="1" destOrd="0" presId="urn:diagrams.loki3.com/BracketList"/>
    <dgm:cxn modelId="{DF592281-E118-4B69-9CCF-70AF651B01A6}" type="presParOf" srcId="{F0DED400-B200-4EA2-AB34-CCFF58E07A6E}" destId="{CD7548DD-1E84-4DA7-B1D0-28F3E4EBFF82}" srcOrd="2" destOrd="0" presId="urn:diagrams.loki3.com/BracketList"/>
    <dgm:cxn modelId="{9F1E4FB8-5C35-47B7-97D1-1B3FE4D187FF}" type="presParOf" srcId="{F0DED400-B200-4EA2-AB34-CCFF58E07A6E}" destId="{9A05939C-6B40-4C32-897A-4A6DC3E71E5B}" srcOrd="3" destOrd="0" presId="urn:diagrams.loki3.com/BracketList"/>
    <dgm:cxn modelId="{EFBC8BF5-74D5-4BA5-8595-FB4D4195FE8A}" type="presParOf" srcId="{EFEB1020-9C17-48DC-BBE0-54FA743F9F75}" destId="{569EA799-9807-4770-B698-79D3EF79120B}" srcOrd="9" destOrd="0" presId="urn:diagrams.loki3.com/BracketList"/>
    <dgm:cxn modelId="{ECBEAB31-02B3-4BB7-9F23-86A443F5C1B5}" type="presParOf" srcId="{EFEB1020-9C17-48DC-BBE0-54FA743F9F75}" destId="{2B991069-479A-498A-AF83-5B33CD9F12C6}" srcOrd="10" destOrd="0" presId="urn:diagrams.loki3.com/BracketList"/>
    <dgm:cxn modelId="{F47DB912-6496-476C-B68A-9036EE976258}" type="presParOf" srcId="{2B991069-479A-498A-AF83-5B33CD9F12C6}" destId="{939B76D1-BB33-4E50-9ECD-839FB5787B95}" srcOrd="0" destOrd="0" presId="urn:diagrams.loki3.com/BracketList"/>
    <dgm:cxn modelId="{33A80CE5-6C7B-432F-89DE-1673D3716C5B}" type="presParOf" srcId="{2B991069-479A-498A-AF83-5B33CD9F12C6}" destId="{7845F59F-6101-48DE-ABCC-EC5351843F5B}" srcOrd="1" destOrd="0" presId="urn:diagrams.loki3.com/BracketList"/>
    <dgm:cxn modelId="{340A5576-FFD2-4D94-9DCC-AD3F8BF21F1F}" type="presParOf" srcId="{2B991069-479A-498A-AF83-5B33CD9F12C6}" destId="{8DC06B04-AA78-4007-96F1-AC66800E204E}" srcOrd="2" destOrd="0" presId="urn:diagrams.loki3.com/BracketList"/>
    <dgm:cxn modelId="{E662D7B8-D92F-48DE-93D1-CA78B80A4A54}" type="presParOf" srcId="{2B991069-479A-498A-AF83-5B33CD9F12C6}" destId="{B43D6F8D-5103-4DCA-8971-053A6B7A987B}" srcOrd="3" destOrd="0" presId="urn:diagrams.loki3.com/BracketList"/>
    <dgm:cxn modelId="{D6B0531F-365B-4DBA-B947-AE065D85AEE0}" type="presParOf" srcId="{EFEB1020-9C17-48DC-BBE0-54FA743F9F75}" destId="{1DEFA11E-9373-40F9-A3AA-EE96EB176FFC}" srcOrd="11" destOrd="0" presId="urn:diagrams.loki3.com/BracketList"/>
    <dgm:cxn modelId="{6A4A9BA4-9871-4F5E-9DDA-A3EA479D8058}" type="presParOf" srcId="{EFEB1020-9C17-48DC-BBE0-54FA743F9F75}" destId="{4B12A308-E2AF-4F45-882B-691EF4FA1B43}" srcOrd="12" destOrd="0" presId="urn:diagrams.loki3.com/BracketList"/>
    <dgm:cxn modelId="{E1A2927A-57E3-4A4D-8857-71EA65BD5629}" type="presParOf" srcId="{4B12A308-E2AF-4F45-882B-691EF4FA1B43}" destId="{B471A916-B6F4-4017-A447-E2C98CEE19B9}" srcOrd="0" destOrd="0" presId="urn:diagrams.loki3.com/BracketList"/>
    <dgm:cxn modelId="{D396386B-6B0B-4561-8BBA-EF1C8A340ED1}" type="presParOf" srcId="{4B12A308-E2AF-4F45-882B-691EF4FA1B43}" destId="{7F976215-9D17-4223-A92A-D3302071B429}" srcOrd="1" destOrd="0" presId="urn:diagrams.loki3.com/BracketList"/>
    <dgm:cxn modelId="{68FE48FE-55C0-4E0F-8B79-55FD1458A9FD}" type="presParOf" srcId="{4B12A308-E2AF-4F45-882B-691EF4FA1B43}" destId="{C984C73F-7C05-410A-B91E-AD111AE0E45B}" srcOrd="2" destOrd="0" presId="urn:diagrams.loki3.com/BracketList"/>
    <dgm:cxn modelId="{BCC5A2FD-E23F-4AC2-BB0E-4219C8657D7A}" type="presParOf" srcId="{4B12A308-E2AF-4F45-882B-691EF4FA1B43}" destId="{260E7D26-6540-4407-AA35-D081FC05F135}" srcOrd="3" destOrd="0" presId="urn:diagrams.loki3.com/BracketList"/>
    <dgm:cxn modelId="{16FFA469-870A-4453-9471-39CB84B588A1}" type="presParOf" srcId="{EFEB1020-9C17-48DC-BBE0-54FA743F9F75}" destId="{87942DC7-D611-481D-85C3-17E9EE928CC9}" srcOrd="13" destOrd="0" presId="urn:diagrams.loki3.com/BracketList"/>
    <dgm:cxn modelId="{7851F925-1252-4F3F-9162-4F3C79B75204}" type="presParOf" srcId="{EFEB1020-9C17-48DC-BBE0-54FA743F9F75}" destId="{5A582BDF-EB51-42B9-AFE8-1D18A89089BC}" srcOrd="14" destOrd="0" presId="urn:diagrams.loki3.com/BracketList"/>
    <dgm:cxn modelId="{63973306-74A2-49F1-8557-CD8022048B52}" type="presParOf" srcId="{5A582BDF-EB51-42B9-AFE8-1D18A89089BC}" destId="{320B77C6-F8A0-4CEB-8B55-79E4A1BAF9E9}" srcOrd="0" destOrd="0" presId="urn:diagrams.loki3.com/BracketList"/>
    <dgm:cxn modelId="{5C543EC2-339F-4E2B-91F1-21CC0AEA8FBB}" type="presParOf" srcId="{5A582BDF-EB51-42B9-AFE8-1D18A89089BC}" destId="{803A06C6-F698-48F4-A91D-0B2B17EECBA4}" srcOrd="1" destOrd="0" presId="urn:diagrams.loki3.com/BracketList"/>
    <dgm:cxn modelId="{350ED6CB-0BC1-4E42-B741-79C387E42590}" type="presParOf" srcId="{5A582BDF-EB51-42B9-AFE8-1D18A89089BC}" destId="{4A43BD3F-83F2-4A36-B8AE-CC5DC27FAC9E}" srcOrd="2" destOrd="0" presId="urn:diagrams.loki3.com/BracketList"/>
    <dgm:cxn modelId="{4B15C173-7E00-4171-BEAF-F9D7620EBE36}" type="presParOf" srcId="{5A582BDF-EB51-42B9-AFE8-1D18A89089BC}" destId="{E8E0050D-5592-4FFB-BC24-07DF887B3DF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03C56-E57D-489D-BAA9-78BCBCF466C2}">
      <dsp:nvSpPr>
        <dsp:cNvPr id="0" name=""/>
        <dsp:cNvSpPr/>
      </dsp:nvSpPr>
      <dsp:spPr>
        <a:xfrm>
          <a:off x="1315269" y="307051"/>
          <a:ext cx="3574844" cy="3574767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>
              <a:latin typeface="+mj-lt"/>
            </a:rPr>
            <a:t>Скупштина општине</a:t>
          </a:r>
          <a:endParaRPr lang="sr-Cyrl-RS" sz="1600" kern="1200" dirty="0">
            <a:latin typeface="+mj-lt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>
              <a:latin typeface="+mj-lt"/>
            </a:rPr>
            <a:t>Председник општине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>
              <a:latin typeface="+mj-lt"/>
            </a:rPr>
            <a:t>Општинско веће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>
              <a:latin typeface="+mj-lt"/>
            </a:rPr>
            <a:t>Општински правобранилац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>
              <a:latin typeface="+mj-lt"/>
            </a:rPr>
            <a:t>Општинска управа</a:t>
          </a:r>
          <a:endParaRPr lang="en-US" sz="1600" kern="1200" dirty="0">
            <a:latin typeface="+mj-lt"/>
          </a:endParaRPr>
        </a:p>
      </dsp:txBody>
      <dsp:txXfrm>
        <a:off x="1838793" y="830564"/>
        <a:ext cx="2527796" cy="2527741"/>
      </dsp:txXfrm>
    </dsp:sp>
    <dsp:sp modelId="{6AE34D3E-FD5D-4402-89AF-BF559D3EC92D}">
      <dsp:nvSpPr>
        <dsp:cNvPr id="0" name=""/>
        <dsp:cNvSpPr/>
      </dsp:nvSpPr>
      <dsp:spPr>
        <a:xfrm>
          <a:off x="3354998" y="144182"/>
          <a:ext cx="397574" cy="397567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36E17-C808-4A8F-B550-8E3BDDE3A6F4}">
      <dsp:nvSpPr>
        <dsp:cNvPr id="0" name=""/>
        <dsp:cNvSpPr/>
      </dsp:nvSpPr>
      <dsp:spPr>
        <a:xfrm>
          <a:off x="2413584" y="3616217"/>
          <a:ext cx="287875" cy="288153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949FA-7FD1-4B77-A362-5945ADA91CA9}">
      <dsp:nvSpPr>
        <dsp:cNvPr id="0" name=""/>
        <dsp:cNvSpPr/>
      </dsp:nvSpPr>
      <dsp:spPr>
        <a:xfrm>
          <a:off x="5120148" y="1757839"/>
          <a:ext cx="287875" cy="2881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FE1052-C82D-4BB2-8303-E4D063782600}">
      <dsp:nvSpPr>
        <dsp:cNvPr id="0" name=""/>
        <dsp:cNvSpPr/>
      </dsp:nvSpPr>
      <dsp:spPr>
        <a:xfrm>
          <a:off x="3742600" y="3922745"/>
          <a:ext cx="397574" cy="397567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715D4-85E8-4263-BFCE-8CF5FFF5C6FE}">
      <dsp:nvSpPr>
        <dsp:cNvPr id="0" name=""/>
        <dsp:cNvSpPr/>
      </dsp:nvSpPr>
      <dsp:spPr>
        <a:xfrm>
          <a:off x="2495360" y="709213"/>
          <a:ext cx="287875" cy="288153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4018A-26AF-4566-8127-D62355903781}">
      <dsp:nvSpPr>
        <dsp:cNvPr id="0" name=""/>
        <dsp:cNvSpPr/>
      </dsp:nvSpPr>
      <dsp:spPr>
        <a:xfrm>
          <a:off x="1587853" y="2357531"/>
          <a:ext cx="287875" cy="2881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780BF-6503-41CB-98CA-855FDE3F921D}">
      <dsp:nvSpPr>
        <dsp:cNvPr id="0" name=""/>
        <dsp:cNvSpPr/>
      </dsp:nvSpPr>
      <dsp:spPr>
        <a:xfrm>
          <a:off x="-143138" y="633183"/>
          <a:ext cx="2136293" cy="2091037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Предшколска установа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Месне заједнице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Установе </a:t>
          </a:r>
          <a:r>
            <a:rPr lang="sr-Cyrl-RS" sz="1100" kern="1200" dirty="0" smtClean="0">
              <a:solidFill>
                <a:schemeClr val="accent1">
                  <a:lumMod val="75000"/>
                </a:schemeClr>
              </a:solidFill>
              <a:latin typeface="+mj-lt"/>
            </a:rPr>
            <a:t>културе</a:t>
          </a:r>
          <a:endParaRPr lang="sr-Cyrl-RS" sz="1100" kern="1200" dirty="0">
            <a:solidFill>
              <a:schemeClr val="accent1">
                <a:lumMod val="75000"/>
              </a:schemeClr>
            </a:solidFill>
            <a:latin typeface="+mj-lt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Туристичка организација </a:t>
          </a:r>
        </a:p>
      </dsp:txBody>
      <dsp:txXfrm>
        <a:off x="169715" y="939408"/>
        <a:ext cx="1510587" cy="1478587"/>
      </dsp:txXfrm>
    </dsp:sp>
    <dsp:sp modelId="{D4397D2C-6DDE-4A42-9855-5F94ADD7F1F8}">
      <dsp:nvSpPr>
        <dsp:cNvPr id="0" name=""/>
        <dsp:cNvSpPr/>
      </dsp:nvSpPr>
      <dsp:spPr>
        <a:xfrm>
          <a:off x="2952770" y="721741"/>
          <a:ext cx="397574" cy="3975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66E64-01B7-46B5-8689-BB97E0438E53}">
      <dsp:nvSpPr>
        <dsp:cNvPr id="0" name=""/>
        <dsp:cNvSpPr/>
      </dsp:nvSpPr>
      <dsp:spPr>
        <a:xfrm>
          <a:off x="334630" y="2831105"/>
          <a:ext cx="718692" cy="718712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054ECB-2B3F-4C89-9A19-2C63D69076BA}">
      <dsp:nvSpPr>
        <dsp:cNvPr id="0" name=""/>
        <dsp:cNvSpPr/>
      </dsp:nvSpPr>
      <dsp:spPr>
        <a:xfrm>
          <a:off x="5174683" y="216022"/>
          <a:ext cx="1616855" cy="1558093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>
              <a:latin typeface="+mj-lt"/>
            </a:rPr>
            <a:t>Основне школе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 smtClean="0">
              <a:latin typeface="+mj-lt"/>
            </a:rPr>
            <a:t>Средња </a:t>
          </a:r>
          <a:r>
            <a:rPr lang="sr-Cyrl-RS" sz="1200" kern="1200" dirty="0">
              <a:latin typeface="+mj-lt"/>
            </a:rPr>
            <a:t>школе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>
              <a:latin typeface="+mj-lt"/>
            </a:rPr>
            <a:t>Дом </a:t>
          </a:r>
          <a:r>
            <a:rPr lang="sr-Cyrl-RS" sz="1200" kern="1200" dirty="0" smtClean="0">
              <a:latin typeface="+mj-lt"/>
            </a:rPr>
            <a:t>здравља</a:t>
          </a:r>
          <a:endParaRPr lang="en-US" sz="1200" kern="1200" dirty="0" smtClean="0">
            <a:latin typeface="+mj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 smtClean="0">
              <a:latin typeface="+mj-lt"/>
            </a:rPr>
            <a:t>Центар за социјални рад</a:t>
          </a:r>
          <a:endParaRPr lang="en-US" sz="1200" kern="1200" dirty="0">
            <a:latin typeface="+mj-lt"/>
          </a:endParaRPr>
        </a:p>
      </dsp:txBody>
      <dsp:txXfrm>
        <a:off x="5411466" y="444199"/>
        <a:ext cx="1143289" cy="1101739"/>
      </dsp:txXfrm>
    </dsp:sp>
    <dsp:sp modelId="{4ABBCF6F-E7DA-4CE7-A2F5-6DD06BFAA1FA}">
      <dsp:nvSpPr>
        <dsp:cNvPr id="0" name=""/>
        <dsp:cNvSpPr/>
      </dsp:nvSpPr>
      <dsp:spPr>
        <a:xfrm>
          <a:off x="4608221" y="1271737"/>
          <a:ext cx="397574" cy="397567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80608-C72B-40F2-A560-A83F55BD6ABF}">
      <dsp:nvSpPr>
        <dsp:cNvPr id="0" name=""/>
        <dsp:cNvSpPr/>
      </dsp:nvSpPr>
      <dsp:spPr>
        <a:xfrm>
          <a:off x="61381" y="3686376"/>
          <a:ext cx="287875" cy="2881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35534-E508-479C-BE42-766976EE223C}">
      <dsp:nvSpPr>
        <dsp:cNvPr id="0" name=""/>
        <dsp:cNvSpPr/>
      </dsp:nvSpPr>
      <dsp:spPr>
        <a:xfrm>
          <a:off x="2932160" y="3276280"/>
          <a:ext cx="287875" cy="288153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01674-1235-4FA7-9CBC-B675F6713E38}">
      <dsp:nvSpPr>
        <dsp:cNvPr id="0" name=""/>
        <dsp:cNvSpPr/>
      </dsp:nvSpPr>
      <dsp:spPr>
        <a:xfrm>
          <a:off x="1879998" y="2263316"/>
          <a:ext cx="519062" cy="2064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2064042"/>
              </a:lnTo>
              <a:lnTo>
                <a:pt x="519062" y="20640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086322" y="3242129"/>
        <a:ext cx="106415" cy="106415"/>
      </dsp:txXfrm>
    </dsp:sp>
    <dsp:sp modelId="{EE8B77DA-77C5-46AD-80A2-BD307CFE9F0A}">
      <dsp:nvSpPr>
        <dsp:cNvPr id="0" name=""/>
        <dsp:cNvSpPr/>
      </dsp:nvSpPr>
      <dsp:spPr>
        <a:xfrm>
          <a:off x="1879998" y="2263316"/>
          <a:ext cx="519062" cy="1479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1479230"/>
              </a:lnTo>
              <a:lnTo>
                <a:pt x="519062" y="14792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100338" y="2963739"/>
        <a:ext cx="78382" cy="78382"/>
      </dsp:txXfrm>
    </dsp:sp>
    <dsp:sp modelId="{531482B3-13DA-4E77-8EF9-7A508768A321}">
      <dsp:nvSpPr>
        <dsp:cNvPr id="0" name=""/>
        <dsp:cNvSpPr/>
      </dsp:nvSpPr>
      <dsp:spPr>
        <a:xfrm>
          <a:off x="1879998" y="2263316"/>
          <a:ext cx="519062" cy="900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900791"/>
              </a:lnTo>
              <a:lnTo>
                <a:pt x="519062" y="9007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13538" y="2687720"/>
        <a:ext cx="51982" cy="51982"/>
      </dsp:txXfrm>
    </dsp:sp>
    <dsp:sp modelId="{F1903401-CDA9-4777-A04C-F19A89F110A0}">
      <dsp:nvSpPr>
        <dsp:cNvPr id="0" name=""/>
        <dsp:cNvSpPr/>
      </dsp:nvSpPr>
      <dsp:spPr>
        <a:xfrm>
          <a:off x="1879998" y="2263316"/>
          <a:ext cx="519062" cy="135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135114"/>
              </a:lnTo>
              <a:lnTo>
                <a:pt x="519062" y="1351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26120" y="2317464"/>
        <a:ext cx="26818" cy="26818"/>
      </dsp:txXfrm>
    </dsp:sp>
    <dsp:sp modelId="{25CF5DCC-0AE9-4D09-ABC1-8BE4D97FDFCB}">
      <dsp:nvSpPr>
        <dsp:cNvPr id="0" name=""/>
        <dsp:cNvSpPr/>
      </dsp:nvSpPr>
      <dsp:spPr>
        <a:xfrm>
          <a:off x="1879998" y="960341"/>
          <a:ext cx="543043" cy="1302974"/>
        </a:xfrm>
        <a:custGeom>
          <a:avLst/>
          <a:gdLst/>
          <a:ahLst/>
          <a:cxnLst/>
          <a:rect l="0" t="0" r="0" b="0"/>
          <a:pathLst>
            <a:path>
              <a:moveTo>
                <a:pt x="0" y="1302974"/>
              </a:moveTo>
              <a:lnTo>
                <a:pt x="271521" y="1302974"/>
              </a:lnTo>
              <a:lnTo>
                <a:pt x="271521" y="0"/>
              </a:lnTo>
              <a:lnTo>
                <a:pt x="54304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16230" y="1576538"/>
        <a:ext cx="70580" cy="70580"/>
      </dsp:txXfrm>
    </dsp:sp>
    <dsp:sp modelId="{D1C52863-34A6-4E04-9740-6E0567681A8F}">
      <dsp:nvSpPr>
        <dsp:cNvPr id="0" name=""/>
        <dsp:cNvSpPr/>
      </dsp:nvSpPr>
      <dsp:spPr>
        <a:xfrm rot="16200000">
          <a:off x="-725304" y="1535702"/>
          <a:ext cx="3755377" cy="14552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000" kern="1200" dirty="0">
              <a:latin typeface="+mj-lt"/>
            </a:rPr>
            <a:t>На основу чега се доноси буџет</a:t>
          </a:r>
          <a:r>
            <a:rPr lang="en-US" sz="3000" kern="1200" dirty="0">
              <a:latin typeface="+mj-lt"/>
            </a:rPr>
            <a:t>? </a:t>
          </a:r>
        </a:p>
      </dsp:txBody>
      <dsp:txXfrm>
        <a:off x="-725304" y="1535702"/>
        <a:ext cx="3755377" cy="1455227"/>
      </dsp:txXfrm>
    </dsp:sp>
    <dsp:sp modelId="{AD67EDBF-32B4-495C-A262-4812FBE80932}">
      <dsp:nvSpPr>
        <dsp:cNvPr id="0" name=""/>
        <dsp:cNvSpPr/>
      </dsp:nvSpPr>
      <dsp:spPr>
        <a:xfrm>
          <a:off x="2423042" y="49912"/>
          <a:ext cx="4925648" cy="18208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latin typeface="+mj-lt"/>
            </a:rPr>
            <a:t>Закони и прописи: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latin typeface="+mj-lt"/>
            </a:rPr>
            <a:t>Закон о финансирању локалне самоуправе,</a:t>
          </a:r>
          <a:endParaRPr lang="sr-Latn-RS" sz="1400" kern="1200" dirty="0">
            <a:latin typeface="+mj-lt"/>
          </a:endParaRP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latin typeface="+mj-lt"/>
            </a:rPr>
            <a:t>Закон о буџетском систему,</a:t>
          </a:r>
          <a:endParaRPr lang="sr-Latn-RS" sz="1400" kern="1200" dirty="0">
            <a:latin typeface="+mj-lt"/>
          </a:endParaRP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latin typeface="+mj-lt"/>
            </a:rPr>
            <a:t>Закон о локалној самоуправи, </a:t>
          </a:r>
          <a:endParaRPr lang="sr-Latn-RS" sz="1400" kern="1200" dirty="0">
            <a:latin typeface="+mj-lt"/>
          </a:endParaRP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latin typeface="+mj-lt"/>
            </a:rPr>
            <a:t>Упутство Министарства финансија за припрему одлуке о буџету за </a:t>
          </a:r>
          <a:r>
            <a:rPr lang="sr-Cyrl-RS" sz="1400" kern="1200" dirty="0" smtClean="0">
              <a:latin typeface="+mj-lt"/>
            </a:rPr>
            <a:t>2026. </a:t>
          </a:r>
          <a:r>
            <a:rPr lang="sr-Cyrl-RS" sz="1400" kern="1200" dirty="0">
              <a:latin typeface="+mj-lt"/>
            </a:rPr>
            <a:t>годину и др.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solidFill>
                <a:schemeClr val="tx1"/>
              </a:solidFill>
              <a:latin typeface="+mj-lt"/>
            </a:rPr>
            <a:t>Сви посебни прописи којима су утврђене надлежности ЈЛС</a:t>
          </a:r>
          <a:endParaRPr lang="sr-Cyrl-RS" sz="1400" kern="1200" dirty="0">
            <a:latin typeface="+mj-lt"/>
          </a:endParaRPr>
        </a:p>
      </dsp:txBody>
      <dsp:txXfrm>
        <a:off x="2423042" y="49912"/>
        <a:ext cx="4925648" cy="1820858"/>
      </dsp:txXfrm>
    </dsp:sp>
    <dsp:sp modelId="{A288E7CD-845A-4B30-8D9E-0FCFF4059FF8}">
      <dsp:nvSpPr>
        <dsp:cNvPr id="0" name=""/>
        <dsp:cNvSpPr/>
      </dsp:nvSpPr>
      <dsp:spPr>
        <a:xfrm>
          <a:off x="2399061" y="2021069"/>
          <a:ext cx="4887730" cy="7547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latin typeface="+mj-lt"/>
            </a:rPr>
            <a:t>Стратешки документи: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latin typeface="+mj-lt"/>
            </a:rPr>
            <a:t>Стратегија развоја</a:t>
          </a:r>
          <a:endParaRPr lang="sr-Latn-RS" sz="1400" kern="1200" dirty="0">
            <a:solidFill>
              <a:srgbClr val="FF0000"/>
            </a:solidFill>
            <a:latin typeface="+mj-lt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latin typeface="+mj-lt"/>
            </a:rPr>
            <a:t>Акциони планови за поједине области</a:t>
          </a:r>
          <a:endParaRPr lang="en-US" sz="1400" kern="1200" dirty="0">
            <a:latin typeface="+mj-lt"/>
          </a:endParaRPr>
        </a:p>
      </dsp:txBody>
      <dsp:txXfrm>
        <a:off x="2399061" y="2021069"/>
        <a:ext cx="4887730" cy="754722"/>
      </dsp:txXfrm>
    </dsp:sp>
    <dsp:sp modelId="{573F9BF2-AC82-43FC-A361-118085DB3D65}">
      <dsp:nvSpPr>
        <dsp:cNvPr id="0" name=""/>
        <dsp:cNvSpPr/>
      </dsp:nvSpPr>
      <dsp:spPr>
        <a:xfrm>
          <a:off x="2399061" y="2973605"/>
          <a:ext cx="4895853" cy="3810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latin typeface="+mj-lt"/>
            </a:rPr>
            <a:t>Потребе буџетских корисника</a:t>
          </a:r>
          <a:endParaRPr lang="en-US" sz="1400" kern="1200" dirty="0">
            <a:latin typeface="+mj-lt"/>
          </a:endParaRPr>
        </a:p>
      </dsp:txBody>
      <dsp:txXfrm>
        <a:off x="2399061" y="2973605"/>
        <a:ext cx="4895853" cy="381004"/>
      </dsp:txXfrm>
    </dsp:sp>
    <dsp:sp modelId="{B2DE3A8A-BA09-499F-9C72-0630724E4538}">
      <dsp:nvSpPr>
        <dsp:cNvPr id="0" name=""/>
        <dsp:cNvSpPr/>
      </dsp:nvSpPr>
      <dsp:spPr>
        <a:xfrm>
          <a:off x="2399061" y="3552423"/>
          <a:ext cx="4896736" cy="3802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latin typeface="+mj-lt"/>
            </a:rPr>
            <a:t>Започети пројекти из ранијих година</a:t>
          </a:r>
          <a:endParaRPr lang="en-US" sz="1400" kern="1200" dirty="0">
            <a:latin typeface="+mj-lt"/>
          </a:endParaRPr>
        </a:p>
      </dsp:txBody>
      <dsp:txXfrm>
        <a:off x="2399061" y="3552423"/>
        <a:ext cx="4896736" cy="380245"/>
      </dsp:txXfrm>
    </dsp:sp>
    <dsp:sp modelId="{94F14A6F-3CD0-4A17-88D3-6F4D0EB2D4E6}">
      <dsp:nvSpPr>
        <dsp:cNvPr id="0" name=""/>
        <dsp:cNvSpPr/>
      </dsp:nvSpPr>
      <dsp:spPr>
        <a:xfrm>
          <a:off x="2399061" y="4130482"/>
          <a:ext cx="4921313" cy="3937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latin typeface="+mj-lt"/>
            </a:rPr>
            <a:t>Остварење прошлогодишњег буџета</a:t>
          </a:r>
          <a:endParaRPr lang="en-US" sz="1400" kern="1200" dirty="0">
            <a:latin typeface="+mj-lt"/>
          </a:endParaRPr>
        </a:p>
      </dsp:txBody>
      <dsp:txXfrm>
        <a:off x="2399061" y="4130482"/>
        <a:ext cx="4921313" cy="3937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E659A-663E-485D-BF89-FD74BE74A5C4}">
      <dsp:nvSpPr>
        <dsp:cNvPr id="0" name=""/>
        <dsp:cNvSpPr/>
      </dsp:nvSpPr>
      <dsp:spPr>
        <a:xfrm>
          <a:off x="2487" y="216443"/>
          <a:ext cx="1242243" cy="124224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>
              <a:latin typeface="+mj-lt"/>
            </a:rPr>
            <a:t>Средства из буџета општине </a:t>
          </a:r>
          <a:r>
            <a:rPr lang="sr-Cyrl-RS" sz="1000" kern="1200" dirty="0" smtClean="0">
              <a:latin typeface="+mj-lt"/>
            </a:rPr>
            <a:t>3</a:t>
          </a:r>
          <a:r>
            <a:rPr lang="en-US" sz="1000" kern="1200" dirty="0" smtClean="0">
              <a:latin typeface="+mj-lt"/>
            </a:rPr>
            <a:t>.</a:t>
          </a:r>
          <a:r>
            <a:rPr lang="sr-Cyrl-RS" sz="1000" kern="1200" dirty="0" smtClean="0">
              <a:latin typeface="+mj-lt"/>
            </a:rPr>
            <a:t>011.500.000</a:t>
          </a:r>
          <a:endParaRPr lang="en-US" sz="1000" kern="1200" dirty="0">
            <a:solidFill>
              <a:srgbClr val="FF0000"/>
            </a:solidFill>
            <a:latin typeface="+mj-lt"/>
          </a:endParaRPr>
        </a:p>
      </dsp:txBody>
      <dsp:txXfrm>
        <a:off x="184409" y="398365"/>
        <a:ext cx="878399" cy="878399"/>
      </dsp:txXfrm>
    </dsp:sp>
    <dsp:sp modelId="{98F3E7AB-6934-48FA-B82F-FBEAF1B2375D}">
      <dsp:nvSpPr>
        <dsp:cNvPr id="0" name=""/>
        <dsp:cNvSpPr/>
      </dsp:nvSpPr>
      <dsp:spPr>
        <a:xfrm>
          <a:off x="1345600" y="477314"/>
          <a:ext cx="720501" cy="720501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1441102" y="752834"/>
        <a:ext cx="529497" cy="169461"/>
      </dsp:txXfrm>
    </dsp:sp>
    <dsp:sp modelId="{2F60A798-586E-4E47-B649-25F047F36835}">
      <dsp:nvSpPr>
        <dsp:cNvPr id="0" name=""/>
        <dsp:cNvSpPr/>
      </dsp:nvSpPr>
      <dsp:spPr>
        <a:xfrm>
          <a:off x="2166972" y="216443"/>
          <a:ext cx="1242243" cy="1242243"/>
        </a:xfrm>
        <a:prstGeom prst="ellipse">
          <a:avLst/>
        </a:prstGeom>
        <a:solidFill>
          <a:schemeClr val="accent4">
            <a:hueOff val="-906222"/>
            <a:satOff val="-1409"/>
            <a:lumOff val="71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>
              <a:latin typeface="+mj-lt"/>
            </a:rPr>
            <a:t>Пренета средства из ранијих година</a:t>
          </a:r>
          <a:r>
            <a:rPr lang="sr-Cyrl-RS" sz="1000" kern="1200" dirty="0">
              <a:solidFill>
                <a:srgbClr val="FF0000"/>
              </a:solidFill>
              <a:latin typeface="+mj-lt"/>
            </a:rPr>
            <a:t> </a:t>
          </a:r>
          <a:endParaRPr lang="sr-Cyrl-RS" sz="1000" kern="1200" dirty="0" smtClean="0">
            <a:solidFill>
              <a:srgbClr val="FF0000"/>
            </a:solidFill>
            <a:latin typeface="+mj-lt"/>
          </a:endParaRP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 smtClean="0">
              <a:solidFill>
                <a:schemeClr val="bg1"/>
              </a:solidFill>
              <a:latin typeface="+mj-lt"/>
            </a:rPr>
            <a:t>180.000.000</a:t>
          </a:r>
          <a:r>
            <a:rPr lang="sr-Cyrl-RS" sz="1000" kern="1200" dirty="0" smtClean="0">
              <a:solidFill>
                <a:srgbClr val="FF0000"/>
              </a:solidFill>
              <a:latin typeface="+mj-lt"/>
            </a:rPr>
            <a:t> </a:t>
          </a:r>
          <a:endParaRPr lang="en-US" sz="1000" kern="1200" dirty="0">
            <a:solidFill>
              <a:srgbClr val="FF0000"/>
            </a:solidFill>
            <a:latin typeface="+mj-lt"/>
          </a:endParaRPr>
        </a:p>
      </dsp:txBody>
      <dsp:txXfrm>
        <a:off x="2348894" y="398365"/>
        <a:ext cx="878399" cy="878399"/>
      </dsp:txXfrm>
    </dsp:sp>
    <dsp:sp modelId="{41F09F99-3DCC-47E4-9188-F7D103A1F6E3}">
      <dsp:nvSpPr>
        <dsp:cNvPr id="0" name=""/>
        <dsp:cNvSpPr/>
      </dsp:nvSpPr>
      <dsp:spPr>
        <a:xfrm>
          <a:off x="3510085" y="477314"/>
          <a:ext cx="720501" cy="720501"/>
        </a:xfrm>
        <a:prstGeom prst="mathPlus">
          <a:avLst/>
        </a:prstGeom>
        <a:solidFill>
          <a:schemeClr val="accent4">
            <a:hueOff val="-1359333"/>
            <a:satOff val="-2114"/>
            <a:lumOff val="1068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3605587" y="752834"/>
        <a:ext cx="529497" cy="169461"/>
      </dsp:txXfrm>
    </dsp:sp>
    <dsp:sp modelId="{6C1FFF0F-B1A4-4C41-B9D3-30452A0DFA4B}">
      <dsp:nvSpPr>
        <dsp:cNvPr id="0" name=""/>
        <dsp:cNvSpPr/>
      </dsp:nvSpPr>
      <dsp:spPr>
        <a:xfrm>
          <a:off x="6397705" y="339711"/>
          <a:ext cx="1891191" cy="1051161"/>
        </a:xfrm>
        <a:prstGeom prst="ellipse">
          <a:avLst/>
        </a:prstGeom>
        <a:solidFill>
          <a:schemeClr val="accent4">
            <a:hueOff val="-1812445"/>
            <a:satOff val="-2819"/>
            <a:lumOff val="142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300" kern="1200" dirty="0">
              <a:solidFill>
                <a:schemeClr val="bg1"/>
              </a:solidFill>
              <a:latin typeface="+mj-lt"/>
            </a:rPr>
            <a:t>Укупан буџет општине </a:t>
          </a:r>
          <a:r>
            <a:rPr lang="sr-Cyrl-RS" sz="1300" kern="1200" dirty="0" smtClean="0">
              <a:solidFill>
                <a:schemeClr val="bg1"/>
              </a:solidFill>
              <a:latin typeface="+mj-lt"/>
            </a:rPr>
            <a:t>3.206.000.000</a:t>
          </a:r>
          <a:endParaRPr lang="en-US" sz="1300" kern="1200" dirty="0">
            <a:solidFill>
              <a:srgbClr val="FF0000"/>
            </a:solidFill>
            <a:latin typeface="+mj-lt"/>
          </a:endParaRPr>
        </a:p>
      </dsp:txBody>
      <dsp:txXfrm>
        <a:off x="6674664" y="493650"/>
        <a:ext cx="1337273" cy="743283"/>
      </dsp:txXfrm>
    </dsp:sp>
    <dsp:sp modelId="{4F4F87F2-8514-4849-B974-53331EFFA6A3}">
      <dsp:nvSpPr>
        <dsp:cNvPr id="0" name=""/>
        <dsp:cNvSpPr/>
      </dsp:nvSpPr>
      <dsp:spPr>
        <a:xfrm>
          <a:off x="5746361" y="489598"/>
          <a:ext cx="720501" cy="720501"/>
        </a:xfrm>
        <a:prstGeom prst="mathEqual">
          <a:avLst/>
        </a:prstGeom>
        <a:solidFill>
          <a:schemeClr val="accent4">
            <a:hueOff val="-2718667"/>
            <a:satOff val="-4228"/>
            <a:lumOff val="2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5841863" y="638021"/>
        <a:ext cx="529497" cy="423655"/>
      </dsp:txXfrm>
    </dsp:sp>
    <dsp:sp modelId="{A6BD896E-4D4C-4AE1-9C22-3ED8631C5A0A}">
      <dsp:nvSpPr>
        <dsp:cNvPr id="0" name=""/>
        <dsp:cNvSpPr/>
      </dsp:nvSpPr>
      <dsp:spPr>
        <a:xfrm>
          <a:off x="4464514" y="224940"/>
          <a:ext cx="1193982" cy="1198466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>
              <a:solidFill>
                <a:schemeClr val="bg1"/>
              </a:solidFill>
              <a:latin typeface="+mj-lt"/>
            </a:rPr>
            <a:t>Средства из осталих </a:t>
          </a:r>
          <a:r>
            <a:rPr lang="sr-Cyrl-RS" sz="1000" kern="1200" dirty="0" smtClean="0">
              <a:solidFill>
                <a:schemeClr val="bg1"/>
              </a:solidFill>
              <a:latin typeface="+mj-lt"/>
            </a:rPr>
            <a:t>извора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 smtClean="0">
              <a:solidFill>
                <a:schemeClr val="bg1"/>
              </a:solidFill>
              <a:latin typeface="+mj-lt"/>
            </a:rPr>
            <a:t>14.500.000 </a:t>
          </a:r>
          <a:endParaRPr lang="en-US" sz="1000" kern="1200" dirty="0">
            <a:solidFill>
              <a:srgbClr val="FF0000"/>
            </a:solidFill>
            <a:latin typeface="+mj-lt"/>
          </a:endParaRPr>
        </a:p>
      </dsp:txBody>
      <dsp:txXfrm>
        <a:off x="4639369" y="400451"/>
        <a:ext cx="844272" cy="8474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4153" y="185292"/>
          <a:ext cx="2124745" cy="33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>
              <a:latin typeface="+mj-lt"/>
            </a:rPr>
            <a:t>Порески приходи</a:t>
          </a:r>
          <a:endParaRPr lang="en-US" sz="1700" b="1" kern="1200" dirty="0">
            <a:latin typeface="+mj-lt"/>
          </a:endParaRPr>
        </a:p>
      </dsp:txBody>
      <dsp:txXfrm>
        <a:off x="4153" y="185292"/>
        <a:ext cx="2124745" cy="336600"/>
      </dsp:txXfrm>
    </dsp:sp>
    <dsp:sp modelId="{02385D1D-92EB-445D-B736-940004751C79}">
      <dsp:nvSpPr>
        <dsp:cNvPr id="0" name=""/>
        <dsp:cNvSpPr/>
      </dsp:nvSpPr>
      <dsp:spPr>
        <a:xfrm>
          <a:off x="2128898" y="27511"/>
          <a:ext cx="424949" cy="65216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723827" y="27511"/>
          <a:ext cx="5779306" cy="652162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>
              <a:latin typeface="+mj-lt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kern="1200" dirty="0">
            <a:latin typeface="+mj-lt"/>
          </a:endParaRPr>
        </a:p>
      </dsp:txBody>
      <dsp:txXfrm>
        <a:off x="2723827" y="27511"/>
        <a:ext cx="5779306" cy="652162"/>
      </dsp:txXfrm>
    </dsp:sp>
    <dsp:sp modelId="{F40D94EA-52E0-4740-A924-EAF350BDF213}">
      <dsp:nvSpPr>
        <dsp:cNvPr id="0" name=""/>
        <dsp:cNvSpPr/>
      </dsp:nvSpPr>
      <dsp:spPr>
        <a:xfrm>
          <a:off x="4153" y="1076159"/>
          <a:ext cx="2124745" cy="536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>
              <a:latin typeface="+mj-lt"/>
            </a:rPr>
            <a:t>Донације и трансфери</a:t>
          </a:r>
          <a:endParaRPr lang="en-US" sz="1700" b="1" kern="1200" dirty="0">
            <a:latin typeface="+mj-lt"/>
          </a:endParaRPr>
        </a:p>
      </dsp:txBody>
      <dsp:txXfrm>
        <a:off x="4153" y="1076159"/>
        <a:ext cx="2124745" cy="536456"/>
      </dsp:txXfrm>
    </dsp:sp>
    <dsp:sp modelId="{0E930D30-96BC-4D43-B65A-EE88C46DBE48}">
      <dsp:nvSpPr>
        <dsp:cNvPr id="0" name=""/>
        <dsp:cNvSpPr/>
      </dsp:nvSpPr>
      <dsp:spPr>
        <a:xfrm>
          <a:off x="2128898" y="740874"/>
          <a:ext cx="424949" cy="1207026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723827" y="740874"/>
          <a:ext cx="5779306" cy="1207026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CS" sz="1400" b="1" i="1" kern="1200" dirty="0">
              <a:latin typeface="+mj-lt"/>
            </a:rPr>
            <a:t>Донације</a:t>
          </a:r>
          <a:r>
            <a:rPr lang="sr-Cyrl-CS" sz="1400" b="1" kern="1200" dirty="0">
              <a:latin typeface="+mj-lt"/>
            </a:rPr>
            <a:t> </a:t>
          </a:r>
          <a:r>
            <a:rPr lang="sr-Cyrl-CS" sz="1400" kern="1200" dirty="0">
              <a:latin typeface="+mj-lt"/>
            </a:rPr>
            <a:t>се добијају од домаћих и међународних донатора и организација за различите пројекте. </a:t>
          </a:r>
          <a:r>
            <a:rPr lang="sr-Cyrl-RS" altLang="en-US" sz="1400" kern="1200" dirty="0">
              <a:latin typeface="+mj-lt"/>
            </a:rPr>
            <a:t>Трансфери п</a:t>
          </a:r>
          <a:r>
            <a:rPr lang="ru-RU" altLang="en-US" sz="1400" kern="1200" dirty="0">
              <a:latin typeface="+mj-lt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kern="1200" dirty="0">
              <a:latin typeface="+mj-lt"/>
            </a:rPr>
            <a:t>огу бити </a:t>
          </a:r>
          <a:r>
            <a:rPr lang="sr-Cyrl-RS" altLang="en-US" sz="1400" b="1" kern="1200" dirty="0">
              <a:latin typeface="+mj-lt"/>
            </a:rPr>
            <a:t>наменски (</a:t>
          </a:r>
          <a:r>
            <a:rPr lang="sr-Cyrl-RS" altLang="en-US" sz="1400" kern="1200" dirty="0">
              <a:latin typeface="+mj-lt"/>
            </a:rPr>
            <a:t>за тачно утврђене намене) или </a:t>
          </a:r>
          <a:r>
            <a:rPr lang="sr-Cyrl-RS" altLang="en-US" sz="1400" b="1" kern="1200" dirty="0">
              <a:latin typeface="+mj-lt"/>
            </a:rPr>
            <a:t>ненаменски (</a:t>
          </a:r>
          <a:r>
            <a:rPr lang="sr-Cyrl-RS" altLang="en-US" sz="1400" kern="1200" dirty="0">
              <a:latin typeface="+mj-lt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kern="1200" dirty="0">
              <a:latin typeface="+mj-lt"/>
            </a:rPr>
            <a:t> </a:t>
          </a:r>
          <a:r>
            <a:rPr lang="sr-Cyrl-RS" altLang="en-US" sz="1400" kern="1200" dirty="0">
              <a:latin typeface="+mj-lt"/>
            </a:rPr>
            <a:t>.</a:t>
          </a:r>
          <a:endParaRPr lang="en-US" sz="1400" kern="1200" dirty="0">
            <a:latin typeface="+mj-lt"/>
          </a:endParaRPr>
        </a:p>
      </dsp:txBody>
      <dsp:txXfrm>
        <a:off x="2723827" y="740874"/>
        <a:ext cx="5779306" cy="1207026"/>
      </dsp:txXfrm>
    </dsp:sp>
    <dsp:sp modelId="{CCB8139E-CA19-491D-9FCD-6BF28923C725}">
      <dsp:nvSpPr>
        <dsp:cNvPr id="0" name=""/>
        <dsp:cNvSpPr/>
      </dsp:nvSpPr>
      <dsp:spPr>
        <a:xfrm>
          <a:off x="4153" y="2166881"/>
          <a:ext cx="2124745" cy="33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>
              <a:latin typeface="+mj-lt"/>
            </a:rPr>
            <a:t>Непорески приходи</a:t>
          </a:r>
          <a:endParaRPr lang="en-US" sz="1700" b="1" kern="1200" dirty="0">
            <a:latin typeface="+mj-lt"/>
          </a:endParaRPr>
        </a:p>
      </dsp:txBody>
      <dsp:txXfrm>
        <a:off x="4153" y="2166881"/>
        <a:ext cx="2124745" cy="336600"/>
      </dsp:txXfrm>
    </dsp:sp>
    <dsp:sp modelId="{14D1633C-A097-4A5A-8269-B04E98857E56}">
      <dsp:nvSpPr>
        <dsp:cNvPr id="0" name=""/>
        <dsp:cNvSpPr/>
      </dsp:nvSpPr>
      <dsp:spPr>
        <a:xfrm>
          <a:off x="2128898" y="2009100"/>
          <a:ext cx="424949" cy="65216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723827" y="2009100"/>
          <a:ext cx="5779306" cy="652162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>
              <a:latin typeface="+mj-lt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kern="1200" dirty="0">
            <a:latin typeface="+mj-lt"/>
          </a:endParaRPr>
        </a:p>
      </dsp:txBody>
      <dsp:txXfrm>
        <a:off x="2723827" y="2009100"/>
        <a:ext cx="5779306" cy="652162"/>
      </dsp:txXfrm>
    </dsp:sp>
    <dsp:sp modelId="{9312B733-3AEB-49F6-8245-08553BA2949B}">
      <dsp:nvSpPr>
        <dsp:cNvPr id="0" name=""/>
        <dsp:cNvSpPr/>
      </dsp:nvSpPr>
      <dsp:spPr>
        <a:xfrm>
          <a:off x="4153" y="2722463"/>
          <a:ext cx="2124745" cy="988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>
              <a:latin typeface="+mj-lt"/>
            </a:rPr>
            <a:t>Примања од продаје нефинансијске имовине</a:t>
          </a:r>
          <a:endParaRPr lang="en-US" sz="1700" b="1" kern="1200" dirty="0">
            <a:latin typeface="+mj-lt"/>
          </a:endParaRPr>
        </a:p>
      </dsp:txBody>
      <dsp:txXfrm>
        <a:off x="4153" y="2722463"/>
        <a:ext cx="2124745" cy="988762"/>
      </dsp:txXfrm>
    </dsp:sp>
    <dsp:sp modelId="{435AB433-2559-485A-A03D-C32F36288071}">
      <dsp:nvSpPr>
        <dsp:cNvPr id="0" name=""/>
        <dsp:cNvSpPr/>
      </dsp:nvSpPr>
      <dsp:spPr>
        <a:xfrm>
          <a:off x="2128898" y="2722463"/>
          <a:ext cx="424949" cy="98876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723827" y="2722463"/>
          <a:ext cx="5779306" cy="988762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kern="1200" dirty="0">
              <a:solidFill>
                <a:schemeClr val="bg1"/>
              </a:solidFill>
              <a:latin typeface="+mj-lt"/>
            </a:rPr>
            <a:t>Ова примања се остварују продајом непокретности и покретних ствари у власништву општине.</a:t>
          </a:r>
          <a:endParaRPr lang="en-US" sz="1400" kern="1200" dirty="0">
            <a:solidFill>
              <a:schemeClr val="bg1"/>
            </a:solidFill>
            <a:latin typeface="+mj-lt"/>
          </a:endParaRPr>
        </a:p>
      </dsp:txBody>
      <dsp:txXfrm>
        <a:off x="2723827" y="2722463"/>
        <a:ext cx="5779306" cy="988762"/>
      </dsp:txXfrm>
    </dsp:sp>
    <dsp:sp modelId="{EFAACCF6-3A6A-4536-89B0-F0A7C44F6BE1}">
      <dsp:nvSpPr>
        <dsp:cNvPr id="0" name=""/>
        <dsp:cNvSpPr/>
      </dsp:nvSpPr>
      <dsp:spPr>
        <a:xfrm>
          <a:off x="4153" y="3772425"/>
          <a:ext cx="2124745" cy="1199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>
              <a:latin typeface="+mj-lt"/>
            </a:rPr>
            <a:t>Примања од задуживања и  продаје финансијске имовине</a:t>
          </a:r>
          <a:endParaRPr lang="en-US" sz="1700" b="1" kern="1200" dirty="0">
            <a:latin typeface="+mj-lt"/>
          </a:endParaRPr>
        </a:p>
      </dsp:txBody>
      <dsp:txXfrm>
        <a:off x="4153" y="3772425"/>
        <a:ext cx="2124745" cy="1199137"/>
      </dsp:txXfrm>
    </dsp:sp>
    <dsp:sp modelId="{6497CA82-45EE-4BD1-AEB4-CC3961FBFB74}">
      <dsp:nvSpPr>
        <dsp:cNvPr id="0" name=""/>
        <dsp:cNvSpPr/>
      </dsp:nvSpPr>
      <dsp:spPr>
        <a:xfrm>
          <a:off x="2128898" y="3772425"/>
          <a:ext cx="424949" cy="119913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723827" y="3772425"/>
          <a:ext cx="5779306" cy="119913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0" i="0" kern="1200" dirty="0">
              <a:latin typeface="+mj-lt"/>
            </a:rPr>
            <a:t>Примања од задуживања представљају приливе по основу примања од задуживања код пословних банака у земљи у корист нивоа општина. Примања од продаје финансијске имовине  представљају приливе по основу продаје домаћих акција и осталог капитала у корист нивоа општина</a:t>
          </a:r>
          <a:endParaRPr lang="en-US" sz="1400" kern="1200" dirty="0">
            <a:latin typeface="+mj-lt"/>
          </a:endParaRPr>
        </a:p>
      </dsp:txBody>
      <dsp:txXfrm>
        <a:off x="2723827" y="3772425"/>
        <a:ext cx="5779306" cy="1199137"/>
      </dsp:txXfrm>
    </dsp:sp>
    <dsp:sp modelId="{939B76D1-BB33-4E50-9ECD-839FB5787B95}">
      <dsp:nvSpPr>
        <dsp:cNvPr id="0" name=""/>
        <dsp:cNvSpPr/>
      </dsp:nvSpPr>
      <dsp:spPr>
        <a:xfrm>
          <a:off x="4153" y="5032763"/>
          <a:ext cx="2124745" cy="536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>
              <a:latin typeface="+mj-lt"/>
            </a:rPr>
            <a:t>Пренета средства из ранијих година</a:t>
          </a:r>
          <a:endParaRPr lang="en-US" sz="1700" b="1" kern="1200" dirty="0">
            <a:latin typeface="+mj-lt"/>
          </a:endParaRPr>
        </a:p>
      </dsp:txBody>
      <dsp:txXfrm>
        <a:off x="4153" y="5032763"/>
        <a:ext cx="2124745" cy="536456"/>
      </dsp:txXfrm>
    </dsp:sp>
    <dsp:sp modelId="{7845F59F-6101-48DE-ABCC-EC5351843F5B}">
      <dsp:nvSpPr>
        <dsp:cNvPr id="0" name=""/>
        <dsp:cNvSpPr/>
      </dsp:nvSpPr>
      <dsp:spPr>
        <a:xfrm>
          <a:off x="2128898" y="5032763"/>
          <a:ext cx="424949" cy="536456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723827" y="5032763"/>
          <a:ext cx="5779306" cy="536456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/>
            <a:t> </a:t>
          </a:r>
          <a:r>
            <a:rPr lang="sr-Cyrl-RS" altLang="en-US" sz="1400" kern="1200" dirty="0">
              <a:latin typeface="+mj-lt"/>
            </a:rPr>
            <a:t>Представљају вишак прихода буџета општине који нису потрошени у претходној  буџетској години</a:t>
          </a:r>
          <a:endParaRPr lang="en-US" sz="1400" kern="1200" dirty="0">
            <a:latin typeface="+mj-lt"/>
          </a:endParaRPr>
        </a:p>
      </dsp:txBody>
      <dsp:txXfrm>
        <a:off x="2723827" y="5032763"/>
        <a:ext cx="5779306" cy="5364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C9C78-4E8A-498B-ACC1-DC2EFA6E3D36}">
      <dsp:nvSpPr>
        <dsp:cNvPr id="0" name=""/>
        <dsp:cNvSpPr/>
      </dsp:nvSpPr>
      <dsp:spPr>
        <a:xfrm>
          <a:off x="1998781" y="1069517"/>
          <a:ext cx="2664411" cy="2664411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800" kern="1200" dirty="0">
              <a:latin typeface="+mj-lt"/>
            </a:rPr>
            <a:t>Укупни буџетски приходи и примања  </a:t>
          </a:r>
          <a:r>
            <a:rPr lang="sr-Cyrl-RS" sz="1800" kern="1200" dirty="0" smtClean="0">
              <a:latin typeface="+mj-lt"/>
            </a:rPr>
            <a:t>3</a:t>
          </a:r>
          <a:r>
            <a:rPr lang="en-US" sz="1800" kern="1200" dirty="0" smtClean="0">
              <a:latin typeface="+mj-lt"/>
            </a:rPr>
            <a:t>.</a:t>
          </a:r>
          <a:r>
            <a:rPr lang="sr-Cyrl-RS" sz="1800" kern="1200" dirty="0" smtClean="0">
              <a:latin typeface="+mj-lt"/>
            </a:rPr>
            <a:t>206</a:t>
          </a:r>
          <a:r>
            <a:rPr lang="sr-Cyrl-RS" altLang="en-US" sz="1800" kern="1200" dirty="0" smtClean="0">
              <a:latin typeface="+mj-lt"/>
            </a:rPr>
            <a:t>.0</a:t>
          </a:r>
          <a:r>
            <a:rPr lang="en-US" sz="1800" kern="1200" dirty="0" smtClean="0">
              <a:latin typeface="+mj-lt"/>
            </a:rPr>
            <a:t>00</a:t>
          </a:r>
          <a:r>
            <a:rPr lang="sr-Cyrl-RS" sz="1800" kern="1200" dirty="0" smtClean="0">
              <a:latin typeface="+mj-lt"/>
            </a:rPr>
            <a:t>.000 динара</a:t>
          </a:r>
          <a:endParaRPr lang="en-US" sz="1800" kern="1200" dirty="0">
            <a:latin typeface="+mj-lt"/>
          </a:endParaRPr>
        </a:p>
      </dsp:txBody>
      <dsp:txXfrm>
        <a:off x="2388975" y="1459711"/>
        <a:ext cx="1884023" cy="1884023"/>
      </dsp:txXfrm>
    </dsp:sp>
    <dsp:sp modelId="{63432802-399F-407F-AC10-7219543A0326}">
      <dsp:nvSpPr>
        <dsp:cNvPr id="0" name=""/>
        <dsp:cNvSpPr/>
      </dsp:nvSpPr>
      <dsp:spPr>
        <a:xfrm>
          <a:off x="2664884" y="475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16"/>
                <a:satOff val="-71"/>
                <a:lumOff val="737"/>
                <a:alphaOff val="5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16"/>
                <a:satOff val="-71"/>
                <a:lumOff val="737"/>
                <a:alphaOff val="5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16"/>
                <a:satOff val="-71"/>
                <a:lumOff val="737"/>
                <a:alphaOff val="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16"/>
              <a:satOff val="-71"/>
              <a:lumOff val="737"/>
              <a:alphaOff val="500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>
              <a:latin typeface="+mj-lt"/>
            </a:rPr>
            <a:t>Приходи од  пореза  </a:t>
          </a:r>
          <a:r>
            <a:rPr lang="sr-Cyrl-RS" sz="1000" kern="1200" dirty="0" smtClean="0">
              <a:latin typeface="+mj-lt"/>
            </a:rPr>
            <a:t>1.998.450.000</a:t>
          </a:r>
          <a:r>
            <a:rPr lang="sr-Cyrl-RS" sz="1000" kern="1200" dirty="0" smtClean="0">
              <a:solidFill>
                <a:srgbClr val="FF0000"/>
              </a:solidFill>
              <a:latin typeface="+mj-lt"/>
            </a:rPr>
            <a:t>    </a:t>
          </a:r>
          <a:r>
            <a:rPr lang="sr-Cyrl-RS" sz="1000" kern="1200" dirty="0" smtClean="0">
              <a:latin typeface="+mj-lt"/>
            </a:rPr>
            <a:t>    </a:t>
          </a:r>
          <a:r>
            <a:rPr lang="sr-Cyrl-RS" sz="1000" kern="1200" dirty="0">
              <a:latin typeface="+mj-lt"/>
            </a:rPr>
            <a:t>динара</a:t>
          </a:r>
          <a:endParaRPr lang="en-US" sz="1000" kern="1200" dirty="0">
            <a:latin typeface="+mj-lt"/>
          </a:endParaRPr>
        </a:p>
      </dsp:txBody>
      <dsp:txXfrm>
        <a:off x="2859981" y="195572"/>
        <a:ext cx="942011" cy="942011"/>
      </dsp:txXfrm>
    </dsp:sp>
    <dsp:sp modelId="{449BFEB2-6844-4A2C-8DC2-780280CBA079}">
      <dsp:nvSpPr>
        <dsp:cNvPr id="0" name=""/>
        <dsp:cNvSpPr/>
      </dsp:nvSpPr>
      <dsp:spPr>
        <a:xfrm>
          <a:off x="4123081" y="859232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31"/>
                <a:satOff val="-141"/>
                <a:lumOff val="1474"/>
                <a:alphaOff val="10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31"/>
                <a:satOff val="-141"/>
                <a:lumOff val="1474"/>
                <a:alphaOff val="10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31"/>
                <a:satOff val="-141"/>
                <a:lumOff val="1474"/>
                <a:alphaOff val="1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31"/>
              <a:satOff val="-141"/>
              <a:lumOff val="1474"/>
              <a:alphaOff val="1000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 smtClean="0">
              <a:latin typeface="+mj-lt"/>
            </a:rPr>
            <a:t>Трансфери</a:t>
          </a:r>
          <a:r>
            <a:rPr lang="en-US" sz="1000" kern="1200" dirty="0" smtClean="0">
              <a:latin typeface="+mj-lt"/>
            </a:rPr>
            <a:t> </a:t>
          </a:r>
          <a:r>
            <a:rPr lang="sr-Cyrl-RS" sz="1000" kern="1200" dirty="0" smtClean="0">
              <a:latin typeface="+mj-lt"/>
            </a:rPr>
            <a:t>и донације 89.933.000</a:t>
          </a:r>
          <a:r>
            <a:rPr lang="sr-Latn-RS" sz="1000" kern="1200" dirty="0" smtClean="0">
              <a:solidFill>
                <a:srgbClr val="FF0000"/>
              </a:solidFill>
              <a:latin typeface="+mj-lt"/>
            </a:rPr>
            <a:t> </a:t>
          </a:r>
          <a:r>
            <a:rPr lang="sr-Cyrl-RS" sz="1000" kern="1200" dirty="0">
              <a:latin typeface="+mj-lt"/>
            </a:rPr>
            <a:t>динара</a:t>
          </a:r>
          <a:endParaRPr lang="en-US" sz="1000" kern="1200" dirty="0">
            <a:latin typeface="+mj-lt"/>
          </a:endParaRPr>
        </a:p>
      </dsp:txBody>
      <dsp:txXfrm>
        <a:off x="4318178" y="1054329"/>
        <a:ext cx="942011" cy="942011"/>
      </dsp:txXfrm>
    </dsp:sp>
    <dsp:sp modelId="{9DDE88A7-5745-4E4F-A7A8-F71A4DA0D5F2}">
      <dsp:nvSpPr>
        <dsp:cNvPr id="0" name=""/>
        <dsp:cNvSpPr/>
      </dsp:nvSpPr>
      <dsp:spPr>
        <a:xfrm>
          <a:off x="4180089" y="2589143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47"/>
                <a:satOff val="-212"/>
                <a:lumOff val="2212"/>
                <a:alphaOff val="15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47"/>
                <a:satOff val="-212"/>
                <a:lumOff val="2212"/>
                <a:alphaOff val="15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47"/>
                <a:satOff val="-212"/>
                <a:lumOff val="2212"/>
                <a:alphaOff val="1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47"/>
              <a:satOff val="-212"/>
              <a:lumOff val="2212"/>
              <a:alphaOff val="1500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>
              <a:latin typeface="+mj-lt"/>
            </a:rPr>
            <a:t>Други приходи  </a:t>
          </a:r>
          <a:r>
            <a:rPr lang="sr-Cyrl-RS" sz="1000" kern="1200" dirty="0" smtClean="0">
              <a:latin typeface="+mj-lt"/>
            </a:rPr>
            <a:t>936.</a:t>
          </a:r>
          <a:r>
            <a:rPr lang="sr-Latn-RS" sz="1000" kern="1200" dirty="0" smtClean="0">
              <a:latin typeface="+mj-lt"/>
            </a:rPr>
            <a:t>8</a:t>
          </a:r>
          <a:r>
            <a:rPr lang="sr-Cyrl-RS" sz="1000" kern="1200" dirty="0" smtClean="0">
              <a:latin typeface="+mj-lt"/>
            </a:rPr>
            <a:t>17.000 </a:t>
          </a:r>
          <a:r>
            <a:rPr lang="sr-Cyrl-RS" sz="1000" kern="1200" dirty="0">
              <a:latin typeface="+mj-lt"/>
            </a:rPr>
            <a:t>динара</a:t>
          </a:r>
          <a:endParaRPr lang="en-US" sz="1000" kern="1200" dirty="0">
            <a:latin typeface="+mj-lt"/>
          </a:endParaRPr>
        </a:p>
      </dsp:txBody>
      <dsp:txXfrm>
        <a:off x="4375186" y="2784240"/>
        <a:ext cx="942011" cy="942011"/>
      </dsp:txXfrm>
    </dsp:sp>
    <dsp:sp modelId="{72DE4213-15E1-4436-8045-C055E8A54EDE}">
      <dsp:nvSpPr>
        <dsp:cNvPr id="0" name=""/>
        <dsp:cNvSpPr/>
      </dsp:nvSpPr>
      <dsp:spPr>
        <a:xfrm>
          <a:off x="2664884" y="3470764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63"/>
                <a:satOff val="-283"/>
                <a:lumOff val="2949"/>
                <a:alphaOff val="20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63"/>
                <a:satOff val="-283"/>
                <a:lumOff val="2949"/>
                <a:alphaOff val="20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63"/>
                <a:satOff val="-283"/>
                <a:lumOff val="2949"/>
                <a:alphaOff val="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63"/>
              <a:satOff val="-283"/>
              <a:lumOff val="2949"/>
              <a:alphaOff val="2000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>
              <a:latin typeface="+mj-lt"/>
            </a:rPr>
            <a:t>Примања од продаје нефинансијске имовине  </a:t>
          </a:r>
          <a:r>
            <a:rPr lang="sr-Latn-RS" sz="1000" kern="1200" dirty="0" smtClean="0">
              <a:latin typeface="+mj-lt"/>
            </a:rPr>
            <a:t>8</a:t>
          </a:r>
          <a:r>
            <a:rPr lang="sr-Cyrl-RS" sz="1000" kern="1200" dirty="0" smtClean="0">
              <a:latin typeface="+mj-lt"/>
            </a:rPr>
            <a:t>00.000 </a:t>
          </a:r>
          <a:r>
            <a:rPr lang="sr-Cyrl-RS" sz="1000" kern="1200" dirty="0">
              <a:latin typeface="+mj-lt"/>
            </a:rPr>
            <a:t>динара</a:t>
          </a:r>
          <a:endParaRPr lang="en-US" sz="1000" kern="1200" dirty="0">
            <a:latin typeface="+mj-lt"/>
          </a:endParaRPr>
        </a:p>
      </dsp:txBody>
      <dsp:txXfrm>
        <a:off x="2859981" y="3665861"/>
        <a:ext cx="942011" cy="942011"/>
      </dsp:txXfrm>
    </dsp:sp>
    <dsp:sp modelId="{91CFC9CD-FF79-40EF-A271-A8DBB0423AC2}">
      <dsp:nvSpPr>
        <dsp:cNvPr id="0" name=""/>
        <dsp:cNvSpPr/>
      </dsp:nvSpPr>
      <dsp:spPr>
        <a:xfrm>
          <a:off x="1162204" y="2603192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78"/>
                <a:satOff val="-353"/>
                <a:lumOff val="3686"/>
                <a:alphaOff val="25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78"/>
                <a:satOff val="-353"/>
                <a:lumOff val="3686"/>
                <a:alphaOff val="25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78"/>
                <a:satOff val="-353"/>
                <a:lumOff val="3686"/>
                <a:alphaOff val="2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78"/>
              <a:satOff val="-353"/>
              <a:lumOff val="3686"/>
              <a:alphaOff val="2500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>
              <a:latin typeface="+mj-lt"/>
            </a:rPr>
            <a:t>Примања од продаје финансијске имовине  </a:t>
          </a:r>
          <a:r>
            <a:rPr lang="sr-Cyrl-RS" sz="1000" kern="1200" dirty="0" smtClean="0">
              <a:latin typeface="+mj-lt"/>
            </a:rPr>
            <a:t>динара</a:t>
          </a:r>
          <a:endParaRPr lang="en-US" sz="1000" kern="1200" dirty="0">
            <a:latin typeface="+mj-lt"/>
          </a:endParaRPr>
        </a:p>
      </dsp:txBody>
      <dsp:txXfrm>
        <a:off x="1357301" y="2798289"/>
        <a:ext cx="942011" cy="942011"/>
      </dsp:txXfrm>
    </dsp:sp>
    <dsp:sp modelId="{FC69A2CE-A671-47B5-8CD8-544465E52E9C}">
      <dsp:nvSpPr>
        <dsp:cNvPr id="0" name=""/>
        <dsp:cNvSpPr/>
      </dsp:nvSpPr>
      <dsp:spPr>
        <a:xfrm>
          <a:off x="1162204" y="868047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94"/>
                <a:satOff val="-424"/>
                <a:lumOff val="4423"/>
                <a:alphaOff val="30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94"/>
                <a:satOff val="-424"/>
                <a:lumOff val="4423"/>
                <a:alphaOff val="30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94"/>
                <a:satOff val="-424"/>
                <a:lumOff val="4423"/>
                <a:alphaOff val="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94"/>
              <a:satOff val="-424"/>
              <a:lumOff val="4423"/>
              <a:alphaOff val="3000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>
              <a:latin typeface="+mj-lt"/>
            </a:rPr>
            <a:t>Пренета средства из ранијих година</a:t>
          </a:r>
          <a:r>
            <a:rPr lang="sr-Latn-RS" sz="1000" kern="1200" dirty="0">
              <a:latin typeface="+mj-lt"/>
            </a:rPr>
            <a:t> </a:t>
          </a:r>
          <a:r>
            <a:rPr lang="sr-Cyrl-RS" sz="1000" kern="1200" dirty="0" smtClean="0">
              <a:latin typeface="+mj-lt"/>
            </a:rPr>
            <a:t>180.000.000</a:t>
          </a:r>
          <a:r>
            <a:rPr lang="sr-Latn-RS" sz="1000" kern="1200" dirty="0" smtClean="0">
              <a:latin typeface="+mj-lt"/>
            </a:rPr>
            <a:t> </a:t>
          </a:r>
          <a:r>
            <a:rPr lang="sr-Cyrl-RS" sz="1000" kern="1200" dirty="0">
              <a:latin typeface="+mj-lt"/>
            </a:rPr>
            <a:t>динара</a:t>
          </a:r>
          <a:endParaRPr lang="en-US" sz="1000" kern="1200" dirty="0">
            <a:latin typeface="+mj-lt"/>
          </a:endParaRPr>
        </a:p>
      </dsp:txBody>
      <dsp:txXfrm>
        <a:off x="1357301" y="1063144"/>
        <a:ext cx="942011" cy="9420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0" y="187524"/>
          <a:ext cx="2070791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Расходи за запослене</a:t>
          </a:r>
          <a:endParaRPr lang="en-US" sz="1300" b="1" kern="1200" dirty="0"/>
        </a:p>
      </dsp:txBody>
      <dsp:txXfrm>
        <a:off x="0" y="187524"/>
        <a:ext cx="2070791" cy="257400"/>
      </dsp:txXfrm>
    </dsp:sp>
    <dsp:sp modelId="{02385D1D-92EB-445D-B736-940004751C79}">
      <dsp:nvSpPr>
        <dsp:cNvPr id="0" name=""/>
        <dsp:cNvSpPr/>
      </dsp:nvSpPr>
      <dsp:spPr>
        <a:xfrm>
          <a:off x="2070791" y="78933"/>
          <a:ext cx="414158" cy="474581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650613" y="78933"/>
          <a:ext cx="5632553" cy="474581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Расходи за запослене </a:t>
          </a:r>
          <a:r>
            <a:rPr lang="sr-Cyrl-RS" sz="1400" kern="1200" dirty="0"/>
            <a:t>представљају све трошкове за запослене, како у управи тако и код буџетских корисника</a:t>
          </a:r>
          <a:endParaRPr lang="en-US" sz="1400" kern="1200" dirty="0"/>
        </a:p>
      </dsp:txBody>
      <dsp:txXfrm>
        <a:off x="2650613" y="78933"/>
        <a:ext cx="5632553" cy="474581"/>
      </dsp:txXfrm>
    </dsp:sp>
    <dsp:sp modelId="{F40D94EA-52E0-4740-A924-EAF350BDF213}">
      <dsp:nvSpPr>
        <dsp:cNvPr id="0" name=""/>
        <dsp:cNvSpPr/>
      </dsp:nvSpPr>
      <dsp:spPr>
        <a:xfrm>
          <a:off x="0" y="801408"/>
          <a:ext cx="2070791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Коришћење роба и услуга </a:t>
          </a:r>
          <a:endParaRPr lang="en-US" sz="1300" kern="1200" dirty="0"/>
        </a:p>
      </dsp:txBody>
      <dsp:txXfrm>
        <a:off x="0" y="801408"/>
        <a:ext cx="2070791" cy="257400"/>
      </dsp:txXfrm>
    </dsp:sp>
    <dsp:sp modelId="{0E930D30-96BC-4D43-B65A-EE88C46DBE48}">
      <dsp:nvSpPr>
        <dsp:cNvPr id="0" name=""/>
        <dsp:cNvSpPr/>
      </dsp:nvSpPr>
      <dsp:spPr>
        <a:xfrm>
          <a:off x="2070791" y="600314"/>
          <a:ext cx="414158" cy="6595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650613" y="600314"/>
          <a:ext cx="5632553" cy="659587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Коришћење роба и услуга </a:t>
          </a:r>
          <a:r>
            <a:rPr lang="sr-Cyrl-RS" sz="1400" kern="12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kern="1200" dirty="0"/>
        </a:p>
      </dsp:txBody>
      <dsp:txXfrm>
        <a:off x="2650613" y="600314"/>
        <a:ext cx="5632553" cy="659587"/>
      </dsp:txXfrm>
    </dsp:sp>
    <dsp:sp modelId="{CCB8139E-CA19-491D-9FCD-6BF28923C725}">
      <dsp:nvSpPr>
        <dsp:cNvPr id="0" name=""/>
        <dsp:cNvSpPr/>
      </dsp:nvSpPr>
      <dsp:spPr>
        <a:xfrm>
          <a:off x="0" y="1596277"/>
          <a:ext cx="2070791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Дотације и трансфери</a:t>
          </a:r>
          <a:endParaRPr lang="en-US" sz="1300" b="1" kern="1200" dirty="0"/>
        </a:p>
      </dsp:txBody>
      <dsp:txXfrm>
        <a:off x="0" y="1596277"/>
        <a:ext cx="2070791" cy="257400"/>
      </dsp:txXfrm>
    </dsp:sp>
    <dsp:sp modelId="{14D1633C-A097-4A5A-8269-B04E98857E56}">
      <dsp:nvSpPr>
        <dsp:cNvPr id="0" name=""/>
        <dsp:cNvSpPr/>
      </dsp:nvSpPr>
      <dsp:spPr>
        <a:xfrm>
          <a:off x="2070791" y="1306702"/>
          <a:ext cx="414158" cy="8365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650613" y="1306702"/>
          <a:ext cx="5632553" cy="83655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Дотације и трансфери </a:t>
          </a:r>
          <a:r>
            <a:rPr lang="sr-Cyrl-RS" sz="1400" kern="1200" dirty="0"/>
            <a:t>су трошкови које локална самоуправа </a:t>
          </a:r>
          <a:r>
            <a:rPr lang="ru-RU" sz="1400" kern="12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400" kern="1200" dirty="0"/>
            <a:t> као што су школе, центар за социјални рад, дом здравља.</a:t>
          </a:r>
          <a:r>
            <a:rPr lang="en-US" sz="1400" kern="1200" dirty="0"/>
            <a:t> </a:t>
          </a:r>
        </a:p>
      </dsp:txBody>
      <dsp:txXfrm>
        <a:off x="2650613" y="1306702"/>
        <a:ext cx="5632553" cy="836550"/>
      </dsp:txXfrm>
    </dsp:sp>
    <dsp:sp modelId="{9312B733-3AEB-49F6-8245-08553BA2949B}">
      <dsp:nvSpPr>
        <dsp:cNvPr id="0" name=""/>
        <dsp:cNvSpPr/>
      </dsp:nvSpPr>
      <dsp:spPr>
        <a:xfrm>
          <a:off x="0" y="2298643"/>
          <a:ext cx="2072816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Остали расходи</a:t>
          </a:r>
          <a:endParaRPr lang="en-US" sz="1300" b="1" kern="1200" dirty="0"/>
        </a:p>
      </dsp:txBody>
      <dsp:txXfrm>
        <a:off x="0" y="2298643"/>
        <a:ext cx="2072816" cy="257400"/>
      </dsp:txXfrm>
    </dsp:sp>
    <dsp:sp modelId="{435AB433-2559-485A-A03D-C32F36288071}">
      <dsp:nvSpPr>
        <dsp:cNvPr id="0" name=""/>
        <dsp:cNvSpPr/>
      </dsp:nvSpPr>
      <dsp:spPr>
        <a:xfrm>
          <a:off x="2072815" y="2190052"/>
          <a:ext cx="414563" cy="474581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653204" y="2190052"/>
          <a:ext cx="5638059" cy="474581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Остали расходи </a:t>
          </a:r>
          <a:r>
            <a:rPr lang="sr-Cyrl-RS" sz="1400" kern="1200" dirty="0"/>
            <a:t>обухватају дотације невладиним организацијама, порезе, таксе, новчане </a:t>
          </a:r>
          <a:r>
            <a:rPr lang="sr-Cyrl-RS" sz="1400" kern="1200" dirty="0" smtClean="0"/>
            <a:t>казне,накнаду штете</a:t>
          </a:r>
          <a:endParaRPr lang="en-US" sz="1400" kern="1200" dirty="0"/>
        </a:p>
      </dsp:txBody>
      <dsp:txXfrm>
        <a:off x="2653204" y="2190052"/>
        <a:ext cx="5638059" cy="474581"/>
      </dsp:txXfrm>
    </dsp:sp>
    <dsp:sp modelId="{EFAACCF6-3A6A-4536-89B0-F0A7C44F6BE1}">
      <dsp:nvSpPr>
        <dsp:cNvPr id="0" name=""/>
        <dsp:cNvSpPr/>
      </dsp:nvSpPr>
      <dsp:spPr>
        <a:xfrm>
          <a:off x="0" y="2820024"/>
          <a:ext cx="2072816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Субвенције</a:t>
          </a:r>
          <a:endParaRPr lang="en-US" sz="1300" b="1" kern="1200" dirty="0"/>
        </a:p>
      </dsp:txBody>
      <dsp:txXfrm>
        <a:off x="0" y="2820024"/>
        <a:ext cx="2072816" cy="257400"/>
      </dsp:txXfrm>
    </dsp:sp>
    <dsp:sp modelId="{6497CA82-45EE-4BD1-AEB4-CC3961FBFB74}">
      <dsp:nvSpPr>
        <dsp:cNvPr id="0" name=""/>
        <dsp:cNvSpPr/>
      </dsp:nvSpPr>
      <dsp:spPr>
        <a:xfrm>
          <a:off x="2072815" y="2711433"/>
          <a:ext cx="414563" cy="474581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653204" y="2711433"/>
          <a:ext cx="5638059" cy="474581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/>
            <a:t>Субвенције</a:t>
          </a:r>
          <a:r>
            <a:rPr lang="ru-RU" sz="1400" kern="1200" dirty="0"/>
            <a:t> сe одобравају </a:t>
          </a:r>
          <a:r>
            <a:rPr lang="ru-RU" sz="1400" kern="1200" dirty="0" smtClean="0"/>
            <a:t>јавним предузећима,</a:t>
          </a:r>
          <a:r>
            <a:rPr lang="sr-Cyrl-RS" sz="1400" kern="1200" dirty="0" smtClean="0"/>
            <a:t>ПД „</a:t>
          </a:r>
          <a:r>
            <a:rPr lang="ru-RU" sz="1400" kern="1200" dirty="0" smtClean="0"/>
            <a:t>Еко-аграр», </a:t>
          </a:r>
          <a:r>
            <a:rPr lang="ru-RU" sz="1400" kern="1200" dirty="0"/>
            <a:t>пољопривредним </a:t>
          </a:r>
          <a:r>
            <a:rPr lang="ru-RU" sz="1400" kern="1200" dirty="0" smtClean="0"/>
            <a:t>произвођачима,субвенције за информисање.</a:t>
          </a:r>
          <a:endParaRPr lang="en-US" sz="1400" kern="1200" dirty="0"/>
        </a:p>
      </dsp:txBody>
      <dsp:txXfrm>
        <a:off x="2653204" y="2711433"/>
        <a:ext cx="5638059" cy="474581"/>
      </dsp:txXfrm>
    </dsp:sp>
    <dsp:sp modelId="{939B76D1-BB33-4E50-9ECD-839FB5787B95}">
      <dsp:nvSpPr>
        <dsp:cNvPr id="0" name=""/>
        <dsp:cNvSpPr/>
      </dsp:nvSpPr>
      <dsp:spPr>
        <a:xfrm>
          <a:off x="0" y="3795877"/>
          <a:ext cx="2070791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Социјална заштита</a:t>
          </a:r>
          <a:endParaRPr lang="en-US" sz="1300" b="1" kern="1200" dirty="0"/>
        </a:p>
      </dsp:txBody>
      <dsp:txXfrm>
        <a:off x="0" y="3795877"/>
        <a:ext cx="2070791" cy="257400"/>
      </dsp:txXfrm>
    </dsp:sp>
    <dsp:sp modelId="{7845F59F-6101-48DE-ABCC-EC5351843F5B}">
      <dsp:nvSpPr>
        <dsp:cNvPr id="0" name=""/>
        <dsp:cNvSpPr/>
      </dsp:nvSpPr>
      <dsp:spPr>
        <a:xfrm>
          <a:off x="2070791" y="3232814"/>
          <a:ext cx="414158" cy="13835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650613" y="3232814"/>
          <a:ext cx="5632553" cy="138352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Социјална заштита </a:t>
          </a:r>
          <a:r>
            <a:rPr lang="sr-Cyrl-RS" sz="1400" kern="1200" dirty="0"/>
            <a:t>обухвата све трошкове исплате социјалне помоћи за различите категорије </a:t>
          </a:r>
          <a:r>
            <a:rPr lang="sr-Cyrl-RS" sz="1400" kern="1200" dirty="0" smtClean="0"/>
            <a:t>грађана(Помоћ у кући за стара лица,Лични пратиоц и помоћ у кући за децу са сметњама </a:t>
          </a:r>
          <a:r>
            <a:rPr lang="sr-Cyrl-RS" sz="1400" kern="1200" smtClean="0"/>
            <a:t>у развоју,накнаде за превоз пензионера и социјално угроженог становништва,услуге боравка деце и домски смештај за децу ометену у развоју, накнаде за рођење деце и накнада за вантелесну оплодњу,једнократне новчане помоћи)</a:t>
          </a:r>
          <a:endParaRPr lang="en-US" sz="1400" kern="1200" dirty="0"/>
        </a:p>
      </dsp:txBody>
      <dsp:txXfrm>
        <a:off x="2650613" y="3232814"/>
        <a:ext cx="5632553" cy="1383525"/>
      </dsp:txXfrm>
    </dsp:sp>
    <dsp:sp modelId="{B471A916-B6F4-4017-A447-E2C98CEE19B9}">
      <dsp:nvSpPr>
        <dsp:cNvPr id="0" name=""/>
        <dsp:cNvSpPr/>
      </dsp:nvSpPr>
      <dsp:spPr>
        <a:xfrm>
          <a:off x="0" y="4755643"/>
          <a:ext cx="2070791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Буџетска резерва</a:t>
          </a:r>
          <a:endParaRPr lang="en-US" sz="1300" b="1" kern="1200" dirty="0"/>
        </a:p>
      </dsp:txBody>
      <dsp:txXfrm>
        <a:off x="0" y="4755643"/>
        <a:ext cx="2070791" cy="257400"/>
      </dsp:txXfrm>
    </dsp:sp>
    <dsp:sp modelId="{7F976215-9D17-4223-A92A-D3302071B429}">
      <dsp:nvSpPr>
        <dsp:cNvPr id="0" name=""/>
        <dsp:cNvSpPr/>
      </dsp:nvSpPr>
      <dsp:spPr>
        <a:xfrm>
          <a:off x="2070791" y="4663139"/>
          <a:ext cx="414158" cy="442406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E7D26-6540-4407-AA35-D081FC05F135}">
      <dsp:nvSpPr>
        <dsp:cNvPr id="0" name=""/>
        <dsp:cNvSpPr/>
      </dsp:nvSpPr>
      <dsp:spPr>
        <a:xfrm>
          <a:off x="2650613" y="4663139"/>
          <a:ext cx="5632553" cy="442406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300" b="1" kern="1200" dirty="0"/>
            <a:t>Буџетска резерва </a:t>
          </a:r>
          <a:r>
            <a:rPr lang="sr-Cyrl-RS" sz="1300" kern="1200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sz="1300" kern="1200" dirty="0"/>
        </a:p>
      </dsp:txBody>
      <dsp:txXfrm>
        <a:off x="2650613" y="4663139"/>
        <a:ext cx="5632553" cy="442406"/>
      </dsp:txXfrm>
    </dsp:sp>
    <dsp:sp modelId="{320B77C6-F8A0-4CEB-8B55-79E4A1BAF9E9}">
      <dsp:nvSpPr>
        <dsp:cNvPr id="0" name=""/>
        <dsp:cNvSpPr/>
      </dsp:nvSpPr>
      <dsp:spPr>
        <a:xfrm>
          <a:off x="0" y="5329308"/>
          <a:ext cx="2070791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Капитални издаци</a:t>
          </a:r>
          <a:endParaRPr lang="en-US" sz="1300" b="1" kern="1200" dirty="0"/>
        </a:p>
      </dsp:txBody>
      <dsp:txXfrm>
        <a:off x="0" y="5329308"/>
        <a:ext cx="2070791" cy="257400"/>
      </dsp:txXfrm>
    </dsp:sp>
    <dsp:sp modelId="{803A06C6-F698-48F4-A91D-0B2B17EECBA4}">
      <dsp:nvSpPr>
        <dsp:cNvPr id="0" name=""/>
        <dsp:cNvSpPr/>
      </dsp:nvSpPr>
      <dsp:spPr>
        <a:xfrm>
          <a:off x="2070791" y="5152346"/>
          <a:ext cx="414158" cy="6113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0050D-5592-4FFB-BC24-07DF887B3DF2}">
      <dsp:nvSpPr>
        <dsp:cNvPr id="0" name=""/>
        <dsp:cNvSpPr/>
      </dsp:nvSpPr>
      <dsp:spPr>
        <a:xfrm>
          <a:off x="2650613" y="5152346"/>
          <a:ext cx="5632553" cy="611325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300" b="1" kern="1200" dirty="0"/>
            <a:t>Капитални издаци </a:t>
          </a:r>
          <a:r>
            <a:rPr lang="sr-Cyrl-RS" sz="1300" kern="1200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sz="1300" kern="1200" dirty="0"/>
        </a:p>
      </dsp:txBody>
      <dsp:txXfrm>
        <a:off x="2650613" y="5152346"/>
        <a:ext cx="5632553" cy="611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00638-5DF4-4430-A5FC-8138B5BDD0B3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EC979-1A5F-46ED-8288-2BF6E691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626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3283B-6AD6-429E-9A6B-CD6015251173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D3E29-5E3C-4E2A-B6D2-72A9CD53A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412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t>1/22/2026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t>1/22/2026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t>1/22/2026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t>1/22/2026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-1" fmla="*/ 0 w 7104888"/>
              <a:gd name="connsiteY0-2" fmla="*/ 0 h 6858000"/>
              <a:gd name="connsiteX1-3" fmla="*/ 5695188 w 7104888"/>
              <a:gd name="connsiteY1-4" fmla="*/ 0 h 6858000"/>
              <a:gd name="connsiteX2-5" fmla="*/ 7104888 w 7104888"/>
              <a:gd name="connsiteY2-6" fmla="*/ 0 h 6858000"/>
              <a:gd name="connsiteX3-7" fmla="*/ 7104888 w 7104888"/>
              <a:gd name="connsiteY3-8" fmla="*/ 6858000 h 6858000"/>
              <a:gd name="connsiteX4-9" fmla="*/ 0 w 7104888"/>
              <a:gd name="connsiteY4-10" fmla="*/ 6858000 h 6858000"/>
              <a:gd name="connsiteX5" fmla="*/ 0 w 7104888"/>
              <a:gd name="connsiteY5" fmla="*/ 0 h 6858000"/>
              <a:gd name="connsiteX0-11" fmla="*/ 10287 w 7115175"/>
              <a:gd name="connsiteY0-12" fmla="*/ 0 h 6858000"/>
              <a:gd name="connsiteX1-13" fmla="*/ 5705475 w 7115175"/>
              <a:gd name="connsiteY1-14" fmla="*/ 0 h 6858000"/>
              <a:gd name="connsiteX2-15" fmla="*/ 7115175 w 7115175"/>
              <a:gd name="connsiteY2-16" fmla="*/ 0 h 6858000"/>
              <a:gd name="connsiteX3-17" fmla="*/ 7115175 w 7115175"/>
              <a:gd name="connsiteY3-18" fmla="*/ 6858000 h 6858000"/>
              <a:gd name="connsiteX4-19" fmla="*/ 10287 w 7115175"/>
              <a:gd name="connsiteY4-20" fmla="*/ 6858000 h 6858000"/>
              <a:gd name="connsiteX5-21" fmla="*/ 0 w 7115175"/>
              <a:gd name="connsiteY5-22" fmla="*/ 5048250 h 6858000"/>
              <a:gd name="connsiteX6" fmla="*/ 10287 w 7115175"/>
              <a:gd name="connsiteY6" fmla="*/ 0 h 6858000"/>
              <a:gd name="connsiteX0-23" fmla="*/ 10287 w 7115175"/>
              <a:gd name="connsiteY0-24" fmla="*/ 0 h 6858000"/>
              <a:gd name="connsiteX1-25" fmla="*/ 5705475 w 7115175"/>
              <a:gd name="connsiteY1-26" fmla="*/ 0 h 6858000"/>
              <a:gd name="connsiteX2-27" fmla="*/ 7115175 w 7115175"/>
              <a:gd name="connsiteY2-28" fmla="*/ 0 h 6858000"/>
              <a:gd name="connsiteX3-29" fmla="*/ 7115175 w 7115175"/>
              <a:gd name="connsiteY3-30" fmla="*/ 6858000 h 6858000"/>
              <a:gd name="connsiteX4-31" fmla="*/ 1533526 w 7115175"/>
              <a:gd name="connsiteY4-32" fmla="*/ 6848475 h 6858000"/>
              <a:gd name="connsiteX5-33" fmla="*/ 10287 w 7115175"/>
              <a:gd name="connsiteY5-34" fmla="*/ 6858000 h 6858000"/>
              <a:gd name="connsiteX6-35" fmla="*/ 0 w 7115175"/>
              <a:gd name="connsiteY6-36" fmla="*/ 5048250 h 6858000"/>
              <a:gd name="connsiteX7" fmla="*/ 10287 w 7115175"/>
              <a:gd name="connsiteY7" fmla="*/ 0 h 6858000"/>
              <a:gd name="connsiteX0-37" fmla="*/ 10287 w 7115175"/>
              <a:gd name="connsiteY0-38" fmla="*/ 0 h 6858000"/>
              <a:gd name="connsiteX1-39" fmla="*/ 5705475 w 7115175"/>
              <a:gd name="connsiteY1-40" fmla="*/ 0 h 6858000"/>
              <a:gd name="connsiteX2-41" fmla="*/ 7115175 w 7115175"/>
              <a:gd name="connsiteY2-42" fmla="*/ 0 h 6858000"/>
              <a:gd name="connsiteX3-43" fmla="*/ 7115175 w 7115175"/>
              <a:gd name="connsiteY3-44" fmla="*/ 6858000 h 6858000"/>
              <a:gd name="connsiteX4-45" fmla="*/ 1533526 w 7115175"/>
              <a:gd name="connsiteY4-46" fmla="*/ 6848475 h 6858000"/>
              <a:gd name="connsiteX5-47" fmla="*/ 0 w 7115175"/>
              <a:gd name="connsiteY5-48" fmla="*/ 5048250 h 6858000"/>
              <a:gd name="connsiteX6-49" fmla="*/ 10287 w 7115175"/>
              <a:gd name="connsiteY6-50" fmla="*/ 0 h 6858000"/>
              <a:gd name="connsiteX0-51" fmla="*/ 0 w 7115175"/>
              <a:gd name="connsiteY0-52" fmla="*/ 5048250 h 6858000"/>
              <a:gd name="connsiteX1-53" fmla="*/ 5705475 w 7115175"/>
              <a:gd name="connsiteY1-54" fmla="*/ 0 h 6858000"/>
              <a:gd name="connsiteX2-55" fmla="*/ 7115175 w 7115175"/>
              <a:gd name="connsiteY2-56" fmla="*/ 0 h 6858000"/>
              <a:gd name="connsiteX3-57" fmla="*/ 7115175 w 7115175"/>
              <a:gd name="connsiteY3-58" fmla="*/ 6858000 h 6858000"/>
              <a:gd name="connsiteX4-59" fmla="*/ 1533526 w 7115175"/>
              <a:gd name="connsiteY4-60" fmla="*/ 6848475 h 6858000"/>
              <a:gd name="connsiteX5-61" fmla="*/ 0 w 7115175"/>
              <a:gd name="connsiteY5-62" fmla="*/ 504825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-1" fmla="*/ 0 w 3571875"/>
              <a:gd name="connsiteY0-2" fmla="*/ 1809750 h 1809750"/>
              <a:gd name="connsiteX1-3" fmla="*/ 1895475 w 3571875"/>
              <a:gd name="connsiteY1-4" fmla="*/ 0 h 1809750"/>
              <a:gd name="connsiteX2-5" fmla="*/ 3571875 w 3571875"/>
              <a:gd name="connsiteY2-6" fmla="*/ 1809750 h 1809750"/>
              <a:gd name="connsiteX3-7" fmla="*/ 0 w 3571875"/>
              <a:gd name="connsiteY3-8" fmla="*/ 1809750 h 1809750"/>
              <a:gd name="connsiteX0-9" fmla="*/ 0 w 3571875"/>
              <a:gd name="connsiteY0-10" fmla="*/ 1809750 h 1809750"/>
              <a:gd name="connsiteX1-11" fmla="*/ 2038350 w 3571875"/>
              <a:gd name="connsiteY1-12" fmla="*/ 0 h 1809750"/>
              <a:gd name="connsiteX2-13" fmla="*/ 3571875 w 3571875"/>
              <a:gd name="connsiteY2-14" fmla="*/ 1809750 h 1809750"/>
              <a:gd name="connsiteX3-15" fmla="*/ 0 w 3571875"/>
              <a:gd name="connsiteY3-16" fmla="*/ 1809750 h 18097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t>1/22/2026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t>1/22/2026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t>1/22/2026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t>1/22/2026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77A51-6661-464F-AF3F-5F9E5897B61D}" type="datetime1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-1" fmla="*/ 0 w 3571875"/>
              <a:gd name="connsiteY0-2" fmla="*/ 4210050 h 4210050"/>
              <a:gd name="connsiteX1-3" fmla="*/ 0 w 3571875"/>
              <a:gd name="connsiteY1-4" fmla="*/ 0 h 4210050"/>
              <a:gd name="connsiteX2-5" fmla="*/ 2028825 w 3571875"/>
              <a:gd name="connsiteY2-6" fmla="*/ 2388394 h 4210050"/>
              <a:gd name="connsiteX3-7" fmla="*/ 3571875 w 3571875"/>
              <a:gd name="connsiteY3-8" fmla="*/ 4210050 h 4210050"/>
              <a:gd name="connsiteX4" fmla="*/ 0 w 3571875"/>
              <a:gd name="connsiteY4" fmla="*/ 4210050 h 4210050"/>
              <a:gd name="connsiteX0-9" fmla="*/ 0 w 3571875"/>
              <a:gd name="connsiteY0-10" fmla="*/ 4210050 h 4210050"/>
              <a:gd name="connsiteX1-11" fmla="*/ 0 w 3571875"/>
              <a:gd name="connsiteY1-12" fmla="*/ 0 h 4210050"/>
              <a:gd name="connsiteX2-13" fmla="*/ 2028825 w 3571875"/>
              <a:gd name="connsiteY2-14" fmla="*/ 2205038 h 4210050"/>
              <a:gd name="connsiteX3-15" fmla="*/ 3571875 w 3571875"/>
              <a:gd name="connsiteY3-16" fmla="*/ 4210050 h 4210050"/>
              <a:gd name="connsiteX4-17" fmla="*/ 0 w 3571875"/>
              <a:gd name="connsiteY4-18" fmla="*/ 4210050 h 4210050"/>
              <a:gd name="connsiteX0-19" fmla="*/ 0 w 3571875"/>
              <a:gd name="connsiteY0-20" fmla="*/ 4210050 h 4210050"/>
              <a:gd name="connsiteX1-21" fmla="*/ 0 w 3571875"/>
              <a:gd name="connsiteY1-22" fmla="*/ 0 h 4210050"/>
              <a:gd name="connsiteX2-23" fmla="*/ 2028825 w 3571875"/>
              <a:gd name="connsiteY2-24" fmla="*/ 2393157 h 4210050"/>
              <a:gd name="connsiteX3-25" fmla="*/ 3571875 w 3571875"/>
              <a:gd name="connsiteY3-26" fmla="*/ 4210050 h 4210050"/>
              <a:gd name="connsiteX4-27" fmla="*/ 0 w 3571875"/>
              <a:gd name="connsiteY4-28" fmla="*/ 4210050 h 4210050"/>
              <a:gd name="connsiteX0-29" fmla="*/ 0 w 3571875"/>
              <a:gd name="connsiteY0-30" fmla="*/ 4210050 h 4210050"/>
              <a:gd name="connsiteX1-31" fmla="*/ 0 w 3571875"/>
              <a:gd name="connsiteY1-32" fmla="*/ 0 h 4210050"/>
              <a:gd name="connsiteX2-33" fmla="*/ 2028825 w 3571875"/>
              <a:gd name="connsiteY2-34" fmla="*/ 2393157 h 4210050"/>
              <a:gd name="connsiteX3-35" fmla="*/ 3571875 w 3571875"/>
              <a:gd name="connsiteY3-36" fmla="*/ 4210050 h 4210050"/>
              <a:gd name="connsiteX4-37" fmla="*/ 0 w 3571875"/>
              <a:gd name="connsiteY4-38" fmla="*/ 4210050 h 4210050"/>
              <a:gd name="connsiteX0-39" fmla="*/ 0 w 3571875"/>
              <a:gd name="connsiteY0-40" fmla="*/ 4210050 h 4210050"/>
              <a:gd name="connsiteX1-41" fmla="*/ 0 w 3571875"/>
              <a:gd name="connsiteY1-42" fmla="*/ 0 h 4210050"/>
              <a:gd name="connsiteX2-43" fmla="*/ 2028825 w 3571875"/>
              <a:gd name="connsiteY2-44" fmla="*/ 2281238 h 4210050"/>
              <a:gd name="connsiteX3-45" fmla="*/ 3571875 w 3571875"/>
              <a:gd name="connsiteY3-46" fmla="*/ 4210050 h 4210050"/>
              <a:gd name="connsiteX4-47" fmla="*/ 0 w 3571875"/>
              <a:gd name="connsiteY4-48" fmla="*/ 4210050 h 4210050"/>
              <a:gd name="connsiteX0-49" fmla="*/ 0 w 3571875"/>
              <a:gd name="connsiteY0-50" fmla="*/ 4210050 h 4210050"/>
              <a:gd name="connsiteX1-51" fmla="*/ 0 w 3571875"/>
              <a:gd name="connsiteY1-52" fmla="*/ 0 h 4210050"/>
              <a:gd name="connsiteX2-53" fmla="*/ 2028825 w 3571875"/>
              <a:gd name="connsiteY2-54" fmla="*/ 2393157 h 4210050"/>
              <a:gd name="connsiteX3-55" fmla="*/ 3571875 w 3571875"/>
              <a:gd name="connsiteY3-56" fmla="*/ 4210050 h 4210050"/>
              <a:gd name="connsiteX4-57" fmla="*/ 0 w 3571875"/>
              <a:gd name="connsiteY4-58" fmla="*/ 4210050 h 4210050"/>
              <a:gd name="connsiteX0-59" fmla="*/ 0 w 3571875"/>
              <a:gd name="connsiteY0-60" fmla="*/ 4210050 h 4210050"/>
              <a:gd name="connsiteX1-61" fmla="*/ 0 w 3571875"/>
              <a:gd name="connsiteY1-62" fmla="*/ 0 h 4210050"/>
              <a:gd name="connsiteX2-63" fmla="*/ 2028825 w 3571875"/>
              <a:gd name="connsiteY2-64" fmla="*/ 2393157 h 4210050"/>
              <a:gd name="connsiteX3-65" fmla="*/ 3571875 w 3571875"/>
              <a:gd name="connsiteY3-66" fmla="*/ 4210050 h 4210050"/>
              <a:gd name="connsiteX4-67" fmla="*/ 0 w 3571875"/>
              <a:gd name="connsiteY4-68" fmla="*/ 4210050 h 4210050"/>
              <a:gd name="connsiteX0-69" fmla="*/ 0 w 3571875"/>
              <a:gd name="connsiteY0-70" fmla="*/ 4210050 h 4210050"/>
              <a:gd name="connsiteX1-71" fmla="*/ 0 w 3571875"/>
              <a:gd name="connsiteY1-72" fmla="*/ 0 h 4210050"/>
              <a:gd name="connsiteX2-73" fmla="*/ 2076450 w 3571875"/>
              <a:gd name="connsiteY2-74" fmla="*/ 2274094 h 4210050"/>
              <a:gd name="connsiteX3-75" fmla="*/ 3571875 w 3571875"/>
              <a:gd name="connsiteY3-76" fmla="*/ 4210050 h 4210050"/>
              <a:gd name="connsiteX4-77" fmla="*/ 0 w 3571875"/>
              <a:gd name="connsiteY4-78" fmla="*/ 4210050 h 4210050"/>
              <a:gd name="connsiteX0-79" fmla="*/ 0 w 3571875"/>
              <a:gd name="connsiteY0-80" fmla="*/ 4210050 h 4210050"/>
              <a:gd name="connsiteX1-81" fmla="*/ 0 w 3571875"/>
              <a:gd name="connsiteY1-82" fmla="*/ 0 h 4210050"/>
              <a:gd name="connsiteX2-83" fmla="*/ 2245519 w 3571875"/>
              <a:gd name="connsiteY2-84" fmla="*/ 2405063 h 4210050"/>
              <a:gd name="connsiteX3-85" fmla="*/ 3571875 w 3571875"/>
              <a:gd name="connsiteY3-86" fmla="*/ 4210050 h 4210050"/>
              <a:gd name="connsiteX4-87" fmla="*/ 0 w 3571875"/>
              <a:gd name="connsiteY4-88" fmla="*/ 4210050 h 4210050"/>
              <a:gd name="connsiteX0-89" fmla="*/ 0 w 3571875"/>
              <a:gd name="connsiteY0-90" fmla="*/ 4210050 h 4210050"/>
              <a:gd name="connsiteX1-91" fmla="*/ 0 w 3571875"/>
              <a:gd name="connsiteY1-92" fmla="*/ 0 h 4210050"/>
              <a:gd name="connsiteX2-93" fmla="*/ 2038350 w 3571875"/>
              <a:gd name="connsiteY2-94" fmla="*/ 2405063 h 4210050"/>
              <a:gd name="connsiteX3-95" fmla="*/ 3571875 w 3571875"/>
              <a:gd name="connsiteY3-96" fmla="*/ 4210050 h 4210050"/>
              <a:gd name="connsiteX4-97" fmla="*/ 0 w 3571875"/>
              <a:gd name="connsiteY4-98" fmla="*/ 4210050 h 4210050"/>
              <a:gd name="connsiteX0-99" fmla="*/ 0 w 3571875"/>
              <a:gd name="connsiteY0-100" fmla="*/ 2433637 h 2433637"/>
              <a:gd name="connsiteX1-101" fmla="*/ 257175 w 3571875"/>
              <a:gd name="connsiteY1-102" fmla="*/ 0 h 2433637"/>
              <a:gd name="connsiteX2-103" fmla="*/ 2038350 w 3571875"/>
              <a:gd name="connsiteY2-104" fmla="*/ 628650 h 2433637"/>
              <a:gd name="connsiteX3-105" fmla="*/ 3571875 w 3571875"/>
              <a:gd name="connsiteY3-106" fmla="*/ 2433637 h 2433637"/>
              <a:gd name="connsiteX4-107" fmla="*/ 0 w 3571875"/>
              <a:gd name="connsiteY4-108" fmla="*/ 2433637 h 2433637"/>
              <a:gd name="connsiteX0-109" fmla="*/ 2382 w 3574257"/>
              <a:gd name="connsiteY0-110" fmla="*/ 1807368 h 1807368"/>
              <a:gd name="connsiteX1-111" fmla="*/ 0 w 3574257"/>
              <a:gd name="connsiteY1-112" fmla="*/ 0 h 1807368"/>
              <a:gd name="connsiteX2-113" fmla="*/ 2040732 w 3574257"/>
              <a:gd name="connsiteY2-114" fmla="*/ 2381 h 1807368"/>
              <a:gd name="connsiteX3-115" fmla="*/ 3574257 w 3574257"/>
              <a:gd name="connsiteY3-116" fmla="*/ 1807368 h 1807368"/>
              <a:gd name="connsiteX4-117" fmla="*/ 2382 w 3574257"/>
              <a:gd name="connsiteY4-118" fmla="*/ 1807368 h 1807368"/>
              <a:gd name="connsiteX0-119" fmla="*/ 2382 w 3574257"/>
              <a:gd name="connsiteY0-120" fmla="*/ 1807368 h 1807368"/>
              <a:gd name="connsiteX1-121" fmla="*/ 0 w 3574257"/>
              <a:gd name="connsiteY1-122" fmla="*/ 0 h 1807368"/>
              <a:gd name="connsiteX2-123" fmla="*/ 1924051 w 3574257"/>
              <a:gd name="connsiteY2-124" fmla="*/ 307181 h 1807368"/>
              <a:gd name="connsiteX3-125" fmla="*/ 3574257 w 3574257"/>
              <a:gd name="connsiteY3-126" fmla="*/ 1807368 h 1807368"/>
              <a:gd name="connsiteX4-127" fmla="*/ 2382 w 3574257"/>
              <a:gd name="connsiteY4-128" fmla="*/ 1807368 h 1807368"/>
              <a:gd name="connsiteX0-129" fmla="*/ 2382 w 3574257"/>
              <a:gd name="connsiteY0-130" fmla="*/ 1809749 h 1809749"/>
              <a:gd name="connsiteX1-131" fmla="*/ 0 w 3574257"/>
              <a:gd name="connsiteY1-132" fmla="*/ 2381 h 1809749"/>
              <a:gd name="connsiteX2-133" fmla="*/ 2038351 w 3574257"/>
              <a:gd name="connsiteY2-134" fmla="*/ 0 h 1809749"/>
              <a:gd name="connsiteX3-135" fmla="*/ 3574257 w 3574257"/>
              <a:gd name="connsiteY3-136" fmla="*/ 1809749 h 1809749"/>
              <a:gd name="connsiteX4-137" fmla="*/ 2382 w 3574257"/>
              <a:gd name="connsiteY4-138" fmla="*/ 1809749 h 1809749"/>
              <a:gd name="connsiteX0-139" fmla="*/ 2382 w 3574257"/>
              <a:gd name="connsiteY0-140" fmla="*/ 1807368 h 1807368"/>
              <a:gd name="connsiteX1-141" fmla="*/ 0 w 3574257"/>
              <a:gd name="connsiteY1-142" fmla="*/ 0 h 1807368"/>
              <a:gd name="connsiteX2-143" fmla="*/ 1640682 w 3574257"/>
              <a:gd name="connsiteY2-144" fmla="*/ 450057 h 1807368"/>
              <a:gd name="connsiteX3-145" fmla="*/ 3574257 w 3574257"/>
              <a:gd name="connsiteY3-146" fmla="*/ 1807368 h 1807368"/>
              <a:gd name="connsiteX4-147" fmla="*/ 2382 w 3574257"/>
              <a:gd name="connsiteY4-148" fmla="*/ 1807368 h 1807368"/>
              <a:gd name="connsiteX0-149" fmla="*/ 2382 w 3574257"/>
              <a:gd name="connsiteY0-150" fmla="*/ 1809749 h 1809749"/>
              <a:gd name="connsiteX1-151" fmla="*/ 0 w 3574257"/>
              <a:gd name="connsiteY1-152" fmla="*/ 2381 h 1809749"/>
              <a:gd name="connsiteX2-153" fmla="*/ 2038351 w 3574257"/>
              <a:gd name="connsiteY2-154" fmla="*/ 0 h 1809749"/>
              <a:gd name="connsiteX3-155" fmla="*/ 3574257 w 3574257"/>
              <a:gd name="connsiteY3-156" fmla="*/ 1809749 h 1809749"/>
              <a:gd name="connsiteX4-157" fmla="*/ 2382 w 3574257"/>
              <a:gd name="connsiteY4-158" fmla="*/ 1809749 h 1809749"/>
              <a:gd name="connsiteX0-159" fmla="*/ 2382 w 3574257"/>
              <a:gd name="connsiteY0-160" fmla="*/ 1807368 h 1807368"/>
              <a:gd name="connsiteX1-161" fmla="*/ 0 w 3574257"/>
              <a:gd name="connsiteY1-162" fmla="*/ 0 h 1807368"/>
              <a:gd name="connsiteX2-163" fmla="*/ 1657351 w 3574257"/>
              <a:gd name="connsiteY2-164" fmla="*/ 230982 h 1807368"/>
              <a:gd name="connsiteX3-165" fmla="*/ 3574257 w 3574257"/>
              <a:gd name="connsiteY3-166" fmla="*/ 1807368 h 1807368"/>
              <a:gd name="connsiteX4-167" fmla="*/ 2382 w 3574257"/>
              <a:gd name="connsiteY4-168" fmla="*/ 1807368 h 1807368"/>
              <a:gd name="connsiteX0-169" fmla="*/ 2382 w 3574257"/>
              <a:gd name="connsiteY0-170" fmla="*/ 1807368 h 1807368"/>
              <a:gd name="connsiteX1-171" fmla="*/ 0 w 3574257"/>
              <a:gd name="connsiteY1-172" fmla="*/ 0 h 1807368"/>
              <a:gd name="connsiteX2-173" fmla="*/ 2040732 w 3574257"/>
              <a:gd name="connsiteY2-174" fmla="*/ 2382 h 1807368"/>
              <a:gd name="connsiteX3-175" fmla="*/ 3574257 w 3574257"/>
              <a:gd name="connsiteY3-176" fmla="*/ 1807368 h 1807368"/>
              <a:gd name="connsiteX4-177" fmla="*/ 2382 w 3574257"/>
              <a:gd name="connsiteY4-178" fmla="*/ 1807368 h 1807368"/>
              <a:gd name="connsiteX0-179" fmla="*/ 2382 w 3574257"/>
              <a:gd name="connsiteY0-180" fmla="*/ 1807368 h 1807368"/>
              <a:gd name="connsiteX1-181" fmla="*/ 0 w 3574257"/>
              <a:gd name="connsiteY1-182" fmla="*/ 0 h 1807368"/>
              <a:gd name="connsiteX2-183" fmla="*/ 1774032 w 3574257"/>
              <a:gd name="connsiteY2-184" fmla="*/ 161925 h 1807368"/>
              <a:gd name="connsiteX3-185" fmla="*/ 3574257 w 3574257"/>
              <a:gd name="connsiteY3-186" fmla="*/ 1807368 h 1807368"/>
              <a:gd name="connsiteX4-187" fmla="*/ 2382 w 3574257"/>
              <a:gd name="connsiteY4-188" fmla="*/ 1807368 h 1807368"/>
              <a:gd name="connsiteX0-189" fmla="*/ 2382 w 3574257"/>
              <a:gd name="connsiteY0-190" fmla="*/ 1807368 h 1807368"/>
              <a:gd name="connsiteX1-191" fmla="*/ 0 w 3574257"/>
              <a:gd name="connsiteY1-192" fmla="*/ 0 h 1807368"/>
              <a:gd name="connsiteX2-193" fmla="*/ 1969294 w 3574257"/>
              <a:gd name="connsiteY2-194" fmla="*/ 21432 h 1807368"/>
              <a:gd name="connsiteX3-195" fmla="*/ 3574257 w 3574257"/>
              <a:gd name="connsiteY3-196" fmla="*/ 1807368 h 1807368"/>
              <a:gd name="connsiteX4-197" fmla="*/ 2382 w 3574257"/>
              <a:gd name="connsiteY4-198" fmla="*/ 1807368 h 1807368"/>
              <a:gd name="connsiteX0-199" fmla="*/ 2382 w 3574257"/>
              <a:gd name="connsiteY0-200" fmla="*/ 1807368 h 1807368"/>
              <a:gd name="connsiteX1-201" fmla="*/ 0 w 3574257"/>
              <a:gd name="connsiteY1-202" fmla="*/ 0 h 1807368"/>
              <a:gd name="connsiteX2-203" fmla="*/ 1819275 w 3574257"/>
              <a:gd name="connsiteY2-204" fmla="*/ 200026 h 1807368"/>
              <a:gd name="connsiteX3-205" fmla="*/ 3574257 w 3574257"/>
              <a:gd name="connsiteY3-206" fmla="*/ 1807368 h 1807368"/>
              <a:gd name="connsiteX4-207" fmla="*/ 2382 w 3574257"/>
              <a:gd name="connsiteY4-208" fmla="*/ 1807368 h 1807368"/>
              <a:gd name="connsiteX0-209" fmla="*/ 2382 w 3574257"/>
              <a:gd name="connsiteY0-210" fmla="*/ 1807368 h 1807368"/>
              <a:gd name="connsiteX1-211" fmla="*/ 0 w 3574257"/>
              <a:gd name="connsiteY1-212" fmla="*/ 0 h 1807368"/>
              <a:gd name="connsiteX2-213" fmla="*/ 2045494 w 3574257"/>
              <a:gd name="connsiteY2-214" fmla="*/ 1 h 1807368"/>
              <a:gd name="connsiteX3-215" fmla="*/ 3574257 w 3574257"/>
              <a:gd name="connsiteY3-216" fmla="*/ 1807368 h 1807368"/>
              <a:gd name="connsiteX4-217" fmla="*/ 2382 w 3574257"/>
              <a:gd name="connsiteY4-218" fmla="*/ 1807368 h 18073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  <a:gd name="connsiteX0-111" fmla="*/ 0 w 3352800"/>
              <a:gd name="connsiteY0-112" fmla="*/ 2002631 h 2002631"/>
              <a:gd name="connsiteX1-113" fmla="*/ 754045 w 3352800"/>
              <a:gd name="connsiteY1-114" fmla="*/ 1468326 h 2002631"/>
              <a:gd name="connsiteX2-115" fmla="*/ 3352800 w 3352800"/>
              <a:gd name="connsiteY2-116" fmla="*/ 0 h 2002631"/>
              <a:gd name="connsiteX3-117" fmla="*/ 3352800 w 3352800"/>
              <a:gd name="connsiteY3-118" fmla="*/ 2002631 h 2002631"/>
              <a:gd name="connsiteX4-119" fmla="*/ 0 w 3352800"/>
              <a:gd name="connsiteY4-120" fmla="*/ 2002631 h 2002631"/>
              <a:gd name="connsiteX0-121" fmla="*/ 0 w 3352800"/>
              <a:gd name="connsiteY0-122" fmla="*/ 534305 h 534305"/>
              <a:gd name="connsiteX1-123" fmla="*/ 754045 w 3352800"/>
              <a:gd name="connsiteY1-124" fmla="*/ 0 h 534305"/>
              <a:gd name="connsiteX2-125" fmla="*/ 3352800 w 3352800"/>
              <a:gd name="connsiteY2-126" fmla="*/ 7687 h 534305"/>
              <a:gd name="connsiteX3-127" fmla="*/ 3352800 w 3352800"/>
              <a:gd name="connsiteY3-128" fmla="*/ 534305 h 534305"/>
              <a:gd name="connsiteX4-129" fmla="*/ 0 w 3352800"/>
              <a:gd name="connsiteY4-130" fmla="*/ 534305 h 534305"/>
              <a:gd name="connsiteX0-131" fmla="*/ 0 w 3352800"/>
              <a:gd name="connsiteY0-132" fmla="*/ 534305 h 534305"/>
              <a:gd name="connsiteX1-133" fmla="*/ 754045 w 3352800"/>
              <a:gd name="connsiteY1-134" fmla="*/ 0 h 534305"/>
              <a:gd name="connsiteX2-135" fmla="*/ 3352800 w 3352800"/>
              <a:gd name="connsiteY2-136" fmla="*/ 7687 h 534305"/>
              <a:gd name="connsiteX3-137" fmla="*/ 3352800 w 3352800"/>
              <a:gd name="connsiteY3-138" fmla="*/ 534305 h 534305"/>
              <a:gd name="connsiteX4-139" fmla="*/ 0 w 3352800"/>
              <a:gd name="connsiteY4-140" fmla="*/ 534305 h 534305"/>
              <a:gd name="connsiteX0-141" fmla="*/ 0 w 3352800"/>
              <a:gd name="connsiteY0-142" fmla="*/ 526618 h 526618"/>
              <a:gd name="connsiteX1-143" fmla="*/ 980611 w 3352800"/>
              <a:gd name="connsiteY1-144" fmla="*/ 93681 h 526618"/>
              <a:gd name="connsiteX2-145" fmla="*/ 3352800 w 3352800"/>
              <a:gd name="connsiteY2-146" fmla="*/ 0 h 526618"/>
              <a:gd name="connsiteX3-147" fmla="*/ 3352800 w 3352800"/>
              <a:gd name="connsiteY3-148" fmla="*/ 526618 h 526618"/>
              <a:gd name="connsiteX4-149" fmla="*/ 0 w 3352800"/>
              <a:gd name="connsiteY4-150" fmla="*/ 526618 h 526618"/>
              <a:gd name="connsiteX0-151" fmla="*/ 0 w 3352800"/>
              <a:gd name="connsiteY0-152" fmla="*/ 526888 h 526888"/>
              <a:gd name="connsiteX1-153" fmla="*/ 744735 w 3352800"/>
              <a:gd name="connsiteY1-154" fmla="*/ 0 h 526888"/>
              <a:gd name="connsiteX2-155" fmla="*/ 3352800 w 3352800"/>
              <a:gd name="connsiteY2-156" fmla="*/ 270 h 526888"/>
              <a:gd name="connsiteX3-157" fmla="*/ 3352800 w 3352800"/>
              <a:gd name="connsiteY3-158" fmla="*/ 526888 h 526888"/>
              <a:gd name="connsiteX4-159" fmla="*/ 0 w 3352800"/>
              <a:gd name="connsiteY4-160" fmla="*/ 526888 h 526888"/>
              <a:gd name="connsiteX0-161" fmla="*/ 0 w 3352800"/>
              <a:gd name="connsiteY0-162" fmla="*/ 526618 h 526618"/>
              <a:gd name="connsiteX1-163" fmla="*/ 811948 w 3352800"/>
              <a:gd name="connsiteY1-164" fmla="*/ 60921 h 526618"/>
              <a:gd name="connsiteX2-165" fmla="*/ 3352800 w 3352800"/>
              <a:gd name="connsiteY2-166" fmla="*/ 0 h 526618"/>
              <a:gd name="connsiteX3-167" fmla="*/ 3352800 w 3352800"/>
              <a:gd name="connsiteY3-168" fmla="*/ 526618 h 526618"/>
              <a:gd name="connsiteX4-169" fmla="*/ 0 w 3352800"/>
              <a:gd name="connsiteY4-170" fmla="*/ 526618 h 526618"/>
              <a:gd name="connsiteX0-171" fmla="*/ 0 w 3352800"/>
              <a:gd name="connsiteY0-172" fmla="*/ 527584 h 527584"/>
              <a:gd name="connsiteX1-173" fmla="*/ 751718 w 3352800"/>
              <a:gd name="connsiteY1-174" fmla="*/ 0 h 527584"/>
              <a:gd name="connsiteX2-175" fmla="*/ 3352800 w 3352800"/>
              <a:gd name="connsiteY2-176" fmla="*/ 966 h 527584"/>
              <a:gd name="connsiteX3-177" fmla="*/ 3352800 w 3352800"/>
              <a:gd name="connsiteY3-178" fmla="*/ 527584 h 527584"/>
              <a:gd name="connsiteX4-179" fmla="*/ 0 w 3352800"/>
              <a:gd name="connsiteY4-180" fmla="*/ 527584 h 527584"/>
              <a:gd name="connsiteX0-181" fmla="*/ 0 w 3352800"/>
              <a:gd name="connsiteY0-182" fmla="*/ 527584 h 527584"/>
              <a:gd name="connsiteX1-183" fmla="*/ 751718 w 3352800"/>
              <a:gd name="connsiteY1-184" fmla="*/ 0 h 527584"/>
              <a:gd name="connsiteX2-185" fmla="*/ 3241069 w 3352800"/>
              <a:gd name="connsiteY2-186" fmla="*/ 94144 h 527584"/>
              <a:gd name="connsiteX3-187" fmla="*/ 3352800 w 3352800"/>
              <a:gd name="connsiteY3-188" fmla="*/ 527584 h 527584"/>
              <a:gd name="connsiteX4-189" fmla="*/ 0 w 3352800"/>
              <a:gd name="connsiteY4-190" fmla="*/ 527584 h 527584"/>
              <a:gd name="connsiteX0-191" fmla="*/ 0 w 3352800"/>
              <a:gd name="connsiteY0-192" fmla="*/ 527584 h 527584"/>
              <a:gd name="connsiteX1-193" fmla="*/ 751718 w 3352800"/>
              <a:gd name="connsiteY1-194" fmla="*/ 0 h 527584"/>
              <a:gd name="connsiteX2-195" fmla="*/ 3352800 w 3352800"/>
              <a:gd name="connsiteY2-196" fmla="*/ 271 h 527584"/>
              <a:gd name="connsiteX3-197" fmla="*/ 3352800 w 3352800"/>
              <a:gd name="connsiteY3-198" fmla="*/ 527584 h 527584"/>
              <a:gd name="connsiteX4-199" fmla="*/ 0 w 3352800"/>
              <a:gd name="connsiteY4-200" fmla="*/ 527584 h 527584"/>
              <a:gd name="connsiteX0-201" fmla="*/ 0 w 3352800"/>
              <a:gd name="connsiteY0-202" fmla="*/ 527313 h 527313"/>
              <a:gd name="connsiteX1-203" fmla="*/ 900984 w 3352800"/>
              <a:gd name="connsiteY1-204" fmla="*/ 97774 h 527313"/>
              <a:gd name="connsiteX2-205" fmla="*/ 3352800 w 3352800"/>
              <a:gd name="connsiteY2-206" fmla="*/ 0 h 527313"/>
              <a:gd name="connsiteX3-207" fmla="*/ 3352800 w 3352800"/>
              <a:gd name="connsiteY3-208" fmla="*/ 527313 h 527313"/>
              <a:gd name="connsiteX4-209" fmla="*/ 0 w 3352800"/>
              <a:gd name="connsiteY4-210" fmla="*/ 527313 h 527313"/>
              <a:gd name="connsiteX0-211" fmla="*/ 0 w 3352800"/>
              <a:gd name="connsiteY0-212" fmla="*/ 527584 h 527584"/>
              <a:gd name="connsiteX1-213" fmla="*/ 748227 w 3352800"/>
              <a:gd name="connsiteY1-214" fmla="*/ 0 h 527584"/>
              <a:gd name="connsiteX2-215" fmla="*/ 3352800 w 3352800"/>
              <a:gd name="connsiteY2-216" fmla="*/ 271 h 527584"/>
              <a:gd name="connsiteX3-217" fmla="*/ 3352800 w 3352800"/>
              <a:gd name="connsiteY3-218" fmla="*/ 527584 h 527584"/>
              <a:gd name="connsiteX4-219" fmla="*/ 0 w 3352800"/>
              <a:gd name="connsiteY4-220" fmla="*/ 527584 h 5275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6177A51-6661-464F-AF3F-5F9E5897B61D}" type="datetime1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990" indent="-173990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590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1190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790" indent="-173990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990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185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785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1970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jetina.org.rs/sr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97792"/>
            <a:ext cx="6400800" cy="1600200"/>
          </a:xfrm>
        </p:spPr>
        <p:txBody>
          <a:bodyPr/>
          <a:lstStyle/>
          <a:p>
            <a:pPr algn="ctr"/>
            <a:r>
              <a:rPr lang="sr-Cyrl-RS" sz="1800" dirty="0">
                <a:latin typeface="+mj-lt"/>
              </a:rPr>
              <a:t>ГРАЂАНСКИ ВОДИЧ </a:t>
            </a:r>
            <a:r>
              <a:rPr lang="sr-Cyrl-RS" sz="1800" dirty="0" smtClean="0">
                <a:latin typeface="+mj-lt"/>
              </a:rPr>
              <a:t>КРОЗ </a:t>
            </a:r>
            <a:r>
              <a:rPr lang="sr-Cyrl-RS" sz="1800" dirty="0">
                <a:latin typeface="+mj-lt"/>
              </a:rPr>
              <a:t>ОДЛУКУ О БУЏЕТУ за </a:t>
            </a:r>
            <a:r>
              <a:rPr lang="sr-Cyrl-RS" sz="1800" dirty="0" smtClean="0">
                <a:latin typeface="+mj-lt"/>
              </a:rPr>
              <a:t>202</a:t>
            </a:r>
            <a:r>
              <a:rPr lang="sr-Cyrl-RS" sz="1800" dirty="0">
                <a:latin typeface="+mj-lt"/>
              </a:rPr>
              <a:t>6</a:t>
            </a:r>
            <a:r>
              <a:rPr lang="sr-Cyrl-RS" sz="1800" dirty="0" smtClean="0">
                <a:latin typeface="+mj-lt"/>
              </a:rPr>
              <a:t>. </a:t>
            </a:r>
            <a:r>
              <a:rPr lang="sr-Cyrl-RS" sz="1800" dirty="0" err="1" smtClean="0">
                <a:latin typeface="+mj-lt"/>
              </a:rPr>
              <a:t>годинУ</a:t>
            </a:r>
            <a:endParaRPr lang="sr-Cyrl-RS" sz="1800" dirty="0" smtClean="0">
              <a:latin typeface="+mj-lt"/>
            </a:endParaRPr>
          </a:p>
          <a:p>
            <a:pPr indent="457200"/>
            <a:r>
              <a:rPr lang="sr-Cyrl-RS" dirty="0" smtClean="0"/>
              <a:t> </a:t>
            </a:r>
            <a:r>
              <a:rPr altLang="sr-Cyrl-RS" dirty="0" smtClean="0"/>
              <a:t>           </a:t>
            </a:r>
            <a:r>
              <a:rPr lang="sr-Cyrl-RS" altLang="en-US" dirty="0" smtClean="0"/>
              <a:t>  </a:t>
            </a:r>
            <a:r>
              <a:rPr altLang="sr-Cyrl-RS" dirty="0" smtClean="0"/>
              <a:t>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32656"/>
            <a:ext cx="1204932" cy="110415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52936"/>
            <a:ext cx="4399376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9919"/>
          </a:xfrm>
        </p:spPr>
        <p:txBody>
          <a:bodyPr>
            <a:normAutofit/>
          </a:bodyPr>
          <a:lstStyle/>
          <a:p>
            <a:r>
              <a:rPr lang="sr-Cyrl-R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Шта су приходи и примања буџета?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5904867"/>
              </p:ext>
            </p:extLst>
          </p:nvPr>
        </p:nvGraphicFramePr>
        <p:xfrm>
          <a:off x="467995" y="981234"/>
          <a:ext cx="8507288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104" y="692696"/>
            <a:ext cx="8474383" cy="333268"/>
          </a:xfrm>
        </p:spPr>
        <p:txBody>
          <a:bodyPr>
            <a:noAutofit/>
          </a:bodyPr>
          <a:lstStyle/>
          <a:p>
            <a:pPr algn="just"/>
            <a:r>
              <a:rPr lang="sr-Cyrl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планираних прихода и примања за </a:t>
            </a:r>
            <a: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2026. годину - ОДЛУКА О БУЏЕТУ ОПШТИНЕ ЧАЈЕТИНА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46524874"/>
              </p:ext>
            </p:extLst>
          </p:nvPr>
        </p:nvGraphicFramePr>
        <p:xfrm>
          <a:off x="1241013" y="1417638"/>
          <a:ext cx="6661974" cy="4803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планираних прихода и примања за </a:t>
            </a:r>
            <a:r>
              <a:rPr lang="sr-Cyrl-R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2026. годину у процентима </a:t>
            </a:r>
            <a:endParaRPr lang="en-US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9" name="Chart 8"/>
          <p:cNvGraphicFramePr/>
          <p:nvPr/>
        </p:nvGraphicFramePr>
        <p:xfrm>
          <a:off x="683945" y="1268884"/>
          <a:ext cx="7344815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D690970-CB48-4F14-9964-6D469EC66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3888096"/>
              </p:ext>
            </p:extLst>
          </p:nvPr>
        </p:nvGraphicFramePr>
        <p:xfrm>
          <a:off x="683568" y="1052736"/>
          <a:ext cx="7632848" cy="518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13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175593"/>
            <a:ext cx="7978775" cy="1143000"/>
          </a:xfrm>
        </p:spPr>
        <p:txBody>
          <a:bodyPr>
            <a:normAutofit/>
          </a:bodyPr>
          <a:lstStyle/>
          <a:p>
            <a:r>
              <a:rPr lang="sr-Cyrl-R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Шта се променило у односу на предходну одлуку за </a:t>
            </a:r>
            <a:r>
              <a:rPr lang="sr-Cyrl-R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</a:t>
            </a:r>
            <a:r>
              <a:rPr lang="sr-Latn-R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sr-Cyrl-R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sr-Cyrl-R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годину?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197604" y="1323144"/>
            <a:ext cx="8229600" cy="1130300"/>
          </a:xfrm>
        </p:spPr>
        <p:txBody>
          <a:bodyPr>
            <a:normAutofit/>
          </a:bodyPr>
          <a:lstStyle/>
          <a:p>
            <a:pPr algn="just"/>
            <a:r>
              <a:rPr lang="sr-Cyrl-RS" dirty="0" smtClean="0">
                <a:latin typeface="+mj-lt"/>
              </a:rPr>
              <a:t>       Укупни </a:t>
            </a:r>
            <a:r>
              <a:rPr lang="sr-Cyrl-RS" dirty="0">
                <a:latin typeface="+mj-lt"/>
              </a:rPr>
              <a:t>приходи и примања наше општине у </a:t>
            </a:r>
            <a:r>
              <a:rPr lang="sr-Cyrl-RS" dirty="0" smtClean="0">
                <a:latin typeface="+mj-lt"/>
              </a:rPr>
              <a:t>20</a:t>
            </a:r>
            <a:r>
              <a:rPr lang="en-US" dirty="0" smtClean="0">
                <a:latin typeface="+mj-lt"/>
              </a:rPr>
              <a:t>2</a:t>
            </a:r>
            <a:r>
              <a:rPr lang="sr-Cyrl-RS" dirty="0">
                <a:latin typeface="+mj-lt"/>
              </a:rPr>
              <a:t>6</a:t>
            </a:r>
            <a:r>
              <a:rPr lang="sr-Cyrl-RS" dirty="0" smtClean="0">
                <a:latin typeface="+mj-lt"/>
              </a:rPr>
              <a:t>. години су </a:t>
            </a:r>
            <a:r>
              <a:rPr lang="sr-Cyrl-RS" dirty="0">
                <a:latin typeface="+mj-lt"/>
              </a:rPr>
              <a:t>се </a:t>
            </a:r>
            <a:r>
              <a:rPr lang="sr-Cyrl-RS" dirty="0" smtClean="0">
                <a:latin typeface="+mj-lt"/>
              </a:rPr>
              <a:t>смањили</a:t>
            </a:r>
            <a:r>
              <a:rPr lang="sr-Cyrl-RS" b="1" dirty="0" smtClean="0">
                <a:latin typeface="+mj-lt"/>
              </a:rPr>
              <a:t> </a:t>
            </a:r>
            <a:r>
              <a:rPr lang="sr-Cyrl-RS" dirty="0">
                <a:latin typeface="+mj-lt"/>
              </a:rPr>
              <a:t>у односу на предходну Одлуку о буџету за </a:t>
            </a:r>
            <a:r>
              <a:rPr lang="sr-Cyrl-RS" dirty="0" smtClean="0">
                <a:latin typeface="+mj-lt"/>
              </a:rPr>
              <a:t>2025. годину, за</a:t>
            </a:r>
            <a:r>
              <a:rPr lang="sr-Cyrl-RS" b="1" dirty="0" smtClean="0">
                <a:latin typeface="+mj-lt"/>
              </a:rPr>
              <a:t> </a:t>
            </a:r>
            <a:r>
              <a:rPr lang="sr-Cyrl-RS" dirty="0">
                <a:latin typeface="+mj-lt"/>
              </a:rPr>
              <a:t> </a:t>
            </a:r>
            <a:r>
              <a:rPr lang="sr-Cyrl-RS" dirty="0" smtClean="0">
                <a:latin typeface="+mj-lt"/>
              </a:rPr>
              <a:t>760.981.000 динара</a:t>
            </a:r>
            <a:r>
              <a:rPr lang="sr-Cyrl-RS" dirty="0">
                <a:latin typeface="+mj-lt"/>
              </a:rPr>
              <a:t>, односно за</a:t>
            </a:r>
            <a:r>
              <a:rPr lang="sr-Cyrl-RS" dirty="0">
                <a:solidFill>
                  <a:srgbClr val="FF0000"/>
                </a:solidFill>
                <a:latin typeface="+mj-lt"/>
              </a:rPr>
              <a:t> </a:t>
            </a:r>
            <a:r>
              <a:rPr lang="sr-Cyrl-RS" dirty="0" smtClean="0">
                <a:latin typeface="+mj-lt"/>
              </a:rPr>
              <a:t>19,18</a:t>
            </a:r>
            <a:r>
              <a:rPr lang="sr-Cyrl-RS" b="1" dirty="0" smtClean="0">
                <a:latin typeface="+mj-lt"/>
              </a:rPr>
              <a:t>%</a:t>
            </a:r>
            <a:r>
              <a:rPr lang="sr-Cyrl-RS" dirty="0" smtClean="0">
                <a:latin typeface="+mj-lt"/>
              </a:rPr>
              <a:t>.</a:t>
            </a:r>
            <a:endParaRPr lang="en-US" dirty="0">
              <a:latin typeface="+mj-lt"/>
            </a:endParaRPr>
          </a:p>
          <a:p>
            <a:endParaRPr lang="en-US" dirty="0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835150" y="2132856"/>
            <a:ext cx="6121226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/>
            <a:endParaRPr lang="sr-Cyrl-RS" sz="2000" b="1" dirty="0" smtClean="0">
              <a:solidFill>
                <a:srgbClr val="002060"/>
              </a:solidFill>
            </a:endParaRPr>
          </a:p>
        </p:txBody>
      </p:sp>
      <p:sp>
        <p:nvSpPr>
          <p:cNvPr id="13318" name="AutoShape 7"/>
          <p:cNvSpPr>
            <a:spLocks noChangeArrowheads="1"/>
          </p:cNvSpPr>
          <p:nvPr/>
        </p:nvSpPr>
        <p:spPr bwMode="auto">
          <a:xfrm>
            <a:off x="1000143" y="2310514"/>
            <a:ext cx="485775" cy="977900"/>
          </a:xfrm>
          <a:prstGeom prst="downArrow">
            <a:avLst>
              <a:gd name="adj1" fmla="val 50000"/>
              <a:gd name="adj2" fmla="val 50327"/>
            </a:avLst>
          </a:prstGeom>
          <a:solidFill>
            <a:srgbClr val="FF0000"/>
          </a:solidFill>
          <a:ln w="15875">
            <a:solidFill>
              <a:srgbClr val="739CC3"/>
            </a:solidFill>
            <a:miter lim="800000"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9" name="AutoShape 8"/>
          <p:cNvSpPr>
            <a:spLocks noChangeArrowheads="1"/>
          </p:cNvSpPr>
          <p:nvPr/>
        </p:nvSpPr>
        <p:spPr bwMode="auto">
          <a:xfrm>
            <a:off x="1002202" y="3742384"/>
            <a:ext cx="485775" cy="1066800"/>
          </a:xfrm>
          <a:prstGeom prst="upArrow">
            <a:avLst>
              <a:gd name="adj1" fmla="val 50000"/>
              <a:gd name="adj2" fmla="val 41912"/>
            </a:avLst>
          </a:prstGeom>
          <a:solidFill>
            <a:srgbClr val="3366FF"/>
          </a:solidFill>
          <a:ln w="15875">
            <a:solidFill>
              <a:srgbClr val="739CC3"/>
            </a:solidFill>
            <a:miter lim="800000"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56549" y="2774032"/>
            <a:ext cx="60222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Cyrl-RS" dirty="0">
                <a:solidFill>
                  <a:srgbClr val="C00000"/>
                </a:solidFill>
                <a:latin typeface="+mj-lt"/>
                <a:sym typeface="+mn-ea"/>
              </a:rPr>
              <a:t>Суфицит</a:t>
            </a:r>
            <a:r>
              <a:rPr lang="sr-Cyrl-RS" dirty="0">
                <a:solidFill>
                  <a:srgbClr val="000000"/>
                </a:solidFill>
                <a:latin typeface="+mj-lt"/>
                <a:sym typeface="+mn-ea"/>
              </a:rPr>
              <a:t> је </a:t>
            </a:r>
            <a:r>
              <a:rPr lang="sr-Cyrl-RS" dirty="0" smtClean="0">
                <a:solidFill>
                  <a:srgbClr val="000000"/>
                </a:solidFill>
                <a:latin typeface="+mj-lt"/>
                <a:sym typeface="+mn-ea"/>
              </a:rPr>
              <a:t>повећан </a:t>
            </a:r>
            <a:r>
              <a:rPr lang="sr-Cyrl-RS" dirty="0">
                <a:solidFill>
                  <a:srgbClr val="000000"/>
                </a:solidFill>
                <a:latin typeface="+mj-lt"/>
                <a:sym typeface="+mn-ea"/>
              </a:rPr>
              <a:t>за </a:t>
            </a:r>
            <a:r>
              <a:rPr lang="sr-Cyrl-RS" dirty="0" smtClean="0">
                <a:solidFill>
                  <a:srgbClr val="000000"/>
                </a:solidFill>
                <a:latin typeface="+mj-lt"/>
                <a:sym typeface="+mn-ea"/>
              </a:rPr>
              <a:t>109.117.184 динара</a:t>
            </a:r>
          </a:p>
          <a:p>
            <a:pPr lvl="0"/>
            <a:r>
              <a:rPr lang="sr-Cyrl-RS" dirty="0" smtClean="0">
                <a:solidFill>
                  <a:srgbClr val="C00000"/>
                </a:solidFill>
                <a:latin typeface="+mj-lt"/>
                <a:sym typeface="+mn-ea"/>
              </a:rPr>
              <a:t>Трансфери и донације </a:t>
            </a:r>
            <a:r>
              <a:rPr lang="sr-Cyrl-RS" dirty="0" smtClean="0">
                <a:solidFill>
                  <a:srgbClr val="000000"/>
                </a:solidFill>
                <a:latin typeface="+mj-lt"/>
                <a:sym typeface="+mn-ea"/>
              </a:rPr>
              <a:t>су смањени за 476.736.685 динара</a:t>
            </a:r>
          </a:p>
          <a:p>
            <a:pPr lvl="0"/>
            <a:r>
              <a:rPr lang="sr-Cyrl-RS" dirty="0" smtClean="0">
                <a:solidFill>
                  <a:srgbClr val="C00000"/>
                </a:solidFill>
                <a:latin typeface="+mj-lt"/>
                <a:sym typeface="+mn-ea"/>
              </a:rPr>
              <a:t>Примања од продаје нефинансијске имовине </a:t>
            </a:r>
            <a:r>
              <a:rPr lang="sr-Cyrl-RS" dirty="0" smtClean="0">
                <a:solidFill>
                  <a:srgbClr val="000000"/>
                </a:solidFill>
                <a:latin typeface="+mj-lt"/>
                <a:sym typeface="+mn-ea"/>
              </a:rPr>
              <a:t>су исти</a:t>
            </a:r>
          </a:p>
          <a:p>
            <a:pPr lvl="0"/>
            <a:r>
              <a:rPr lang="sr-Cyrl-RS" dirty="0" smtClean="0">
                <a:solidFill>
                  <a:srgbClr val="C00000"/>
                </a:solidFill>
                <a:latin typeface="+mj-lt"/>
                <a:sym typeface="+mn-ea"/>
              </a:rPr>
              <a:t>Порески приходи </a:t>
            </a:r>
            <a:r>
              <a:rPr lang="sr-Cyrl-RS" dirty="0" smtClean="0">
                <a:solidFill>
                  <a:srgbClr val="000000"/>
                </a:solidFill>
                <a:latin typeface="+mj-lt"/>
                <a:sym typeface="+mn-ea"/>
              </a:rPr>
              <a:t>су повећани за 152.658.000</a:t>
            </a:r>
          </a:p>
          <a:p>
            <a:r>
              <a:rPr lang="sr-Cyrl-RS" dirty="0" err="1">
                <a:solidFill>
                  <a:srgbClr val="C00000"/>
                </a:solidFill>
                <a:latin typeface="+mj-lt"/>
                <a:sym typeface="+mn-ea"/>
              </a:rPr>
              <a:t>Непорески</a:t>
            </a:r>
            <a:r>
              <a:rPr lang="sr-Cyrl-RS" dirty="0">
                <a:solidFill>
                  <a:srgbClr val="C00000"/>
                </a:solidFill>
                <a:latin typeface="+mj-lt"/>
                <a:sym typeface="+mn-ea"/>
              </a:rPr>
              <a:t> приходи </a:t>
            </a:r>
            <a:r>
              <a:rPr lang="sr-Cyrl-RS" dirty="0">
                <a:solidFill>
                  <a:srgbClr val="000000"/>
                </a:solidFill>
                <a:latin typeface="+mj-lt"/>
                <a:sym typeface="+mn-ea"/>
              </a:rPr>
              <a:t>су смањени за </a:t>
            </a:r>
            <a:r>
              <a:rPr lang="sr-Cyrl-RS" dirty="0" smtClean="0">
                <a:solidFill>
                  <a:srgbClr val="000000"/>
                </a:solidFill>
                <a:latin typeface="+mj-lt"/>
                <a:sym typeface="+mn-ea"/>
              </a:rPr>
              <a:t>546.019.499 </a:t>
            </a:r>
            <a:r>
              <a:rPr lang="sr-Cyrl-RS" dirty="0">
                <a:solidFill>
                  <a:srgbClr val="000000"/>
                </a:solidFill>
                <a:latin typeface="+mj-lt"/>
                <a:sym typeface="+mn-ea"/>
              </a:rPr>
              <a:t>динара</a:t>
            </a:r>
          </a:p>
          <a:p>
            <a:pPr lvl="0"/>
            <a:endParaRPr lang="sr-Cyrl-R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9552" y="231639"/>
            <a:ext cx="8229600" cy="778098"/>
          </a:xfrm>
        </p:spPr>
        <p:txBody>
          <a:bodyPr>
            <a:normAutofit/>
          </a:bodyPr>
          <a:lstStyle/>
          <a:p>
            <a:r>
              <a:rPr lang="sr-Cyrl-R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шта се троше јавна средства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5788"/>
          </a:xfrm>
        </p:spPr>
        <p:txBody>
          <a:bodyPr>
            <a:normAutofit fontScale="92500" lnSpcReduction="20000"/>
          </a:bodyPr>
          <a:lstStyle/>
          <a:p>
            <a:pPr marL="137160" indent="0" algn="just">
              <a:buNone/>
            </a:pPr>
            <a:r>
              <a:rPr lang="sr-Cyrl-RS" sz="1700" b="0" dirty="0" smtClean="0">
                <a:latin typeface="+mj-lt"/>
              </a:rPr>
              <a:t>Буџет </a:t>
            </a:r>
            <a:r>
              <a:rPr lang="sr-Cyrl-RS" sz="1700" b="0" dirty="0">
                <a:latin typeface="+mj-lt"/>
              </a:rPr>
              <a:t>мора бити у равнотежи, што значи да расходи морају одговарати приходима. </a:t>
            </a:r>
            <a:r>
              <a:rPr lang="sr-Cyrl-RS" sz="1700" b="0" dirty="0" smtClean="0">
                <a:latin typeface="+mj-lt"/>
              </a:rPr>
              <a:t>Укупно </a:t>
            </a:r>
            <a:r>
              <a:rPr lang="sr-Cyrl-RS" sz="1700" b="0" dirty="0">
                <a:latin typeface="+mj-lt"/>
              </a:rPr>
              <a:t>планирани расходи и издаци у </a:t>
            </a:r>
            <a:r>
              <a:rPr lang="sr-Cyrl-RS" sz="1700" b="0" dirty="0" smtClean="0">
                <a:latin typeface="+mj-lt"/>
              </a:rPr>
              <a:t>2026. години по Одлуци о </a:t>
            </a:r>
            <a:r>
              <a:rPr lang="sr-Cyrl-RS" sz="1700" b="0" dirty="0" smtClean="0">
                <a:latin typeface="+mj-lt"/>
              </a:rPr>
              <a:t>буџету: </a:t>
            </a:r>
            <a:endParaRPr lang="sr-Cyrl-RS" sz="1700" b="0" dirty="0">
              <a:latin typeface="+mj-lt"/>
            </a:endParaRPr>
          </a:p>
          <a:p>
            <a:endParaRPr lang="sr-Cyrl-RS" sz="1600" b="0" dirty="0">
              <a:latin typeface="+mj-lt"/>
            </a:endParaRPr>
          </a:p>
          <a:p>
            <a:endParaRPr lang="sr-Cyrl-RS" sz="1600" dirty="0"/>
          </a:p>
          <a:p>
            <a:endParaRPr lang="sr-Cyrl-RS" sz="1600" dirty="0"/>
          </a:p>
          <a:p>
            <a:pPr marL="137160" indent="0" algn="just">
              <a:buNone/>
            </a:pPr>
            <a:endParaRPr lang="ru-RU" sz="16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endParaRPr lang="sr-Latn-RS" sz="1700" b="1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0" dirty="0">
                <a:latin typeface="+mj-lt"/>
              </a:rPr>
              <a:t>РАСХОДИ Расходи представљају све трошкове општине за плате буџетских корисника, набавку роба и услуга, субвенције, дотације и трансфере, социјалну помоћ и остале трошкове које општина обезбеђује без директне и непосредне накнаде. </a:t>
            </a:r>
            <a:endParaRPr lang="vi-VN" sz="1700" b="0" dirty="0">
              <a:latin typeface="+mj-lt"/>
            </a:endParaRPr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0" dirty="0">
                <a:latin typeface="+mj-lt"/>
              </a:rPr>
              <a:t>ИЗДАЦИ представљају трошкове изградње или инвестиционог одржавања већ постојећих објеката, набавку земљишта, машина и опр</a:t>
            </a:r>
            <a:r>
              <a:rPr lang="sr-Latn-RS" sz="1700" b="0" dirty="0">
                <a:latin typeface="+mj-lt"/>
              </a:rPr>
              <a:t>e</a:t>
            </a:r>
            <a:r>
              <a:rPr lang="sr-Cyrl-RS" sz="1700" b="0" dirty="0">
                <a:latin typeface="+mj-lt"/>
              </a:rPr>
              <a:t>ме неопходне за рад буџетских корисника.</a:t>
            </a:r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0" dirty="0">
                <a:latin typeface="+mj-lt"/>
              </a:rPr>
              <a:t>РАСХОДИ И ИЗДАЦИ морају се исказивати на законом прописан начин, односно морају се исказивати: по програмима који показују колико се троши за извршавање основних надлежности и стратешких циљева општине; по основној намени која показује за коју врсту трошка се средства издвајају; по функцији која показује функционалну намену за одређену област и по корисницима буџета што показује организацију рада општине.</a:t>
            </a:r>
          </a:p>
          <a:p>
            <a:pPr marL="137160" indent="0" algn="just">
              <a:buNone/>
            </a:pP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14</a:t>
            </a:fld>
            <a:endParaRPr lang="en-US"/>
          </a:p>
        </p:txBody>
      </p:sp>
      <p:sp>
        <p:nvSpPr>
          <p:cNvPr id="24" name="Rectangle: Rounded Corners 23"/>
          <p:cNvSpPr/>
          <p:nvPr/>
        </p:nvSpPr>
        <p:spPr>
          <a:xfrm>
            <a:off x="2879812" y="1772816"/>
            <a:ext cx="3384376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 smtClean="0"/>
              <a:t>3.206.000.000 </a:t>
            </a:r>
            <a:r>
              <a:rPr lang="sr-Cyrl-RS" b="1" dirty="0"/>
              <a:t>динара</a:t>
            </a:r>
            <a:endParaRPr lang="sr-Latn-R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15</a:t>
            </a:fld>
            <a:endParaRPr lang="en-US"/>
          </a:p>
        </p:txBody>
      </p:sp>
      <p:sp>
        <p:nvSpPr>
          <p:cNvPr id="6" name="Title 1"/>
          <p:cNvSpPr txBox="1"/>
          <p:nvPr/>
        </p:nvSpPr>
        <p:spPr>
          <a:xfrm>
            <a:off x="609600" y="263834"/>
            <a:ext cx="8229600" cy="619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Шта су расходи и издаци буџета?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Content Placeholder 5"/>
          <p:cNvGraphicFramePr/>
          <p:nvPr>
            <p:extLst>
              <p:ext uri="{D42A27DB-BD31-4B8C-83A1-F6EECF244321}">
                <p14:modId xmlns:p14="http://schemas.microsoft.com/office/powerpoint/2010/main" val="1499526871"/>
              </p:ext>
            </p:extLst>
          </p:nvPr>
        </p:nvGraphicFramePr>
        <p:xfrm>
          <a:off x="395536" y="883753"/>
          <a:ext cx="8291264" cy="5842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3"/>
          <p:cNvSpPr txBox="1"/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B0A07-249F-4345-993B-6AB4700608B8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50106"/>
          </a:xfrm>
        </p:spPr>
        <p:txBody>
          <a:bodyPr>
            <a:noAutofit/>
          </a:bodyPr>
          <a:lstStyle/>
          <a:p>
            <a:r>
              <a:rPr lang="sr-Cyrl-R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планираних расхода и издатак буџета за 2026. годину 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16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236474" y="1469096"/>
            <a:ext cx="4671051" cy="4767466"/>
            <a:chOff x="2236474" y="1469096"/>
            <a:chExt cx="4671051" cy="4767466"/>
          </a:xfrm>
        </p:grpSpPr>
        <p:sp>
          <p:nvSpPr>
            <p:cNvPr id="6" name="Block Arc 5"/>
            <p:cNvSpPr/>
            <p:nvPr/>
          </p:nvSpPr>
          <p:spPr>
            <a:xfrm>
              <a:off x="2863280" y="2052353"/>
              <a:ext cx="3704076" cy="3704076"/>
            </a:xfrm>
            <a:prstGeom prst="blockArc">
              <a:avLst>
                <a:gd name="adj1" fmla="val 13069771"/>
                <a:gd name="adj2" fmla="val 15892869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77"/>
                <a:lumOff val="-2742"/>
                <a:alphaOff val="0"/>
              </a:schemeClr>
            </a:fillRef>
            <a:effectRef idx="0">
              <a:schemeClr val="accent3">
                <a:hueOff val="11250264"/>
                <a:satOff val="-16877"/>
                <a:lumOff val="-274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Block Arc 6"/>
            <p:cNvSpPr/>
            <p:nvPr/>
          </p:nvSpPr>
          <p:spPr>
            <a:xfrm>
              <a:off x="2691521" y="2243902"/>
              <a:ext cx="3704076" cy="3704076"/>
            </a:xfrm>
            <a:prstGeom prst="blockArc">
              <a:avLst>
                <a:gd name="adj1" fmla="val 11148650"/>
                <a:gd name="adj2" fmla="val 13556078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9643083"/>
                <a:satOff val="-14466"/>
                <a:lumOff val="-2350"/>
                <a:alphaOff val="0"/>
              </a:schemeClr>
            </a:fillRef>
            <a:effectRef idx="0">
              <a:schemeClr val="accent3">
                <a:hueOff val="9643083"/>
                <a:satOff val="-14466"/>
                <a:lumOff val="-235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Block Arc 7"/>
            <p:cNvSpPr/>
            <p:nvPr/>
          </p:nvSpPr>
          <p:spPr>
            <a:xfrm>
              <a:off x="2700875" y="2059613"/>
              <a:ext cx="3704076" cy="3704076"/>
            </a:xfrm>
            <a:prstGeom prst="blockArc">
              <a:avLst>
                <a:gd name="adj1" fmla="val 8100000"/>
                <a:gd name="adj2" fmla="val 10800000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8035903"/>
                <a:satOff val="-12054"/>
                <a:lumOff val="-1958"/>
                <a:alphaOff val="0"/>
              </a:schemeClr>
            </a:fillRef>
            <a:effectRef idx="0">
              <a:schemeClr val="accent3">
                <a:hueOff val="8035903"/>
                <a:satOff val="-12054"/>
                <a:lumOff val="-195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Block Arc 8"/>
            <p:cNvSpPr/>
            <p:nvPr/>
          </p:nvSpPr>
          <p:spPr>
            <a:xfrm>
              <a:off x="2680480" y="2039536"/>
              <a:ext cx="3704076" cy="3704076"/>
            </a:xfrm>
            <a:prstGeom prst="blockArc">
              <a:avLst>
                <a:gd name="adj1" fmla="val 5309683"/>
                <a:gd name="adj2" fmla="val 8045950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428722"/>
                <a:satOff val="-9643"/>
                <a:lumOff val="-1566"/>
                <a:alphaOff val="0"/>
              </a:schemeClr>
            </a:fillRef>
            <a:effectRef idx="0">
              <a:schemeClr val="accent3">
                <a:hueOff val="6428722"/>
                <a:satOff val="-9643"/>
                <a:lumOff val="-156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Block Arc 9"/>
            <p:cNvSpPr/>
            <p:nvPr/>
          </p:nvSpPr>
          <p:spPr>
            <a:xfrm>
              <a:off x="2721906" y="2038919"/>
              <a:ext cx="3704076" cy="3704076"/>
            </a:xfrm>
            <a:prstGeom prst="blockArc">
              <a:avLst>
                <a:gd name="adj1" fmla="val 2755725"/>
                <a:gd name="adj2" fmla="val 5387933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821541"/>
                <a:satOff val="-7231"/>
                <a:lumOff val="-1173"/>
                <a:alphaOff val="0"/>
              </a:schemeClr>
            </a:fillRef>
            <a:effectRef idx="0">
              <a:schemeClr val="accent3">
                <a:hueOff val="4821541"/>
                <a:satOff val="-7231"/>
                <a:lumOff val="-11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Block Arc 10"/>
            <p:cNvSpPr/>
            <p:nvPr/>
          </p:nvSpPr>
          <p:spPr>
            <a:xfrm>
              <a:off x="2700875" y="2059613"/>
              <a:ext cx="3704076" cy="3704076"/>
            </a:xfrm>
            <a:prstGeom prst="blockArc">
              <a:avLst>
                <a:gd name="adj1" fmla="val 0"/>
                <a:gd name="adj2" fmla="val 2700000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214361"/>
                <a:satOff val="-4820"/>
                <a:lumOff val="-781"/>
                <a:alphaOff val="0"/>
              </a:schemeClr>
            </a:fillRef>
            <a:effectRef idx="0">
              <a:schemeClr val="accent3">
                <a:hueOff val="3214361"/>
                <a:satOff val="-4820"/>
                <a:lumOff val="-78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Block Arc 11"/>
            <p:cNvSpPr/>
            <p:nvPr/>
          </p:nvSpPr>
          <p:spPr>
            <a:xfrm>
              <a:off x="2700875" y="2059613"/>
              <a:ext cx="3704076" cy="3704076"/>
            </a:xfrm>
            <a:prstGeom prst="blockArc">
              <a:avLst>
                <a:gd name="adj1" fmla="val 18900000"/>
                <a:gd name="adj2" fmla="val 0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607181"/>
                <a:satOff val="-2408"/>
                <a:lumOff val="-389"/>
                <a:alphaOff val="0"/>
              </a:schemeClr>
            </a:fillRef>
            <a:effectRef idx="0">
              <a:schemeClr val="accent3">
                <a:hueOff val="1607181"/>
                <a:satOff val="-2408"/>
                <a:lumOff val="-38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Block Arc 12"/>
            <p:cNvSpPr/>
            <p:nvPr/>
          </p:nvSpPr>
          <p:spPr>
            <a:xfrm>
              <a:off x="2700875" y="2059613"/>
              <a:ext cx="3704076" cy="3704076"/>
            </a:xfrm>
            <a:prstGeom prst="blockArc">
              <a:avLst>
                <a:gd name="adj1" fmla="val 16200000"/>
                <a:gd name="adj2" fmla="val 18900000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3721896" y="3060048"/>
              <a:ext cx="1786208" cy="1703205"/>
            </a:xfrm>
            <a:custGeom>
              <a:avLst/>
              <a:gdLst>
                <a:gd name="connsiteX0" fmla="*/ 0 w 1662034"/>
                <a:gd name="connsiteY0" fmla="*/ 851603 h 1703205"/>
                <a:gd name="connsiteX1" fmla="*/ 831017 w 1662034"/>
                <a:gd name="connsiteY1" fmla="*/ 0 h 1703205"/>
                <a:gd name="connsiteX2" fmla="*/ 1662034 w 1662034"/>
                <a:gd name="connsiteY2" fmla="*/ 851603 h 1703205"/>
                <a:gd name="connsiteX3" fmla="*/ 831017 w 1662034"/>
                <a:gd name="connsiteY3" fmla="*/ 1703206 h 1703205"/>
                <a:gd name="connsiteX4" fmla="*/ 0 w 1662034"/>
                <a:gd name="connsiteY4" fmla="*/ 851603 h 1703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2034" h="1703205">
                  <a:moveTo>
                    <a:pt x="0" y="851603"/>
                  </a:moveTo>
                  <a:cubicBezTo>
                    <a:pt x="0" y="381276"/>
                    <a:pt x="372059" y="0"/>
                    <a:pt x="831017" y="0"/>
                  </a:cubicBezTo>
                  <a:cubicBezTo>
                    <a:pt x="1289975" y="0"/>
                    <a:pt x="1662034" y="381276"/>
                    <a:pt x="1662034" y="851603"/>
                  </a:cubicBezTo>
                  <a:cubicBezTo>
                    <a:pt x="1662034" y="1321930"/>
                    <a:pt x="1289975" y="1703206"/>
                    <a:pt x="831017" y="1703206"/>
                  </a:cubicBezTo>
                  <a:cubicBezTo>
                    <a:pt x="372059" y="1703206"/>
                    <a:pt x="0" y="1321930"/>
                    <a:pt x="0" y="851603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2449" tIns="268479" rIns="262449" bIns="268479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1500" kern="1200" dirty="0">
                  <a:solidFill>
                    <a:schemeClr val="bg1"/>
                  </a:solidFill>
                  <a:latin typeface="+mj-lt"/>
                </a:rPr>
                <a:t>Укупни расходи и издаци </a:t>
              </a:r>
              <a:r>
                <a:rPr lang="sr-Cyrl-RS" sz="1500" kern="1200" dirty="0" smtClean="0">
                  <a:solidFill>
                    <a:schemeClr val="bg1"/>
                  </a:solidFill>
                  <a:latin typeface="+mj-lt"/>
                </a:rPr>
                <a:t>3.206.000.000 динара</a:t>
              </a:r>
              <a:endParaRPr lang="en-US" sz="1500" kern="1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3929653" y="1469096"/>
              <a:ext cx="1246518" cy="1244628"/>
            </a:xfrm>
            <a:custGeom>
              <a:avLst/>
              <a:gdLst>
                <a:gd name="connsiteX0" fmla="*/ 0 w 1246518"/>
                <a:gd name="connsiteY0" fmla="*/ 622314 h 1244628"/>
                <a:gd name="connsiteX1" fmla="*/ 623259 w 1246518"/>
                <a:gd name="connsiteY1" fmla="*/ 0 h 1244628"/>
                <a:gd name="connsiteX2" fmla="*/ 1246518 w 1246518"/>
                <a:gd name="connsiteY2" fmla="*/ 622314 h 1244628"/>
                <a:gd name="connsiteX3" fmla="*/ 623259 w 1246518"/>
                <a:gd name="connsiteY3" fmla="*/ 1244628 h 1244628"/>
                <a:gd name="connsiteX4" fmla="*/ 0 w 1246518"/>
                <a:gd name="connsiteY4" fmla="*/ 622314 h 1244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18" h="1244628">
                  <a:moveTo>
                    <a:pt x="0" y="622314"/>
                  </a:moveTo>
                  <a:cubicBezTo>
                    <a:pt x="0" y="278619"/>
                    <a:pt x="279043" y="0"/>
                    <a:pt x="623259" y="0"/>
                  </a:cubicBezTo>
                  <a:cubicBezTo>
                    <a:pt x="967475" y="0"/>
                    <a:pt x="1246518" y="278619"/>
                    <a:pt x="1246518" y="622314"/>
                  </a:cubicBezTo>
                  <a:cubicBezTo>
                    <a:pt x="1246518" y="966009"/>
                    <a:pt x="967475" y="1244628"/>
                    <a:pt x="623259" y="1244628"/>
                  </a:cubicBezTo>
                  <a:cubicBezTo>
                    <a:pt x="279043" y="1244628"/>
                    <a:pt x="0" y="966009"/>
                    <a:pt x="0" y="62231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708" tIns="192432" rIns="192708" bIns="19243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kern="1200" dirty="0">
                  <a:solidFill>
                    <a:schemeClr val="bg1"/>
                  </a:solidFill>
                  <a:latin typeface="+mj-lt"/>
                </a:rPr>
                <a:t>Коришћење роба и услуга </a:t>
              </a:r>
              <a:r>
                <a:rPr lang="sr-Cyrl-RS" sz="800" dirty="0" smtClean="0">
                  <a:solidFill>
                    <a:schemeClr val="bg1"/>
                  </a:solidFill>
                  <a:latin typeface="+mj-lt"/>
                </a:rPr>
                <a:t>983</a:t>
              </a:r>
              <a:r>
                <a:rPr lang="sr-Cyrl-RS" sz="800" kern="1200" dirty="0" smtClean="0">
                  <a:solidFill>
                    <a:schemeClr val="bg1"/>
                  </a:solidFill>
                  <a:latin typeface="+mj-lt"/>
                </a:rPr>
                <a:t>.119.038</a:t>
              </a:r>
              <a:r>
                <a:rPr lang="en-US" sz="800" kern="12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r-Cyrl-RS" sz="800" kern="1200" dirty="0" smtClean="0">
                  <a:solidFill>
                    <a:schemeClr val="bg1"/>
                  </a:solidFill>
                  <a:latin typeface="+mj-lt"/>
                </a:rPr>
                <a:t>д</a:t>
              </a:r>
              <a:r>
                <a:rPr lang="ru-RU" sz="800" kern="1200" dirty="0" smtClean="0">
                  <a:solidFill>
                    <a:schemeClr val="bg1"/>
                  </a:solidFill>
                  <a:latin typeface="+mj-lt"/>
                </a:rPr>
                <a:t>инара</a:t>
              </a:r>
              <a:endParaRPr lang="en-US" sz="800" kern="1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5257290" y="2050588"/>
              <a:ext cx="1165455" cy="1147914"/>
            </a:xfrm>
            <a:custGeom>
              <a:avLst/>
              <a:gdLst>
                <a:gd name="connsiteX0" fmla="*/ 0 w 1165455"/>
                <a:gd name="connsiteY0" fmla="*/ 573957 h 1147914"/>
                <a:gd name="connsiteX1" fmla="*/ 582728 w 1165455"/>
                <a:gd name="connsiteY1" fmla="*/ 0 h 1147914"/>
                <a:gd name="connsiteX2" fmla="*/ 1165456 w 1165455"/>
                <a:gd name="connsiteY2" fmla="*/ 573957 h 1147914"/>
                <a:gd name="connsiteX3" fmla="*/ 582728 w 1165455"/>
                <a:gd name="connsiteY3" fmla="*/ 1147914 h 1147914"/>
                <a:gd name="connsiteX4" fmla="*/ 0 w 1165455"/>
                <a:gd name="connsiteY4" fmla="*/ 573957 h 1147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5455" h="1147914">
                  <a:moveTo>
                    <a:pt x="0" y="573957"/>
                  </a:moveTo>
                  <a:cubicBezTo>
                    <a:pt x="0" y="256969"/>
                    <a:pt x="260896" y="0"/>
                    <a:pt x="582728" y="0"/>
                  </a:cubicBezTo>
                  <a:cubicBezTo>
                    <a:pt x="904560" y="0"/>
                    <a:pt x="1165456" y="256969"/>
                    <a:pt x="1165456" y="573957"/>
                  </a:cubicBezTo>
                  <a:cubicBezTo>
                    <a:pt x="1165456" y="890945"/>
                    <a:pt x="904560" y="1147914"/>
                    <a:pt x="582728" y="1147914"/>
                  </a:cubicBezTo>
                  <a:cubicBezTo>
                    <a:pt x="260896" y="1147914"/>
                    <a:pt x="0" y="890945"/>
                    <a:pt x="0" y="573957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607181"/>
                <a:satOff val="-2408"/>
                <a:lumOff val="-389"/>
                <a:alphaOff val="0"/>
              </a:schemeClr>
            </a:fillRef>
            <a:effectRef idx="0">
              <a:schemeClr val="accent3">
                <a:hueOff val="1607181"/>
                <a:satOff val="-2408"/>
                <a:lumOff val="-38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0837" tIns="178268" rIns="180837" bIns="178268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  <a:latin typeface="+mj-lt"/>
                </a:rPr>
                <a:t>Дотације и трансфери </a:t>
              </a:r>
              <a:r>
                <a:rPr lang="en-US" altLang="sr-Cyrl-RS" sz="800" kern="1200" dirty="0" smtClean="0">
                  <a:solidFill>
                    <a:schemeClr val="bg1"/>
                  </a:solidFill>
                  <a:latin typeface="+mj-lt"/>
                </a:rPr>
                <a:t>1</a:t>
              </a:r>
              <a:r>
                <a:rPr lang="sr-Cyrl-RS" altLang="sr-Cyrl-RS" sz="800" dirty="0" smtClean="0">
                  <a:solidFill>
                    <a:schemeClr val="bg1"/>
                  </a:solidFill>
                  <a:latin typeface="+mj-lt"/>
                </a:rPr>
                <a:t>82.898.200</a:t>
              </a:r>
              <a:r>
                <a:rPr lang="sr-Cyrl-RS" sz="800" kern="12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r-Cyrl-RS" sz="800" kern="1200" dirty="0">
                  <a:solidFill>
                    <a:schemeClr val="bg1"/>
                  </a:solidFill>
                  <a:latin typeface="+mj-lt"/>
                </a:rPr>
                <a:t>динара</a:t>
              </a:r>
              <a:endParaRPr lang="en-US" sz="800" kern="1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5838784" y="3385207"/>
              <a:ext cx="1068741" cy="1052887"/>
            </a:xfrm>
            <a:custGeom>
              <a:avLst/>
              <a:gdLst>
                <a:gd name="connsiteX0" fmla="*/ 0 w 1068741"/>
                <a:gd name="connsiteY0" fmla="*/ 526444 h 1052887"/>
                <a:gd name="connsiteX1" fmla="*/ 534371 w 1068741"/>
                <a:gd name="connsiteY1" fmla="*/ 0 h 1052887"/>
                <a:gd name="connsiteX2" fmla="*/ 1068742 w 1068741"/>
                <a:gd name="connsiteY2" fmla="*/ 526444 h 1052887"/>
                <a:gd name="connsiteX3" fmla="*/ 534371 w 1068741"/>
                <a:gd name="connsiteY3" fmla="*/ 1052888 h 1052887"/>
                <a:gd name="connsiteX4" fmla="*/ 0 w 1068741"/>
                <a:gd name="connsiteY4" fmla="*/ 526444 h 1052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741" h="1052887">
                  <a:moveTo>
                    <a:pt x="0" y="526444"/>
                  </a:moveTo>
                  <a:cubicBezTo>
                    <a:pt x="0" y="235697"/>
                    <a:pt x="239246" y="0"/>
                    <a:pt x="534371" y="0"/>
                  </a:cubicBezTo>
                  <a:cubicBezTo>
                    <a:pt x="829496" y="0"/>
                    <a:pt x="1068742" y="235697"/>
                    <a:pt x="1068742" y="526444"/>
                  </a:cubicBezTo>
                  <a:cubicBezTo>
                    <a:pt x="1068742" y="817191"/>
                    <a:pt x="829496" y="1052888"/>
                    <a:pt x="534371" y="1052888"/>
                  </a:cubicBezTo>
                  <a:cubicBezTo>
                    <a:pt x="239246" y="1052888"/>
                    <a:pt x="0" y="817191"/>
                    <a:pt x="0" y="52644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214361"/>
                <a:satOff val="-4820"/>
                <a:lumOff val="-781"/>
                <a:alphaOff val="0"/>
              </a:schemeClr>
            </a:fillRef>
            <a:effectRef idx="0">
              <a:schemeClr val="accent3">
                <a:hueOff val="3214361"/>
                <a:satOff val="-4820"/>
                <a:lumOff val="-78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6673" tIns="164352" rIns="166673" bIns="16435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  <a:latin typeface="+mj-lt"/>
                </a:rPr>
                <a:t>Расходи за запослене </a:t>
              </a:r>
              <a:r>
                <a:rPr lang="sr-Cyrl-RS" sz="8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r-Cyrl-RS" sz="800" dirty="0" smtClean="0">
                  <a:solidFill>
                    <a:schemeClr val="bg1"/>
                  </a:solidFill>
                  <a:latin typeface="+mj-lt"/>
                </a:rPr>
                <a:t>490.349.616</a:t>
              </a:r>
              <a:r>
                <a:rPr lang="sr-Cyrl-RS" sz="800" kern="12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r-Cyrl-RS" sz="800" kern="1200" dirty="0">
                  <a:solidFill>
                    <a:schemeClr val="bg1"/>
                  </a:solidFill>
                  <a:latin typeface="+mj-lt"/>
                </a:rPr>
                <a:t>динара</a:t>
              </a:r>
              <a:endParaRPr lang="en-US" sz="800" kern="1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5307454" y="4685084"/>
              <a:ext cx="1065128" cy="1027344"/>
            </a:xfrm>
            <a:custGeom>
              <a:avLst/>
              <a:gdLst>
                <a:gd name="connsiteX0" fmla="*/ 0 w 1065128"/>
                <a:gd name="connsiteY0" fmla="*/ 513672 h 1027344"/>
                <a:gd name="connsiteX1" fmla="*/ 532564 w 1065128"/>
                <a:gd name="connsiteY1" fmla="*/ 0 h 1027344"/>
                <a:gd name="connsiteX2" fmla="*/ 1065128 w 1065128"/>
                <a:gd name="connsiteY2" fmla="*/ 513672 h 1027344"/>
                <a:gd name="connsiteX3" fmla="*/ 532564 w 1065128"/>
                <a:gd name="connsiteY3" fmla="*/ 1027344 h 1027344"/>
                <a:gd name="connsiteX4" fmla="*/ 0 w 1065128"/>
                <a:gd name="connsiteY4" fmla="*/ 513672 h 1027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5128" h="1027344">
                  <a:moveTo>
                    <a:pt x="0" y="513672"/>
                  </a:moveTo>
                  <a:cubicBezTo>
                    <a:pt x="0" y="229979"/>
                    <a:pt x="238437" y="0"/>
                    <a:pt x="532564" y="0"/>
                  </a:cubicBezTo>
                  <a:cubicBezTo>
                    <a:pt x="826691" y="0"/>
                    <a:pt x="1065128" y="229979"/>
                    <a:pt x="1065128" y="513672"/>
                  </a:cubicBezTo>
                  <a:cubicBezTo>
                    <a:pt x="1065128" y="797365"/>
                    <a:pt x="826691" y="1027344"/>
                    <a:pt x="532564" y="1027344"/>
                  </a:cubicBezTo>
                  <a:cubicBezTo>
                    <a:pt x="238437" y="1027344"/>
                    <a:pt x="0" y="797365"/>
                    <a:pt x="0" y="51367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821541"/>
                <a:satOff val="-7231"/>
                <a:lumOff val="-1173"/>
                <a:alphaOff val="0"/>
              </a:schemeClr>
            </a:fillRef>
            <a:effectRef idx="0">
              <a:schemeClr val="accent3">
                <a:hueOff val="4821541"/>
                <a:satOff val="-7231"/>
                <a:lumOff val="-117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6144" tIns="160611" rIns="166144" bIns="160611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  <a:latin typeface="+mj-lt"/>
                </a:rPr>
                <a:t>Социјална </a:t>
              </a:r>
              <a:r>
                <a:rPr lang="sr-Cyrl-RS" sz="8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r-Cyrl-RS" sz="800" dirty="0" smtClean="0">
                  <a:solidFill>
                    <a:schemeClr val="bg1"/>
                  </a:solidFill>
                  <a:latin typeface="+mj-lt"/>
                </a:rPr>
                <a:t>давања</a:t>
              </a:r>
              <a:r>
                <a:rPr lang="sr-Cyrl-RS" sz="800" kern="12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r-Cyrl-RS" sz="800" dirty="0" smtClean="0">
                  <a:solidFill>
                    <a:schemeClr val="bg1"/>
                  </a:solidFill>
                  <a:latin typeface="+mj-lt"/>
                </a:rPr>
                <a:t>181.200.000</a:t>
              </a:r>
              <a:r>
                <a:rPr lang="sr-Cyrl-RS" sz="800" kern="12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r-Cyrl-RS" sz="800" kern="1200" dirty="0">
                  <a:solidFill>
                    <a:schemeClr val="bg1"/>
                  </a:solidFill>
                  <a:latin typeface="+mj-lt"/>
                </a:rPr>
                <a:t>динара</a:t>
              </a:r>
              <a:endParaRPr lang="en-US" sz="800" kern="1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4061945" y="5185813"/>
              <a:ext cx="1036777" cy="1050749"/>
            </a:xfrm>
            <a:custGeom>
              <a:avLst/>
              <a:gdLst>
                <a:gd name="connsiteX0" fmla="*/ 0 w 1036777"/>
                <a:gd name="connsiteY0" fmla="*/ 525375 h 1050749"/>
                <a:gd name="connsiteX1" fmla="*/ 518389 w 1036777"/>
                <a:gd name="connsiteY1" fmla="*/ 0 h 1050749"/>
                <a:gd name="connsiteX2" fmla="*/ 1036778 w 1036777"/>
                <a:gd name="connsiteY2" fmla="*/ 525375 h 1050749"/>
                <a:gd name="connsiteX3" fmla="*/ 518389 w 1036777"/>
                <a:gd name="connsiteY3" fmla="*/ 1050750 h 1050749"/>
                <a:gd name="connsiteX4" fmla="*/ 0 w 1036777"/>
                <a:gd name="connsiteY4" fmla="*/ 525375 h 1050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6777" h="1050749">
                  <a:moveTo>
                    <a:pt x="0" y="525375"/>
                  </a:moveTo>
                  <a:cubicBezTo>
                    <a:pt x="0" y="235218"/>
                    <a:pt x="232091" y="0"/>
                    <a:pt x="518389" y="0"/>
                  </a:cubicBezTo>
                  <a:cubicBezTo>
                    <a:pt x="804687" y="0"/>
                    <a:pt x="1036778" y="235218"/>
                    <a:pt x="1036778" y="525375"/>
                  </a:cubicBezTo>
                  <a:cubicBezTo>
                    <a:pt x="1036778" y="815532"/>
                    <a:pt x="804687" y="1050750"/>
                    <a:pt x="518389" y="1050750"/>
                  </a:cubicBezTo>
                  <a:cubicBezTo>
                    <a:pt x="232091" y="1050750"/>
                    <a:pt x="0" y="815532"/>
                    <a:pt x="0" y="52537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428722"/>
                <a:satOff val="-9643"/>
                <a:lumOff val="-1566"/>
                <a:alphaOff val="0"/>
              </a:schemeClr>
            </a:fillRef>
            <a:effectRef idx="0">
              <a:schemeClr val="accent3">
                <a:hueOff val="6428722"/>
                <a:satOff val="-9643"/>
                <a:lumOff val="-156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1992" tIns="164039" rIns="161992" bIns="164039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  <a:latin typeface="+mj-lt"/>
                </a:rPr>
                <a:t>Субвенције </a:t>
              </a:r>
              <a:r>
                <a:rPr lang="sr-Cyrl-RS" sz="8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r-Cyrl-RS" sz="800" dirty="0" smtClean="0">
                  <a:solidFill>
                    <a:schemeClr val="bg1"/>
                  </a:solidFill>
                  <a:latin typeface="+mj-lt"/>
                </a:rPr>
                <a:t>431.200.000</a:t>
              </a:r>
              <a:r>
                <a:rPr lang="sr-Cyrl-RS" sz="800" kern="12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r-Cyrl-RS" sz="800" kern="1200" dirty="0">
                  <a:solidFill>
                    <a:schemeClr val="bg1"/>
                  </a:solidFill>
                  <a:latin typeface="+mj-lt"/>
                </a:rPr>
                <a:t>динара</a:t>
              </a:r>
              <a:endParaRPr lang="en-US" sz="800" kern="1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763392" y="4685084"/>
              <a:ext cx="1004830" cy="1027344"/>
            </a:xfrm>
            <a:custGeom>
              <a:avLst/>
              <a:gdLst>
                <a:gd name="connsiteX0" fmla="*/ 0 w 1004830"/>
                <a:gd name="connsiteY0" fmla="*/ 513672 h 1027344"/>
                <a:gd name="connsiteX1" fmla="*/ 502415 w 1004830"/>
                <a:gd name="connsiteY1" fmla="*/ 0 h 1027344"/>
                <a:gd name="connsiteX2" fmla="*/ 1004830 w 1004830"/>
                <a:gd name="connsiteY2" fmla="*/ 513672 h 1027344"/>
                <a:gd name="connsiteX3" fmla="*/ 502415 w 1004830"/>
                <a:gd name="connsiteY3" fmla="*/ 1027344 h 1027344"/>
                <a:gd name="connsiteX4" fmla="*/ 0 w 1004830"/>
                <a:gd name="connsiteY4" fmla="*/ 513672 h 1027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4830" h="1027344">
                  <a:moveTo>
                    <a:pt x="0" y="513672"/>
                  </a:moveTo>
                  <a:cubicBezTo>
                    <a:pt x="0" y="229979"/>
                    <a:pt x="224939" y="0"/>
                    <a:pt x="502415" y="0"/>
                  </a:cubicBezTo>
                  <a:cubicBezTo>
                    <a:pt x="779891" y="0"/>
                    <a:pt x="1004830" y="229979"/>
                    <a:pt x="1004830" y="513672"/>
                  </a:cubicBezTo>
                  <a:cubicBezTo>
                    <a:pt x="1004830" y="797365"/>
                    <a:pt x="779891" y="1027344"/>
                    <a:pt x="502415" y="1027344"/>
                  </a:cubicBezTo>
                  <a:cubicBezTo>
                    <a:pt x="224939" y="1027344"/>
                    <a:pt x="0" y="797365"/>
                    <a:pt x="0" y="51367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8035903"/>
                <a:satOff val="-12054"/>
                <a:lumOff val="-1958"/>
                <a:alphaOff val="0"/>
              </a:schemeClr>
            </a:fillRef>
            <a:effectRef idx="0">
              <a:schemeClr val="accent3">
                <a:hueOff val="8035903"/>
                <a:satOff val="-12054"/>
                <a:lumOff val="-195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7314" tIns="160611" rIns="157314" bIns="160611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  <a:latin typeface="+mj-lt"/>
                </a:rPr>
                <a:t>Остали </a:t>
              </a:r>
              <a:r>
                <a:rPr lang="sr-Cyrl-RS" sz="800" kern="1200" dirty="0" smtClean="0">
                  <a:solidFill>
                    <a:schemeClr val="bg1"/>
                  </a:solidFill>
                  <a:latin typeface="+mj-lt"/>
                </a:rPr>
                <a:t>расходи 150.289.046 </a:t>
              </a:r>
              <a:r>
                <a:rPr lang="sr-Cyrl-RS" sz="800" kern="1200" dirty="0">
                  <a:solidFill>
                    <a:schemeClr val="bg1"/>
                  </a:solidFill>
                  <a:latin typeface="+mj-lt"/>
                </a:rPr>
                <a:t>динара</a:t>
              </a:r>
              <a:endParaRPr lang="en-US" sz="800" kern="1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2236474" y="3357447"/>
              <a:ext cx="1111390" cy="1039053"/>
            </a:xfrm>
            <a:custGeom>
              <a:avLst/>
              <a:gdLst>
                <a:gd name="connsiteX0" fmla="*/ 0 w 992394"/>
                <a:gd name="connsiteY0" fmla="*/ 554204 h 1108407"/>
                <a:gd name="connsiteX1" fmla="*/ 496197 w 992394"/>
                <a:gd name="connsiteY1" fmla="*/ 0 h 1108407"/>
                <a:gd name="connsiteX2" fmla="*/ 992394 w 992394"/>
                <a:gd name="connsiteY2" fmla="*/ 554204 h 1108407"/>
                <a:gd name="connsiteX3" fmla="*/ 496197 w 992394"/>
                <a:gd name="connsiteY3" fmla="*/ 1108408 h 1108407"/>
                <a:gd name="connsiteX4" fmla="*/ 0 w 992394"/>
                <a:gd name="connsiteY4" fmla="*/ 554204 h 1108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2394" h="1108407">
                  <a:moveTo>
                    <a:pt x="0" y="554204"/>
                  </a:moveTo>
                  <a:cubicBezTo>
                    <a:pt x="0" y="248126"/>
                    <a:pt x="222155" y="0"/>
                    <a:pt x="496197" y="0"/>
                  </a:cubicBezTo>
                  <a:cubicBezTo>
                    <a:pt x="770239" y="0"/>
                    <a:pt x="992394" y="248126"/>
                    <a:pt x="992394" y="554204"/>
                  </a:cubicBezTo>
                  <a:cubicBezTo>
                    <a:pt x="992394" y="860282"/>
                    <a:pt x="770239" y="1108408"/>
                    <a:pt x="496197" y="1108408"/>
                  </a:cubicBezTo>
                  <a:cubicBezTo>
                    <a:pt x="222155" y="1108408"/>
                    <a:pt x="0" y="860282"/>
                    <a:pt x="0" y="55420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9643083"/>
                <a:satOff val="-14466"/>
                <a:lumOff val="-2350"/>
                <a:alphaOff val="0"/>
              </a:schemeClr>
            </a:fillRef>
            <a:effectRef idx="0">
              <a:schemeClr val="accent3">
                <a:hueOff val="9643083"/>
                <a:satOff val="-14466"/>
                <a:lumOff val="-235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493" tIns="172482" rIns="155493" bIns="17248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  <a:latin typeface="+mj-lt"/>
                </a:rPr>
                <a:t>Средства резерве </a:t>
              </a:r>
              <a:r>
                <a:rPr lang="sr-Cyrl-RS" sz="800" dirty="0" smtClean="0">
                  <a:solidFill>
                    <a:schemeClr val="bg1"/>
                  </a:solidFill>
                  <a:latin typeface="+mj-lt"/>
                </a:rPr>
                <a:t>47.000.000</a:t>
              </a:r>
              <a:endParaRPr lang="en-US" sz="800" kern="1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2683079" y="2207894"/>
              <a:ext cx="1189082" cy="1160235"/>
            </a:xfrm>
            <a:custGeom>
              <a:avLst/>
              <a:gdLst>
                <a:gd name="connsiteX0" fmla="*/ 0 w 1189082"/>
                <a:gd name="connsiteY0" fmla="*/ 580118 h 1160235"/>
                <a:gd name="connsiteX1" fmla="*/ 594541 w 1189082"/>
                <a:gd name="connsiteY1" fmla="*/ 0 h 1160235"/>
                <a:gd name="connsiteX2" fmla="*/ 1189082 w 1189082"/>
                <a:gd name="connsiteY2" fmla="*/ 580118 h 1160235"/>
                <a:gd name="connsiteX3" fmla="*/ 594541 w 1189082"/>
                <a:gd name="connsiteY3" fmla="*/ 1160236 h 1160235"/>
                <a:gd name="connsiteX4" fmla="*/ 0 w 1189082"/>
                <a:gd name="connsiteY4" fmla="*/ 580118 h 116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9082" h="1160235">
                  <a:moveTo>
                    <a:pt x="0" y="580118"/>
                  </a:moveTo>
                  <a:cubicBezTo>
                    <a:pt x="0" y="259728"/>
                    <a:pt x="266185" y="0"/>
                    <a:pt x="594541" y="0"/>
                  </a:cubicBezTo>
                  <a:cubicBezTo>
                    <a:pt x="922897" y="0"/>
                    <a:pt x="1189082" y="259728"/>
                    <a:pt x="1189082" y="580118"/>
                  </a:cubicBezTo>
                  <a:cubicBezTo>
                    <a:pt x="1189082" y="900508"/>
                    <a:pt x="922897" y="1160236"/>
                    <a:pt x="594541" y="1160236"/>
                  </a:cubicBezTo>
                  <a:cubicBezTo>
                    <a:pt x="266185" y="1160236"/>
                    <a:pt x="0" y="900508"/>
                    <a:pt x="0" y="58011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77"/>
                <a:lumOff val="-2742"/>
                <a:alphaOff val="0"/>
              </a:schemeClr>
            </a:fillRef>
            <a:effectRef idx="0">
              <a:schemeClr val="accent3">
                <a:hueOff val="11250264"/>
                <a:satOff val="-16877"/>
                <a:lumOff val="-274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4297" tIns="180072" rIns="184297" bIns="18007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  <a:latin typeface="+mj-lt"/>
                </a:rPr>
                <a:t>Капитални издаци </a:t>
              </a:r>
              <a:r>
                <a:rPr lang="sr-Cyrl-RS" sz="800" dirty="0" smtClean="0">
                  <a:solidFill>
                    <a:schemeClr val="bg1"/>
                  </a:solidFill>
                  <a:latin typeface="+mj-lt"/>
                </a:rPr>
                <a:t>739.944.100</a:t>
              </a:r>
              <a:r>
                <a:rPr lang="sr-Cyrl-RS" sz="800" kern="12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r-Cyrl-RS" sz="800" kern="1200" dirty="0">
                  <a:solidFill>
                    <a:schemeClr val="bg1"/>
                  </a:solidFill>
                  <a:latin typeface="+mj-lt"/>
                </a:rPr>
                <a:t>динара</a:t>
              </a:r>
              <a:endParaRPr lang="en-US" sz="800" kern="12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sr-Cyrl-R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планираних расхода и издатака буџета за </a:t>
            </a:r>
            <a:r>
              <a:rPr lang="sr-Cyrl-R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2026. </a:t>
            </a:r>
            <a:r>
              <a:rPr lang="sr-Cyrl-R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годину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58B7940-79B6-454A-BE8A-26FB06AC5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3771194"/>
              </p:ext>
            </p:extLst>
          </p:nvPr>
        </p:nvGraphicFramePr>
        <p:xfrm>
          <a:off x="822960" y="1412776"/>
          <a:ext cx="7623126" cy="4329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18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297654"/>
            <a:ext cx="8229600" cy="830262"/>
          </a:xfrm>
        </p:spPr>
        <p:txBody>
          <a:bodyPr/>
          <a:lstStyle/>
          <a:p>
            <a:pPr algn="just"/>
            <a:r>
              <a:rPr lang="sr-Cyrl-R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Шта се </a:t>
            </a:r>
            <a:r>
              <a:rPr lang="sr-Cyrl-R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променило у буџету за 2026.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R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ГОДИНУ</a:t>
            </a:r>
            <a:r>
              <a:rPr lang="en-US" altLang="sr-Cyrl-R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R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односу НА </a:t>
            </a:r>
            <a:r>
              <a:rPr lang="sr-Cyrl-RS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предходну одлуку за </a:t>
            </a:r>
            <a:r>
              <a:rPr lang="sr-Cyrl-RS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2025.</a:t>
            </a:r>
            <a:r>
              <a:rPr lang="en-US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RS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годину</a:t>
            </a:r>
            <a:r>
              <a:rPr lang="sr-Cyrl-R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sr-Latn-RS" alt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539552" y="1244281"/>
            <a:ext cx="8229600" cy="1130300"/>
          </a:xfrm>
        </p:spPr>
        <p:txBody>
          <a:bodyPr>
            <a:normAutofit/>
          </a:bodyPr>
          <a:lstStyle/>
          <a:p>
            <a:pPr marL="28575" indent="0" algn="just">
              <a:buNone/>
            </a:pPr>
            <a:r>
              <a:rPr lang="sr-Cyrl-RS" sz="2000" b="0" dirty="0" smtClean="0">
                <a:latin typeface="+mj-lt"/>
                <a:cs typeface="Arial" panose="020B0604020202020204" pitchFamily="34" charset="0"/>
              </a:rPr>
              <a:t>Расходи и издаци буџета </a:t>
            </a:r>
            <a:r>
              <a:rPr lang="sr-Cyrl-RS" sz="2000" b="0" dirty="0">
                <a:latin typeface="+mj-lt"/>
                <a:cs typeface="Arial" panose="020B0604020202020204" pitchFamily="34" charset="0"/>
              </a:rPr>
              <a:t>општине у </a:t>
            </a:r>
            <a:r>
              <a:rPr lang="sr-Cyrl-RS" sz="2000" b="0" dirty="0" smtClean="0">
                <a:latin typeface="+mj-lt"/>
                <a:cs typeface="Arial" panose="020B0604020202020204" pitchFamily="34" charset="0"/>
              </a:rPr>
              <a:t>2026.</a:t>
            </a:r>
            <a:r>
              <a:rPr lang="en-US" sz="2000" b="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sr-Cyrl-RS" sz="2000" b="0" dirty="0" smtClean="0">
                <a:latin typeface="+mj-lt"/>
                <a:cs typeface="Arial" panose="020B0604020202020204" pitchFamily="34" charset="0"/>
              </a:rPr>
              <a:t>годину су </a:t>
            </a:r>
            <a:r>
              <a:rPr lang="sr-Cyrl-RS" sz="2000" b="0" dirty="0">
                <a:latin typeface="+mj-lt"/>
                <a:cs typeface="Arial" panose="020B0604020202020204" pitchFamily="34" charset="0"/>
              </a:rPr>
              <a:t>се </a:t>
            </a:r>
            <a:r>
              <a:rPr lang="sr-Cyrl-RS" sz="2000" b="0" dirty="0" smtClean="0">
                <a:latin typeface="+mj-lt"/>
                <a:cs typeface="Arial" panose="020B0604020202020204" pitchFamily="34" charset="0"/>
              </a:rPr>
              <a:t>смањили </a:t>
            </a:r>
            <a:r>
              <a:rPr lang="sr-Cyrl-RS" sz="2000" b="0" dirty="0">
                <a:latin typeface="+mj-lt"/>
                <a:cs typeface="Arial" panose="020B0604020202020204" pitchFamily="34" charset="0"/>
              </a:rPr>
              <a:t>у односу на предходну Одлуку о буџету за </a:t>
            </a:r>
            <a:r>
              <a:rPr lang="sr-Cyrl-RS" sz="2000" b="0" dirty="0" smtClean="0">
                <a:latin typeface="+mj-lt"/>
                <a:cs typeface="Arial" panose="020B0604020202020204" pitchFamily="34" charset="0"/>
              </a:rPr>
              <a:t>2025. </a:t>
            </a:r>
            <a:r>
              <a:rPr lang="sr-Cyrl-RS" sz="2000" b="0" dirty="0">
                <a:latin typeface="+mj-lt"/>
                <a:cs typeface="Arial" panose="020B0604020202020204" pitchFamily="34" charset="0"/>
              </a:rPr>
              <a:t>годину за </a:t>
            </a:r>
            <a:r>
              <a:rPr lang="sr-Cyrl-RS" sz="2000" b="0" dirty="0" smtClean="0">
                <a:latin typeface="+mj-lt"/>
                <a:cs typeface="Arial" panose="020B0604020202020204" pitchFamily="34" charset="0"/>
              </a:rPr>
              <a:t>760.981</a:t>
            </a:r>
            <a:r>
              <a:rPr lang="sr-Latn-RS" sz="2000" b="0" dirty="0" smtClean="0">
                <a:latin typeface="+mj-lt"/>
                <a:cs typeface="Arial" panose="020B0604020202020204" pitchFamily="34" charset="0"/>
              </a:rPr>
              <a:t>.000</a:t>
            </a:r>
            <a:r>
              <a:rPr lang="sr-Cyrl-RS" sz="2000" b="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sr-Cyrl-RS" sz="2000" b="0" dirty="0">
                <a:latin typeface="+mj-lt"/>
                <a:cs typeface="Arial" panose="020B0604020202020204" pitchFamily="34" charset="0"/>
              </a:rPr>
              <a:t>динара, односно за </a:t>
            </a:r>
            <a:r>
              <a:rPr lang="sr-Cyrl-RS" sz="2000" b="0" dirty="0" smtClean="0">
                <a:latin typeface="+mj-lt"/>
                <a:cs typeface="Arial" panose="020B0604020202020204" pitchFamily="34" charset="0"/>
              </a:rPr>
              <a:t>19,18%.</a:t>
            </a:r>
            <a:endParaRPr lang="en-US" sz="2000" b="0" dirty="0">
              <a:latin typeface="+mj-lt"/>
              <a:cs typeface="Arial" panose="020B0604020202020204" pitchFamily="34" charset="0"/>
            </a:endParaRPr>
          </a:p>
          <a:p>
            <a:pPr marL="28575" indent="0" eaLnBrk="1" hangingPunct="1">
              <a:buFontTx/>
              <a:buNone/>
            </a:pPr>
            <a:endParaRPr lang="sr-Latn-RS" altLang="en-US" sz="2000"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sz="quarter" idx="4294967295"/>
          </p:nvPr>
        </p:nvSpPr>
        <p:spPr>
          <a:xfrm>
            <a:off x="1475656" y="2374581"/>
            <a:ext cx="6851650" cy="2041526"/>
          </a:xfrm>
        </p:spPr>
        <p:txBody>
          <a:bodyPr rtlCol="0">
            <a:noAutofit/>
          </a:bodyPr>
          <a:lstStyle/>
          <a:p>
            <a:r>
              <a:rPr lang="ru-RU" altLang="en-US" sz="1800" b="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Капитални издаци </a:t>
            </a:r>
            <a:r>
              <a:rPr lang="ru-RU" altLang="en-US" sz="1800" b="0">
                <a:latin typeface="+mj-lt"/>
                <a:cs typeface="Arial" panose="020B0604020202020204" pitchFamily="34" charset="0"/>
              </a:rPr>
              <a:t>су </a:t>
            </a:r>
            <a:r>
              <a:rPr lang="ru-RU" altLang="en-US" sz="1800" b="0" smtClean="0">
                <a:latin typeface="+mj-lt"/>
                <a:cs typeface="Arial" panose="020B0604020202020204" pitchFamily="34" charset="0"/>
              </a:rPr>
              <a:t>смањени </a:t>
            </a:r>
            <a:r>
              <a:rPr lang="ru-RU" altLang="en-US" sz="1800" b="0" dirty="0">
                <a:latin typeface="+mj-lt"/>
                <a:cs typeface="Arial" panose="020B0604020202020204" pitchFamily="34" charset="0"/>
              </a:rPr>
              <a:t>за </a:t>
            </a:r>
            <a:r>
              <a:rPr lang="ru-RU" altLang="en-US" sz="1800" b="0" dirty="0" smtClean="0">
                <a:latin typeface="+mj-lt"/>
                <a:cs typeface="Arial" panose="020B0604020202020204" pitchFamily="34" charset="0"/>
              </a:rPr>
              <a:t>654.092.236 динара;</a:t>
            </a:r>
            <a:endParaRPr lang="ru-RU" altLang="en-US" sz="1800" b="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lvl="0"/>
            <a:r>
              <a:rPr lang="sr-Cyrl-RS" sz="1800" b="0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  <a:sym typeface="+mn-ea"/>
              </a:rPr>
              <a:t>Расходи </a:t>
            </a:r>
            <a:r>
              <a:rPr lang="sr-Cyrl-RS" sz="1800" b="0" dirty="0">
                <a:solidFill>
                  <a:srgbClr val="C00000"/>
                </a:solidFill>
                <a:latin typeface="+mj-lt"/>
                <a:cs typeface="Arial" panose="020B0604020202020204" pitchFamily="34" charset="0"/>
                <a:sym typeface="+mn-ea"/>
              </a:rPr>
              <a:t>за запослене</a:t>
            </a:r>
            <a:r>
              <a:rPr lang="sr-Cyrl-RS" sz="1800" dirty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+mn-ea"/>
              </a:rPr>
              <a:t> </a:t>
            </a:r>
            <a:r>
              <a:rPr lang="sr-Cyrl-RS" sz="1800" b="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ea"/>
              </a:rPr>
              <a:t>повећани</a:t>
            </a:r>
            <a:r>
              <a:rPr lang="sr-Cyrl-RS" sz="1800" b="0" dirty="0">
                <a:latin typeface="+mj-lt"/>
                <a:cs typeface="Arial" panose="020B0604020202020204" pitchFamily="34" charset="0"/>
                <a:sym typeface="+mn-ea"/>
              </a:rPr>
              <a:t> су за </a:t>
            </a:r>
            <a:r>
              <a:rPr lang="sr-Cyrl-RS" sz="1800" b="0" dirty="0" smtClean="0">
                <a:latin typeface="+mj-lt"/>
                <a:cs typeface="Arial" panose="020B0604020202020204" pitchFamily="34" charset="0"/>
                <a:sym typeface="+mn-ea"/>
              </a:rPr>
              <a:t>24.972.616 </a:t>
            </a:r>
            <a:r>
              <a:rPr lang="sr-Cyrl-RS" sz="1800" b="0" dirty="0">
                <a:latin typeface="+mj-lt"/>
                <a:cs typeface="Arial" panose="020B0604020202020204" pitchFamily="34" charset="0"/>
                <a:sym typeface="+mn-ea"/>
              </a:rPr>
              <a:t>динара;</a:t>
            </a:r>
            <a:endParaRPr lang="en-US" sz="1800" dirty="0">
              <a:latin typeface="+mj-lt"/>
              <a:cs typeface="Arial" panose="020B0604020202020204" pitchFamily="34" charset="0"/>
            </a:endParaRPr>
          </a:p>
          <a:p>
            <a:pPr marL="0" indent="0">
              <a:spcBef>
                <a:spcPct val="20000"/>
              </a:spcBef>
              <a:buFontTx/>
            </a:pPr>
            <a:r>
              <a:rPr lang="ru-RU" sz="1800" b="0" dirty="0" smtClean="0">
                <a:solidFill>
                  <a:srgbClr val="C00000"/>
                </a:solidFill>
                <a:latin typeface="+mj-lt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Расходи </a:t>
            </a:r>
            <a:r>
              <a:rPr lang="ru-RU" sz="1800" b="0" dirty="0">
                <a:solidFill>
                  <a:srgbClr val="C00000"/>
                </a:solidFill>
                <a:latin typeface="+mj-lt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за социјалну заштиту</a:t>
            </a:r>
            <a:r>
              <a:rPr lang="ru-RU" sz="1800" dirty="0">
                <a:solidFill>
                  <a:srgbClr val="C00000"/>
                </a:solidFill>
                <a:latin typeface="+mj-lt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ru-RU" sz="1800" b="0" dirty="0">
                <a:latin typeface="+mj-lt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су </a:t>
            </a:r>
            <a:r>
              <a:rPr lang="ru-RU" sz="1800" b="0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повећани </a:t>
            </a:r>
            <a:r>
              <a:rPr lang="ru-RU" sz="1800" b="0" dirty="0">
                <a:latin typeface="+mj-lt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за </a:t>
            </a:r>
            <a:r>
              <a:rPr lang="sr-Cyrl-RS" sz="1800" b="0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13.600</a:t>
            </a:r>
            <a:r>
              <a:rPr lang="ru-RU" sz="1800" b="0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.000 динара;</a:t>
            </a:r>
          </a:p>
          <a:p>
            <a:pPr marL="0" indent="0">
              <a:spcBef>
                <a:spcPct val="20000"/>
              </a:spcBef>
            </a:pPr>
            <a:r>
              <a:rPr lang="ru-RU" sz="1800" b="0" dirty="0" smtClean="0">
                <a:solidFill>
                  <a:srgbClr val="C00000"/>
                </a:solidFill>
                <a:latin typeface="+mj-lt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Остали расходи </a:t>
            </a:r>
            <a:r>
              <a:rPr lang="ru-RU" sz="1800" b="0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су </a:t>
            </a:r>
            <a:r>
              <a:rPr lang="sr-Cyrl-RS" altLang="ru-RU" sz="1800" b="0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повећани </a:t>
            </a:r>
            <a:r>
              <a:rPr lang="ru-RU" sz="1800" b="0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за </a:t>
            </a:r>
            <a:r>
              <a:rPr lang="sr-Cyrl-RS" sz="1800" b="0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4.079.161</a:t>
            </a:r>
            <a:r>
              <a:rPr lang="sr-Cyrl-RS" altLang="ru-RU" sz="1800" b="0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ru-RU" sz="1800" b="0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динара;</a:t>
            </a:r>
          </a:p>
          <a:p>
            <a:pPr marL="0" indent="0">
              <a:spcBef>
                <a:spcPct val="20000"/>
              </a:spcBef>
            </a:pPr>
            <a:r>
              <a:rPr lang="sr-Cyrl-RS" sz="1800" b="0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  <a:sym typeface="+mn-ea"/>
              </a:rPr>
              <a:t>Коришћење роба и услуга </a:t>
            </a:r>
            <a:r>
              <a:rPr lang="sr-Cyrl-RS" sz="1800" b="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  <a:sym typeface="+mn-ea"/>
              </a:rPr>
              <a:t>је смањено</a:t>
            </a:r>
            <a:r>
              <a:rPr lang="sr-Cyrl-RS" sz="1800" b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  <a:sym typeface="+mn-ea"/>
              </a:rPr>
              <a:t> </a:t>
            </a:r>
            <a:r>
              <a:rPr lang="sr-Cyrl-RS" sz="1800" b="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  <a:sym typeface="+mn-ea"/>
              </a:rPr>
              <a:t>за</a:t>
            </a:r>
            <a:r>
              <a:rPr lang="sr-Cyrl-RS" sz="1800" b="0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  <a:sym typeface="+mn-ea"/>
              </a:rPr>
              <a:t> </a:t>
            </a:r>
            <a:r>
              <a:rPr lang="sr-Cyrl-RS" sz="1800" b="0" dirty="0" smtClean="0">
                <a:latin typeface="+mj-lt"/>
                <a:cs typeface="Arial" panose="020B0604020202020204" pitchFamily="34" charset="0"/>
                <a:sym typeface="+mn-ea"/>
              </a:rPr>
              <a:t>143.783.669 </a:t>
            </a:r>
            <a:r>
              <a:rPr lang="sr-Cyrl-RS" sz="1800" b="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  <a:sym typeface="+mn-ea"/>
              </a:rPr>
              <a:t>динара;</a:t>
            </a:r>
            <a:endParaRPr lang="ru-RU" sz="1800" b="0" dirty="0" smtClean="0">
              <a:latin typeface="+mj-lt"/>
              <a:ea typeface="SimSun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 marL="0" lvl="0" indent="0">
              <a:spcBef>
                <a:spcPct val="20000"/>
              </a:spcBef>
            </a:pPr>
            <a:r>
              <a:rPr lang="ru-RU" altLang="en-US" sz="1800" b="0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  <a:sym typeface="+mn-ea"/>
              </a:rPr>
              <a:t>Субвенције</a:t>
            </a:r>
            <a:r>
              <a:rPr lang="ru-RU" altLang="en-US" sz="1800" dirty="0" smtClean="0">
                <a:latin typeface="+mj-lt"/>
                <a:cs typeface="Arial" panose="020B0604020202020204" pitchFamily="34" charset="0"/>
                <a:sym typeface="+mn-ea"/>
              </a:rPr>
              <a:t> </a:t>
            </a:r>
            <a:r>
              <a:rPr lang="ru-RU" altLang="en-US" sz="1800" b="0" dirty="0">
                <a:latin typeface="+mj-lt"/>
                <a:cs typeface="Arial" panose="020B0604020202020204" pitchFamily="34" charset="0"/>
                <a:sym typeface="+mn-ea"/>
              </a:rPr>
              <a:t>су </a:t>
            </a:r>
            <a:r>
              <a:rPr lang="sr-Cyrl-RS" altLang="ru-RU" sz="1800" b="0" dirty="0" smtClean="0">
                <a:latin typeface="+mj-lt"/>
                <a:cs typeface="Arial" panose="020B0604020202020204" pitchFamily="34" charset="0"/>
                <a:sym typeface="+mn-ea"/>
              </a:rPr>
              <a:t>смањене</a:t>
            </a:r>
            <a:r>
              <a:rPr lang="ru-RU" altLang="en-US" sz="1800" b="0" dirty="0" smtClean="0">
                <a:latin typeface="+mj-lt"/>
                <a:cs typeface="Arial" panose="020B0604020202020204" pitchFamily="34" charset="0"/>
                <a:sym typeface="+mn-ea"/>
              </a:rPr>
              <a:t> </a:t>
            </a:r>
            <a:r>
              <a:rPr lang="ru-RU" altLang="en-US" sz="1800" b="0" dirty="0">
                <a:latin typeface="+mj-lt"/>
                <a:cs typeface="Arial" panose="020B0604020202020204" pitchFamily="34" charset="0"/>
                <a:sym typeface="+mn-ea"/>
              </a:rPr>
              <a:t>за </a:t>
            </a:r>
            <a:r>
              <a:rPr lang="sr-Cyrl-RS" altLang="en-US" sz="1800" b="0" dirty="0" smtClean="0">
                <a:latin typeface="+mj-lt"/>
                <a:cs typeface="Arial" panose="020B0604020202020204" pitchFamily="34" charset="0"/>
                <a:sym typeface="+mn-ea"/>
              </a:rPr>
              <a:t>34</a:t>
            </a:r>
            <a:r>
              <a:rPr lang="sr-Cyrl-RS" altLang="ru-RU" sz="1800" b="0" dirty="0" smtClean="0">
                <a:latin typeface="+mj-lt"/>
                <a:cs typeface="Arial" panose="020B0604020202020204" pitchFamily="34" charset="0"/>
                <a:sym typeface="+mn-ea"/>
              </a:rPr>
              <a:t>.000.000 </a:t>
            </a:r>
            <a:r>
              <a:rPr lang="ru-RU" altLang="en-US" sz="1800" b="0" dirty="0">
                <a:latin typeface="+mj-lt"/>
                <a:cs typeface="Arial" panose="020B0604020202020204" pitchFamily="34" charset="0"/>
                <a:sym typeface="+mn-ea"/>
              </a:rPr>
              <a:t>динара</a:t>
            </a:r>
            <a:r>
              <a:rPr lang="ru-RU" altLang="en-US" sz="1800" b="0" dirty="0" smtClean="0">
                <a:latin typeface="+mj-lt"/>
                <a:cs typeface="Arial" panose="020B0604020202020204" pitchFamily="34" charset="0"/>
                <a:sym typeface="+mn-ea"/>
              </a:rPr>
              <a:t>;</a:t>
            </a:r>
          </a:p>
          <a:p>
            <a:pPr marL="0" indent="0">
              <a:spcBef>
                <a:spcPct val="20000"/>
              </a:spcBef>
            </a:pPr>
            <a:r>
              <a:rPr lang="ru-RU" sz="1800" b="0" dirty="0">
                <a:solidFill>
                  <a:srgbClr val="C00000"/>
                </a:solidFill>
                <a:latin typeface="+mj-lt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Дотације и трансфери</a:t>
            </a:r>
            <a:r>
              <a:rPr lang="ru-RU" sz="1800" b="0" dirty="0">
                <a:solidFill>
                  <a:srgbClr val="0070C0"/>
                </a:solidFill>
                <a:latin typeface="+mj-lt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ru-RU" sz="1800" b="0" dirty="0">
                <a:latin typeface="+mj-lt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су </a:t>
            </a:r>
            <a:r>
              <a:rPr lang="sr-Cyrl-RS" sz="1800" b="0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повећани</a:t>
            </a:r>
            <a:r>
              <a:rPr lang="ru-RU" sz="1800" b="0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ru-RU" sz="1800" b="0" dirty="0">
                <a:latin typeface="+mj-lt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за </a:t>
            </a:r>
            <a:r>
              <a:rPr lang="ru-RU" sz="1800" b="0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28.243.128 динара</a:t>
            </a:r>
            <a:r>
              <a:rPr lang="ru-RU" sz="1800" b="0" dirty="0" smtClean="0">
                <a:solidFill>
                  <a:schemeClr val="hlink"/>
                </a:solidFill>
                <a:latin typeface="+mj-lt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.</a:t>
            </a:r>
            <a:endParaRPr lang="sr-Latn-RS" altLang="en-US" sz="1800" dirty="0">
              <a:latin typeface="+mj-lt"/>
              <a:cs typeface="Arial" panose="020B0604020202020204" pitchFamily="34" charset="0"/>
            </a:endParaRPr>
          </a:p>
          <a:p>
            <a:pPr marL="0" lvl="0" indent="0">
              <a:spcBef>
                <a:spcPct val="20000"/>
              </a:spcBef>
            </a:pPr>
            <a:endParaRPr lang="ru-RU" altLang="en-US" sz="1700" dirty="0">
              <a:cs typeface="Arial" panose="020B0604020202020204" pitchFamily="34" charset="0"/>
            </a:endParaRPr>
          </a:p>
          <a:p>
            <a:pPr marL="0" indent="0">
              <a:spcBef>
                <a:spcPct val="20000"/>
              </a:spcBef>
              <a:buFontTx/>
            </a:pPr>
            <a:endParaRPr lang="ru-RU" sz="1700" b="0" dirty="0"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spcBef>
                <a:spcPct val="20000"/>
              </a:spcBef>
              <a:buFontTx/>
            </a:pPr>
            <a:endParaRPr lang="ru-RU" sz="17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lvl="0"/>
            <a:endParaRPr lang="ru-RU" sz="1700" b="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57200" y="4522787"/>
            <a:ext cx="7067128" cy="2146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sr-Latn-R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>
            <a:off x="683568" y="2574551"/>
            <a:ext cx="485775" cy="917575"/>
          </a:xfrm>
          <a:prstGeom prst="upArrow">
            <a:avLst>
              <a:gd name="adj1" fmla="val 50000"/>
              <a:gd name="adj2" fmla="val 47222"/>
            </a:avLst>
          </a:prstGeom>
          <a:solidFill>
            <a:srgbClr val="3366FF"/>
          </a:solidFill>
          <a:ln w="15875">
            <a:solidFill>
              <a:srgbClr val="739CC3"/>
            </a:solidFill>
            <a:miter lim="800000"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8274047" y="3783751"/>
            <a:ext cx="485775" cy="977900"/>
          </a:xfrm>
          <a:prstGeom prst="downArrow">
            <a:avLst>
              <a:gd name="adj1" fmla="val 50000"/>
              <a:gd name="adj2" fmla="val 50327"/>
            </a:avLst>
          </a:prstGeom>
          <a:solidFill>
            <a:srgbClr val="FF0000"/>
          </a:solidFill>
          <a:ln w="15875">
            <a:solidFill>
              <a:srgbClr val="739CC3"/>
            </a:solidFill>
            <a:miter lim="800000"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396" y="116632"/>
            <a:ext cx="7787208" cy="778098"/>
          </a:xfrm>
        </p:spPr>
        <p:txBody>
          <a:bodyPr>
            <a:normAutofit/>
          </a:bodyPr>
          <a:lstStyle/>
          <a:p>
            <a:r>
              <a:rPr lang="sr-Cyrl-R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Расходи буџета по програмима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805215"/>
              </p:ext>
            </p:extLst>
          </p:nvPr>
        </p:nvGraphicFramePr>
        <p:xfrm>
          <a:off x="91846" y="808195"/>
          <a:ext cx="8960308" cy="58521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696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3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7100"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sr-Cyrl-RS" sz="1200" dirty="0" smtClean="0"/>
                        <a:t>Назив </a:t>
                      </a:r>
                      <a:r>
                        <a:rPr lang="sr-Cyrl-RS" sz="1200" dirty="0"/>
                        <a:t>програма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</a:t>
                      </a:r>
                      <a:r>
                        <a:rPr lang="sr-Cyrl-RS" sz="1200" dirty="0" smtClean="0"/>
                        <a:t> за 2026. годину </a:t>
                      </a:r>
                      <a:r>
                        <a:rPr lang="sr-Cyrl-RS" sz="1200" dirty="0"/>
                        <a:t>(износ у динарима)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sr-Cyrl-RS" sz="1200" dirty="0" smtClean="0"/>
                        <a:t>%  </a:t>
                      </a:r>
                      <a:r>
                        <a:rPr lang="sr-Cyrl-RS" sz="1200" dirty="0"/>
                        <a:t>буџета по програму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879">
                <a:tc>
                  <a:txBody>
                    <a:bodyPr/>
                    <a:lstStyle/>
                    <a:p>
                      <a:r>
                        <a:rPr lang="sr-Cyrl-RS" sz="1200" kern="1200" dirty="0">
                          <a:effectLst/>
                          <a:latin typeface="+mj-lt"/>
                        </a:rPr>
                        <a:t>Програм 1. Становање, урбанизам и просторно планирање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+mj-lt"/>
                        </a:rPr>
                        <a:t>114.500.000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+mj-lt"/>
                        </a:rPr>
                        <a:t>3,57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>
                          <a:latin typeface="+mj-lt"/>
                        </a:rPr>
                        <a:t>Програм 2. Комуналне делатности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+mj-lt"/>
                        </a:rPr>
                        <a:t>526.359.816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+mj-lt"/>
                        </a:rPr>
                        <a:t>16,42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>
                          <a:latin typeface="+mj-lt"/>
                        </a:rPr>
                        <a:t>Програм 3. Локални економски развој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+mj-lt"/>
                        </a:rPr>
                        <a:t>47.387.000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+mj-lt"/>
                        </a:rPr>
                        <a:t>1,48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>
                          <a:latin typeface="+mj-lt"/>
                        </a:rPr>
                        <a:t>Програм 4. Развој туризма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+mj-lt"/>
                        </a:rPr>
                        <a:t>259.567.000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+mj-lt"/>
                        </a:rPr>
                        <a:t>8,10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>
                          <a:latin typeface="+mj-lt"/>
                        </a:rPr>
                        <a:t>Програм 5. Пољопривреда и рурални развој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+mj-lt"/>
                        </a:rPr>
                        <a:t>201.850.000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+mj-lt"/>
                        </a:rPr>
                        <a:t>6,30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>
                          <a:latin typeface="+mj-lt"/>
                        </a:rPr>
                        <a:t>Програм 6. Заштита животне средине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+mj-lt"/>
                        </a:rPr>
                        <a:t>102.600.000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+mj-lt"/>
                        </a:rPr>
                        <a:t>3,20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868">
                <a:tc>
                  <a:txBody>
                    <a:bodyPr/>
                    <a:lstStyle/>
                    <a:p>
                      <a:r>
                        <a:rPr lang="sr-Cyrl-RS" sz="1200" dirty="0">
                          <a:latin typeface="+mj-lt"/>
                        </a:rPr>
                        <a:t>Програм 7. Организација саобраћаја и саобраћајна инфраструктура 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+mj-lt"/>
                        </a:rPr>
                        <a:t>369.650.000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+mj-lt"/>
                        </a:rPr>
                        <a:t>11,53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>
                          <a:latin typeface="+mj-lt"/>
                        </a:rPr>
                        <a:t>Програм 8. Предшколско васпитање и образовање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+mj-lt"/>
                        </a:rPr>
                        <a:t>260.278.000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+mj-lt"/>
                        </a:rPr>
                        <a:t>8,12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>
                          <a:latin typeface="+mj-lt"/>
                        </a:rPr>
                        <a:t>Програм 9. Основно образовање и васпитање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+mj-lt"/>
                        </a:rPr>
                        <a:t>97.975.000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+mj-lt"/>
                        </a:rPr>
                        <a:t>3,06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sr-Cyrl-RS" sz="1200" dirty="0">
                          <a:latin typeface="+mj-lt"/>
                        </a:rPr>
                        <a:t>Програм 10. Средње образовање и васпитање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+mj-lt"/>
                        </a:rPr>
                        <a:t>24.992.000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+mj-lt"/>
                        </a:rPr>
                        <a:t>0,78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>
                          <a:latin typeface="+mj-lt"/>
                        </a:rPr>
                        <a:t>Програм 11. Социјална и дечија заштита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+mj-lt"/>
                        </a:rPr>
                        <a:t>142.231.000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+mj-lt"/>
                        </a:rPr>
                        <a:t>4,44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>
                          <a:latin typeface="+mj-lt"/>
                        </a:rPr>
                        <a:t>Програм 12. Здравствена заштита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+mj-lt"/>
                        </a:rPr>
                        <a:t>19.300.000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+mj-lt"/>
                        </a:rPr>
                        <a:t>0,60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>
                          <a:latin typeface="+mj-lt"/>
                        </a:rPr>
                        <a:t>Програм 13. Развој културе и информисања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+mj-lt"/>
                        </a:rPr>
                        <a:t>193.469.000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+mj-lt"/>
                        </a:rPr>
                        <a:t>6,03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>
                          <a:latin typeface="+mj-lt"/>
                        </a:rPr>
                        <a:t>Програм 14. Развој спорта и омладине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+mj-lt"/>
                        </a:rPr>
                        <a:t>184.500.000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+mj-lt"/>
                        </a:rPr>
                        <a:t>5,75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>
                          <a:latin typeface="+mj-lt"/>
                        </a:rPr>
                        <a:t>Програм 15. Опште услуге локалне самоуправе 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+mj-lt"/>
                        </a:rPr>
                        <a:t>567.108.000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+mj-lt"/>
                        </a:rPr>
                        <a:t>17,68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>
                          <a:latin typeface="+mj-lt"/>
                        </a:rPr>
                        <a:t>Програм 16. Политички систем локалне самоуправе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+mj-lt"/>
                        </a:rPr>
                        <a:t>67.430.000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+mj-lt"/>
                        </a:rPr>
                        <a:t>2,10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7707">
                <a:tc>
                  <a:txBody>
                    <a:bodyPr/>
                    <a:lstStyle/>
                    <a:p>
                      <a:r>
                        <a:rPr lang="sr-Cyrl-RS" sz="1200" dirty="0">
                          <a:latin typeface="+mj-lt"/>
                        </a:rPr>
                        <a:t>Програм 17. Енергетска ефикасност  и обновљиви извори енергије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altLang="en-US" sz="1200" dirty="0" smtClean="0">
                          <a:latin typeface="+mj-lt"/>
                        </a:rPr>
                        <a:t>26.803.184</a:t>
                      </a:r>
                      <a:endParaRPr lang="sr-Cyrl-RS" alt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altLang="en-US" sz="1200" dirty="0" smtClean="0">
                          <a:latin typeface="+mj-lt"/>
                        </a:rPr>
                        <a:t>0,84</a:t>
                      </a:r>
                      <a:endParaRPr lang="sr-Cyrl-RS" altLang="en-US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57680">
                <a:tc>
                  <a:txBody>
                    <a:bodyPr/>
                    <a:lstStyle/>
                    <a:p>
                      <a:r>
                        <a:rPr lang="sr-Cyrl-RS" sz="1200" dirty="0">
                          <a:latin typeface="+mj-lt"/>
                        </a:rPr>
                        <a:t>Укупни расходи по програмима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+mj-lt"/>
                        </a:rPr>
                        <a:t>3.206.000.000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+mj-lt"/>
                        </a:rPr>
                        <a:t>100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21" y="4380443"/>
            <a:ext cx="1905000" cy="13156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806" y="4863604"/>
            <a:ext cx="2137249" cy="1158749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31" y="2289561"/>
            <a:ext cx="2386211" cy="182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Ð ÐµÐ·ÑÐ»ÑÐ°Ñ ÑÐ»Ð¸ÐºÐ° Ð·Ð° slike opstine Äajet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sr-Latn-RS"/>
          </a:p>
        </p:txBody>
      </p:sp>
      <p:pic>
        <p:nvPicPr>
          <p:cNvPr id="1030" name="Picture 6" descr="Ð ÐµÐ·ÑÐ»ÑÐ°Ñ ÑÐ»Ð¸ÐºÐ° Ð·Ð° slike opstine Äajetin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21" y="312738"/>
            <a:ext cx="2529393" cy="168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Ð ÐµÐ·ÑÐ»ÑÐ°Ñ ÑÐ»Ð¸ÐºÐ° Ð·Ð° slike zlatibor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sr-Latn-R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32" y="312738"/>
            <a:ext cx="2387702" cy="1794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21" y="2332084"/>
            <a:ext cx="2535180" cy="179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939" y="325685"/>
            <a:ext cx="2434736" cy="1784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26" y="4335378"/>
            <a:ext cx="26193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741" y="4335378"/>
            <a:ext cx="2410313" cy="1798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457" y="4335378"/>
            <a:ext cx="2386210" cy="1787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939" y="2242972"/>
            <a:ext cx="2651038" cy="182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604" y="332656"/>
            <a:ext cx="8229600" cy="922114"/>
          </a:xfrm>
        </p:spPr>
        <p:txBody>
          <a:bodyPr>
            <a:noAutofit/>
          </a:bodyPr>
          <a:lstStyle/>
          <a:p>
            <a:r>
              <a:rPr lang="sr-Cyrl-R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расхода по </a:t>
            </a:r>
            <a:r>
              <a:rPr lang="sr-Cyrl-R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буџетским</a:t>
            </a:r>
            <a:r>
              <a:rPr lang="sr-Cyrl-R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R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програмима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67EA4FA-4D59-480A-942F-8112EB0273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1797801"/>
              </p:ext>
            </p:extLst>
          </p:nvPr>
        </p:nvGraphicFramePr>
        <p:xfrm>
          <a:off x="781604" y="1463243"/>
          <a:ext cx="7580791" cy="4959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520940" cy="548640"/>
          </a:xfrm>
        </p:spPr>
        <p:txBody>
          <a:bodyPr>
            <a:noAutofit/>
          </a:bodyPr>
          <a:lstStyle/>
          <a:p>
            <a:r>
              <a:rPr lang="sr-Cyrl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Расходи буџета расподељени по </a:t>
            </a:r>
            <a: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директним, </a:t>
            </a:r>
            <a:r>
              <a:rPr lang="sr-Cyrl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индиректним </a:t>
            </a:r>
            <a: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ОСТАЛИМ буџетским </a:t>
            </a:r>
            <a:r>
              <a:rPr lang="sr-Cyrl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корисницима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9417972"/>
              </p:ext>
            </p:extLst>
          </p:nvPr>
        </p:nvGraphicFramePr>
        <p:xfrm>
          <a:off x="611560" y="1628800"/>
          <a:ext cx="7488833" cy="416052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577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7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2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05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55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Р. </a:t>
                      </a:r>
                      <a:r>
                        <a:rPr lang="en-US" sz="1200" dirty="0" err="1">
                          <a:effectLst/>
                          <a:latin typeface="+mj-lt"/>
                        </a:rPr>
                        <a:t>бр</a:t>
                      </a:r>
                      <a:r>
                        <a:rPr lang="en-US" sz="1200" dirty="0">
                          <a:effectLst/>
                          <a:latin typeface="+mj-lt"/>
                        </a:rPr>
                        <a:t>.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Назив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sr-Cyrl-RS" sz="1500" dirty="0">
                          <a:effectLst/>
                        </a:rPr>
                        <a:t>буџетског </a:t>
                      </a:r>
                      <a:r>
                        <a:rPr lang="en-US" sz="1500" dirty="0" err="1">
                          <a:effectLst/>
                        </a:rPr>
                        <a:t>корисника</a:t>
                      </a:r>
                      <a:endParaRPr lang="en-US" sz="15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</a:t>
                      </a:r>
                      <a:r>
                        <a:rPr lang="sr-Cyrl-RS" sz="1200" dirty="0" smtClean="0"/>
                        <a:t>2026.</a:t>
                      </a:r>
                      <a:r>
                        <a:rPr lang="en-US" sz="1200" dirty="0" smtClean="0"/>
                        <a:t>-</a:t>
                      </a:r>
                      <a:r>
                        <a:rPr lang="sr-Cyrl-RS" sz="1200" dirty="0" smtClean="0"/>
                        <a:t>годину  </a:t>
                      </a:r>
                      <a:r>
                        <a:rPr lang="sr-Cyrl-RS" sz="1200" dirty="0"/>
                        <a:t>(износ у динарима)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кориснику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1.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  <a:latin typeface="+mj-lt"/>
                        </a:rPr>
                        <a:t>Скупштина</a:t>
                      </a:r>
                      <a:r>
                        <a:rPr lang="en-US" sz="1500" dirty="0">
                          <a:effectLst/>
                          <a:latin typeface="+mj-lt"/>
                        </a:rPr>
                        <a:t> </a:t>
                      </a:r>
                      <a:r>
                        <a:rPr lang="sr-Cyrl-RS" sz="1500" dirty="0">
                          <a:effectLst/>
                          <a:latin typeface="+mj-lt"/>
                        </a:rPr>
                        <a:t>општине</a:t>
                      </a: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42.030.000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1,31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7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2.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  <a:latin typeface="+mj-lt"/>
                          <a:ea typeface="Times New Roman" panose="02020603050405020304"/>
                        </a:rPr>
                        <a:t>Председник општине</a:t>
                      </a:r>
                      <a:endParaRPr lang="en-US" sz="15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21.400.000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0,67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3.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  <a:latin typeface="+mj-lt"/>
                        </a:rPr>
                        <a:t>Општинско</a:t>
                      </a:r>
                      <a:r>
                        <a:rPr lang="en-US" sz="15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+mj-lt"/>
                        </a:rPr>
                        <a:t>веће</a:t>
                      </a:r>
                      <a:endParaRPr lang="en-US" sz="15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4.000.000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0,12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4.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sr-Cyrl-RS" sz="1500" dirty="0" smtClean="0">
                          <a:effectLst/>
                          <a:latin typeface="+mj-lt"/>
                        </a:rPr>
                        <a:t>Општинско правобранилаштво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1.012.282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0,03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5.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+mj-lt"/>
                          <a:ea typeface="Times New Roman" panose="02020603050405020304"/>
                        </a:rPr>
                        <a:t>Општинска управа</a:t>
                      </a:r>
                      <a:endParaRPr lang="en-US" sz="15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2.352.255.718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73,37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6.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+mj-lt"/>
                        </a:rPr>
                        <a:t>Центар за социјални рад</a:t>
                      </a:r>
                      <a:endParaRPr lang="en-US" sz="15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21.431.000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0,67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</a:rPr>
                        <a:t>7</a:t>
                      </a:r>
                      <a:r>
                        <a:rPr lang="en-US" sz="1200" dirty="0" smtClean="0">
                          <a:effectLst/>
                          <a:latin typeface="+mj-lt"/>
                        </a:rPr>
                        <a:t>.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+mj-lt"/>
                        </a:rPr>
                        <a:t>Дом здрављаЧајетина</a:t>
                      </a:r>
                      <a:endParaRPr lang="en-US" sz="15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15.000.000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0,47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</a:rPr>
                        <a:t>8</a:t>
                      </a:r>
                      <a:r>
                        <a:rPr lang="en-US" sz="1200" dirty="0" smtClean="0">
                          <a:effectLst/>
                          <a:latin typeface="+mj-lt"/>
                        </a:rPr>
                        <a:t>.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+mj-lt"/>
                          <a:ea typeface="Times New Roman" panose="02020603050405020304"/>
                        </a:rPr>
                        <a:t>Основне школе</a:t>
                      </a:r>
                      <a:endParaRPr lang="en-US" sz="15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97.975.000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3,06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9.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+mj-lt"/>
                          <a:ea typeface="Times New Roman" panose="02020603050405020304"/>
                        </a:rPr>
                        <a:t>Средња</a:t>
                      </a:r>
                      <a:r>
                        <a:rPr lang="sr-Cyrl-RS" sz="1500" baseline="0" dirty="0" smtClean="0">
                          <a:effectLst/>
                          <a:latin typeface="+mj-lt"/>
                          <a:ea typeface="Times New Roman" panose="02020603050405020304"/>
                        </a:rPr>
                        <a:t> школа</a:t>
                      </a:r>
                      <a:endParaRPr lang="en-US" sz="15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24.992.000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0,78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</a:rPr>
                        <a:t>10</a:t>
                      </a:r>
                      <a:r>
                        <a:rPr lang="en-US" sz="1200" dirty="0" smtClean="0">
                          <a:effectLst/>
                          <a:latin typeface="+mj-lt"/>
                        </a:rPr>
                        <a:t>.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П</a:t>
                      </a:r>
                      <a:r>
                        <a:rPr lang="sr-Cyrl-RS" sz="1500" dirty="0">
                          <a:effectLst/>
                          <a:latin typeface="+mj-lt"/>
                        </a:rPr>
                        <a:t>редшколска установа </a:t>
                      </a:r>
                      <a:r>
                        <a:rPr lang="sr-Cyrl-RS" sz="1500" dirty="0" smtClean="0">
                          <a:effectLst/>
                          <a:latin typeface="+mj-lt"/>
                        </a:rPr>
                        <a:t>„Радост“</a:t>
                      </a:r>
                      <a:endParaRPr lang="en-US" sz="15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260.278.000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8,12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</a:rPr>
                        <a:t>1</a:t>
                      </a:r>
                      <a:r>
                        <a:rPr lang="sr-Cyrl-RS" sz="1200" dirty="0" smtClean="0">
                          <a:effectLst/>
                          <a:latin typeface="+mj-lt"/>
                        </a:rPr>
                        <a:t>1</a:t>
                      </a:r>
                      <a:r>
                        <a:rPr lang="en-US" sz="1200" dirty="0" smtClean="0">
                          <a:effectLst/>
                          <a:latin typeface="+mj-lt"/>
                        </a:rPr>
                        <a:t>.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+mj-lt"/>
                          <a:ea typeface="Times New Roman" panose="02020603050405020304"/>
                        </a:rPr>
                        <a:t>Библиотека „Љубиша Р. Ђенић“</a:t>
                      </a:r>
                      <a:endParaRPr lang="en-US" sz="15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57.215.000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1,78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</a:rPr>
                        <a:t>1</a:t>
                      </a:r>
                      <a:r>
                        <a:rPr lang="sr-Cyrl-RS" sz="1200" dirty="0" smtClean="0">
                          <a:effectLst/>
                          <a:latin typeface="+mj-lt"/>
                        </a:rPr>
                        <a:t>2</a:t>
                      </a:r>
                      <a:r>
                        <a:rPr lang="en-US" sz="1200" dirty="0" smtClean="0">
                          <a:effectLst/>
                          <a:latin typeface="+mj-lt"/>
                        </a:rPr>
                        <a:t>.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  <a:latin typeface="+mj-lt"/>
                        </a:rPr>
                        <a:t>Туристичка</a:t>
                      </a:r>
                      <a:r>
                        <a:rPr lang="en-US" sz="15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500" dirty="0" err="1" smtClean="0">
                          <a:effectLst/>
                          <a:latin typeface="+mj-lt"/>
                        </a:rPr>
                        <a:t>организација</a:t>
                      </a:r>
                      <a:r>
                        <a:rPr lang="sr-Cyrl-RS" sz="1500" dirty="0" smtClean="0">
                          <a:effectLst/>
                          <a:latin typeface="+mj-lt"/>
                        </a:rPr>
                        <a:t> Златибор</a:t>
                      </a:r>
                      <a:endParaRPr lang="en-US" sz="15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173.417.000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5,41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</a:rPr>
                        <a:t>1</a:t>
                      </a:r>
                      <a:r>
                        <a:rPr lang="sr-Cyrl-RS" sz="1200" dirty="0" smtClean="0">
                          <a:effectLst/>
                          <a:latin typeface="+mj-lt"/>
                        </a:rPr>
                        <a:t>3</a:t>
                      </a:r>
                      <a:r>
                        <a:rPr lang="en-US" sz="1200" dirty="0" smtClean="0">
                          <a:effectLst/>
                          <a:latin typeface="+mj-lt"/>
                        </a:rPr>
                        <a:t>.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sr-Cyrl-RS" sz="1500" dirty="0" smtClean="0">
                          <a:effectLst/>
                          <a:latin typeface="+mj-lt"/>
                          <a:ea typeface="+mn-ea"/>
                        </a:rPr>
                        <a:t>Месне заједнице</a:t>
                      </a:r>
                      <a:endParaRPr lang="en-US" sz="15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40.000.000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1,25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altLang="en-US" sz="1200" dirty="0">
                          <a:effectLst/>
                          <a:latin typeface="+mj-lt"/>
                          <a:ea typeface="Times New Roman" panose="02020603050405020304"/>
                        </a:rPr>
                        <a:t>14.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altLang="en-US" sz="1500" dirty="0">
                          <a:effectLst/>
                          <a:latin typeface="+mj-lt"/>
                          <a:ea typeface="Times New Roman" panose="02020603050405020304"/>
                        </a:rPr>
                        <a:t>Културни центар Златибор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altLang="en-U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94.994.000</a:t>
                      </a:r>
                      <a:endParaRPr lang="sr-Cyrl-RS" alt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altLang="en-U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2,96</a:t>
                      </a:r>
                      <a:endParaRPr lang="sr-Cyrl-RS" alt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+mj-lt"/>
                        </a:rPr>
                        <a:t>У К У П Н О:</a:t>
                      </a:r>
                      <a:endParaRPr lang="en-US" sz="1500" b="1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3.206.000.000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100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686"/>
          </a:xfrm>
        </p:spPr>
        <p:txBody>
          <a:bodyPr>
            <a:noAutofit/>
          </a:bodyPr>
          <a:lstStyle/>
          <a:p>
            <a:r>
              <a:rPr lang="sr-Cyrl-R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Најважнији пројекти</a:t>
            </a:r>
            <a:r>
              <a:rPr lang="sr-Latn-R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R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 интереса за локалну заједницу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2764879"/>
              </p:ext>
            </p:extLst>
          </p:nvPr>
        </p:nvGraphicFramePr>
        <p:xfrm>
          <a:off x="539552" y="1257153"/>
          <a:ext cx="7668851" cy="5215602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4248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61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69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5296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</a:rPr>
                        <a:t>Назив пројекта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sr-Cyrl-RS" sz="1600" dirty="0">
                          <a:effectLst/>
                        </a:rPr>
                        <a:t>Планирана средства (и</a:t>
                      </a:r>
                      <a:r>
                        <a:rPr lang="en-US" sz="1600" dirty="0" err="1">
                          <a:effectLst/>
                        </a:rPr>
                        <a:t>знос</a:t>
                      </a:r>
                      <a:r>
                        <a:rPr lang="en-US" sz="1600" dirty="0">
                          <a:effectLst/>
                        </a:rPr>
                        <a:t> у </a:t>
                      </a:r>
                      <a:r>
                        <a:rPr lang="en-US" sz="1600" dirty="0" err="1">
                          <a:effectLst/>
                        </a:rPr>
                        <a:t>динарима</a:t>
                      </a:r>
                      <a:r>
                        <a:rPr lang="sr-Cyrl-R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2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+mj-lt"/>
                        </a:rPr>
                        <a:t>2026.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+mj-lt"/>
                        </a:rPr>
                        <a:t>2027.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+mj-lt"/>
                        </a:rPr>
                        <a:t>2028.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5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  <a:cs typeface="Rod" pitchFamily="49" charset="-79"/>
                        </a:rPr>
                        <a:t>Изградња постројења за пречишћавање отпадних вода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altLang="en-US" sz="1100" dirty="0" smtClean="0">
                          <a:effectLst/>
                          <a:latin typeface="+mj-lt"/>
                          <a:ea typeface="Times New Roman" panose="02020603050405020304"/>
                        </a:rPr>
                        <a:t>0</a:t>
                      </a:r>
                      <a:endParaRPr lang="sr-Cyrl-RS" alt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3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  <a:cs typeface="Rod" pitchFamily="49" charset="-79"/>
                        </a:rPr>
                        <a:t>Изградња</a:t>
                      </a:r>
                      <a:r>
                        <a:rPr lang="sr-Cyrl-RS" sz="1100" baseline="0" dirty="0" smtClean="0">
                          <a:effectLst/>
                          <a:latin typeface="+mj-lt"/>
                          <a:ea typeface="Times New Roman" panose="02020603050405020304"/>
                          <a:cs typeface="Rod" pitchFamily="49" charset="-79"/>
                        </a:rPr>
                        <a:t> рециклажног дворишта „Широка бара“ са претоварном станицом и пратећим објектима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</a:rPr>
                        <a:t>133.359.816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5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  <a:cs typeface="Rod" pitchFamily="49" charset="-79"/>
                        </a:rPr>
                        <a:t>Изградња примарних и секундарних водовода и канализација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</a:rPr>
                        <a:t>126.000.000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5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  <a:cs typeface="Rod" pitchFamily="49" charset="-79"/>
                        </a:rPr>
                        <a:t>Изградња водовода „Сушичко врело“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</a:rPr>
                        <a:t>28.000.000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3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  <a:cs typeface="Rod" pitchFamily="49" charset="-79"/>
                        </a:rPr>
                        <a:t>Изградња спортских свлачионица,терена и трим стаза,голф терена, терена за фудбал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</a:rPr>
                        <a:t>2.000.000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65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  <a:cs typeface="Rod" pitchFamily="49" charset="-79"/>
                        </a:rPr>
                        <a:t>Изградња путева и улица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</a:rPr>
                        <a:t>130.000.000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5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  <a:cs typeface="Rod" pitchFamily="49" charset="-79"/>
                        </a:rPr>
                        <a:t>Изградња</a:t>
                      </a:r>
                      <a:r>
                        <a:rPr lang="sr-Cyrl-RS" sz="1100" baseline="0" dirty="0" smtClean="0">
                          <a:effectLst/>
                          <a:latin typeface="+mj-lt"/>
                          <a:ea typeface="Times New Roman" panose="02020603050405020304"/>
                          <a:cs typeface="Rod" pitchFamily="49" charset="-79"/>
                        </a:rPr>
                        <a:t> Агро бизнис центра, млекаре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</a:rPr>
                        <a:t>100.000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alt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65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  <a:cs typeface="Rod" pitchFamily="49" charset="-79"/>
                        </a:rPr>
                        <a:t>Изградња уличне расвете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</a:rPr>
                        <a:t>16.300.000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53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  <a:cs typeface="Rod" pitchFamily="49" charset="-79"/>
                        </a:rPr>
                        <a:t>Изградња фискултурне сале са затвореним базеном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</a:rPr>
                        <a:t>7.000.000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65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  <a:cs typeface="Rod" pitchFamily="49" charset="-79"/>
                        </a:rPr>
                        <a:t>Реконструкција културног центра Сирогојно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</a:rPr>
                        <a:t>1.000.000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65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  <a:cs typeface="Rod" pitchFamily="49" charset="-79"/>
                        </a:rPr>
                        <a:t>Доградња Вртића на Златибору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</a:rPr>
                        <a:t>1.000.000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76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altLang="en-US" sz="1100" dirty="0">
                          <a:effectLst/>
                          <a:latin typeface="+mj-lt"/>
                          <a:ea typeface="Times New Roman" panose="02020603050405020304"/>
                          <a:cs typeface="Rod" pitchFamily="49" charset="-79"/>
                        </a:rPr>
                        <a:t>Изградња објекта за одлагање СПЖП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altLang="en-US" sz="1100" dirty="0" smtClean="0">
                          <a:effectLst/>
                          <a:latin typeface="+mj-lt"/>
                          <a:ea typeface="Times New Roman" panose="02020603050405020304"/>
                        </a:rPr>
                        <a:t>12.000.000</a:t>
                      </a:r>
                      <a:endParaRPr lang="sr-Cyrl-RS" alt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sr-Cyrl-RS" alt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65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  <a:cs typeface="Rod" pitchFamily="49" charset="-79"/>
                        </a:rPr>
                        <a:t>Изградња гробља на Златибору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</a:rPr>
                        <a:t>1.000.000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65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  <a:cs typeface="Rod" pitchFamily="49" charset="-79"/>
                        </a:rPr>
                        <a:t>Изградња соларне електране на</a:t>
                      </a:r>
                      <a:r>
                        <a:rPr lang="sr-Cyrl-RS" sz="1100" baseline="0" dirty="0" smtClean="0">
                          <a:effectLst/>
                          <a:latin typeface="+mj-lt"/>
                          <a:ea typeface="Times New Roman" panose="02020603050405020304"/>
                          <a:cs typeface="Rod" pitchFamily="49" charset="-79"/>
                        </a:rPr>
                        <a:t> </a:t>
                      </a:r>
                      <a:r>
                        <a:rPr lang="sr-Cyrl-RS" sz="1100" baseline="0" dirty="0" err="1" smtClean="0">
                          <a:effectLst/>
                          <a:latin typeface="+mj-lt"/>
                          <a:ea typeface="Times New Roman" panose="02020603050405020304"/>
                          <a:cs typeface="Rod" pitchFamily="49" charset="-79"/>
                        </a:rPr>
                        <a:t>међустаници</a:t>
                      </a:r>
                      <a:r>
                        <a:rPr lang="sr-Cyrl-RS" sz="1100" baseline="0" dirty="0" smtClean="0">
                          <a:effectLst/>
                          <a:latin typeface="+mj-lt"/>
                          <a:ea typeface="Times New Roman" panose="02020603050405020304"/>
                          <a:cs typeface="Rod" pitchFamily="49" charset="-79"/>
                        </a:rPr>
                        <a:t> </a:t>
                      </a:r>
                      <a:r>
                        <a:rPr lang="sr-Cyrl-RS" sz="1100" baseline="0" dirty="0" err="1" smtClean="0">
                          <a:effectLst/>
                          <a:latin typeface="+mj-lt"/>
                          <a:ea typeface="Times New Roman" panose="02020603050405020304"/>
                          <a:cs typeface="Rod" pitchFamily="49" charset="-79"/>
                        </a:rPr>
                        <a:t>голд</a:t>
                      </a:r>
                      <a:r>
                        <a:rPr lang="sr-Cyrl-RS" sz="1100" baseline="0" dirty="0" smtClean="0">
                          <a:effectLst/>
                          <a:latin typeface="+mj-lt"/>
                          <a:ea typeface="Times New Roman" panose="02020603050405020304"/>
                          <a:cs typeface="Rod" pitchFamily="49" charset="-79"/>
                        </a:rPr>
                        <a:t> гондоле</a:t>
                      </a:r>
                      <a:endParaRPr lang="sr-Cyrl-RS" sz="1100" dirty="0" smtClean="0">
                        <a:effectLst/>
                        <a:latin typeface="+mj-lt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</a:rPr>
                        <a:t>21.803.284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12986018"/>
                  </a:ext>
                </a:extLst>
              </a:tr>
              <a:tr h="2865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  <a:cs typeface="Rod" pitchFamily="49" charset="-79"/>
                        </a:rPr>
                        <a:t>Изградња управне зграде </a:t>
                      </a:r>
                      <a:r>
                        <a:rPr lang="sr-Cyrl-RS" sz="1100" dirty="0" err="1" smtClean="0">
                          <a:effectLst/>
                          <a:latin typeface="+mj-lt"/>
                          <a:ea typeface="Times New Roman" panose="02020603050405020304"/>
                          <a:cs typeface="Rod" pitchFamily="49" charset="-79"/>
                        </a:rPr>
                        <a:t>голд</a:t>
                      </a: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  <a:cs typeface="Rod" pitchFamily="49" charset="-79"/>
                        </a:rPr>
                        <a:t> гондоле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</a:rPr>
                        <a:t>82.050.000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085764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5577483"/>
          </a:xfrm>
        </p:spPr>
        <p:txBody>
          <a:bodyPr/>
          <a:lstStyle/>
          <a:p>
            <a:pPr marL="0" indent="0">
              <a:buNone/>
            </a:pPr>
            <a:endParaRPr lang="sr-Cyrl-RS" dirty="0"/>
          </a:p>
          <a:p>
            <a:pPr marL="0" indent="0" algn="just">
              <a:buNone/>
            </a:pPr>
            <a:r>
              <a:rPr lang="sr-Cyrl-RS" b="0" dirty="0">
                <a:latin typeface="+mj-lt"/>
              </a:rPr>
              <a:t>На крају желимо да Вам се захвалимо што сте издвојили време за читање ове презентације буџета. </a:t>
            </a:r>
          </a:p>
          <a:p>
            <a:pPr marL="0" indent="0" algn="just">
              <a:buNone/>
            </a:pPr>
            <a:endParaRPr lang="sr-Cyrl-RS" dirty="0"/>
          </a:p>
          <a:p>
            <a:pPr marL="0" indent="0" algn="just"/>
            <a:r>
              <a:rPr lang="sr-Cyrl-RS" b="0" dirty="0">
                <a:latin typeface="+mj-lt"/>
              </a:rPr>
              <a:t>Уколико сте заинтересовани да сагледате у целини </a:t>
            </a:r>
            <a:r>
              <a:rPr lang="sr-Cyrl-RS" b="0" dirty="0" smtClean="0">
                <a:latin typeface="+mj-lt"/>
              </a:rPr>
              <a:t>Одлуку о </a:t>
            </a:r>
            <a:r>
              <a:rPr lang="sr-Cyrl-RS" b="0" dirty="0">
                <a:latin typeface="+mj-lt"/>
              </a:rPr>
              <a:t>буџету општине </a:t>
            </a:r>
            <a:r>
              <a:rPr lang="sr-Cyrl-RS" b="0" dirty="0" smtClean="0">
                <a:latin typeface="+mj-lt"/>
              </a:rPr>
              <a:t>Чајетина  </a:t>
            </a:r>
            <a:r>
              <a:rPr lang="sr-Cyrl-RS" b="0" smtClean="0">
                <a:latin typeface="+mj-lt"/>
              </a:rPr>
              <a:t>за 2026. </a:t>
            </a:r>
            <a:r>
              <a:rPr lang="sr-Cyrl-RS" b="0" dirty="0">
                <a:latin typeface="+mj-lt"/>
              </a:rPr>
              <a:t>годину, исту можете преузети на следећем линку интернет странице општинске управе:  </a:t>
            </a:r>
            <a:r>
              <a:rPr lang="en-US" b="0" dirty="0">
                <a:latin typeface="+mj-lt"/>
                <a:hlinkClick r:id="rId2"/>
              </a:rPr>
              <a:t>https://</a:t>
            </a:r>
            <a:r>
              <a:rPr lang="en-US" b="0" dirty="0" smtClean="0">
                <a:latin typeface="+mj-lt"/>
                <a:hlinkClick r:id="rId2"/>
              </a:rPr>
              <a:t>www.cajetina.org.rs/sr</a:t>
            </a:r>
            <a:r>
              <a:rPr lang="sr-Cyrl-RS" b="0" dirty="0" smtClean="0">
                <a:latin typeface="+mj-lt"/>
              </a:rPr>
              <a:t>    </a:t>
            </a:r>
            <a:endParaRPr lang="en-US" b="0" dirty="0">
              <a:latin typeface="+mj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9632" y="262389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САДРЖАЈ</a:t>
            </a:r>
            <a:endParaRPr lang="en-US" sz="36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9632" y="908720"/>
            <a:ext cx="7537648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r-Cyrl-RS" sz="1700" dirty="0">
                <a:latin typeface="+mj-lt"/>
              </a:rPr>
              <a:t>Увод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sz="1700" dirty="0">
                <a:latin typeface="+mj-lt"/>
              </a:rPr>
              <a:t>Ко се финансира из буџета?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sz="1700" dirty="0">
                <a:latin typeface="+mj-lt"/>
              </a:rPr>
              <a:t>Како настаје буџет општине</a:t>
            </a:r>
            <a:r>
              <a:rPr lang="en-US" sz="1700" dirty="0">
                <a:latin typeface="+mj-lt"/>
              </a:rPr>
              <a:t>?</a:t>
            </a:r>
            <a:endParaRPr lang="sr-Cyrl-RS" sz="1700" dirty="0"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700" dirty="0">
                <a:latin typeface="+mj-lt"/>
              </a:rPr>
              <a:t>Појам буџета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r-Cyrl-RS" sz="1700" dirty="0">
                <a:latin typeface="+mj-lt"/>
              </a:rPr>
              <a:t>Ко учествује у буџетском процесу</a:t>
            </a:r>
            <a:r>
              <a:rPr lang="en-US" sz="1700" dirty="0">
                <a:latin typeface="+mj-lt"/>
              </a:rPr>
              <a:t>?</a:t>
            </a:r>
            <a:endParaRPr lang="sr-Cyrl-RS" sz="1700" dirty="0">
              <a:latin typeface="+mj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r-Cyrl-RS" sz="1700" dirty="0">
                <a:latin typeface="+mj-lt"/>
              </a:rPr>
              <a:t>На основу чега се доноси буџет</a:t>
            </a:r>
            <a:r>
              <a:rPr lang="en-US" sz="1700" dirty="0">
                <a:latin typeface="+mj-lt"/>
              </a:rPr>
              <a:t>?</a:t>
            </a:r>
            <a:endParaRPr lang="sr-Cyrl-RS" sz="1700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sr-Cyrl-RS" sz="1700" dirty="0">
                <a:latin typeface="+mj-lt"/>
              </a:rPr>
              <a:t>Како се пуни општинска каса?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700" dirty="0">
                <a:latin typeface="+mj-lt"/>
              </a:rPr>
              <a:t>Шта су приходи и примања буџета?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700" dirty="0">
                <a:latin typeface="+mj-lt"/>
              </a:rPr>
              <a:t>Структура планираних прихода и примања за </a:t>
            </a:r>
            <a:r>
              <a:rPr lang="sr-Cyrl-RS" sz="1700" dirty="0" smtClean="0">
                <a:latin typeface="+mj-lt"/>
              </a:rPr>
              <a:t>2026. годину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700" dirty="0" smtClean="0">
                <a:latin typeface="+mj-lt"/>
              </a:rPr>
              <a:t>Шта </a:t>
            </a:r>
            <a:r>
              <a:rPr lang="sr-Cyrl-RS" sz="1700" dirty="0">
                <a:latin typeface="+mj-lt"/>
              </a:rPr>
              <a:t>се променило у односу </a:t>
            </a:r>
            <a:r>
              <a:rPr lang="sr-Cyrl-RS" sz="1700" dirty="0" smtClean="0">
                <a:latin typeface="+mj-lt"/>
              </a:rPr>
              <a:t>на Одлуку </a:t>
            </a:r>
            <a:r>
              <a:rPr lang="sr-Cyrl-RS" sz="1700" dirty="0">
                <a:latin typeface="+mj-lt"/>
              </a:rPr>
              <a:t>о </a:t>
            </a:r>
            <a:r>
              <a:rPr lang="sr-Cyrl-RS" sz="1700" dirty="0" smtClean="0">
                <a:latin typeface="+mj-lt"/>
              </a:rPr>
              <a:t>буџету</a:t>
            </a:r>
            <a:r>
              <a:rPr lang="en-US" sz="1700" dirty="0" smtClean="0">
                <a:latin typeface="+mj-lt"/>
              </a:rPr>
              <a:t> </a:t>
            </a:r>
            <a:r>
              <a:rPr lang="sr-Cyrl-RS" sz="1700" dirty="0" smtClean="0">
                <a:latin typeface="+mj-lt"/>
              </a:rPr>
              <a:t>за 2025?</a:t>
            </a:r>
            <a:endParaRPr lang="sr-Cyrl-RS" sz="1700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sr-Cyrl-RS" sz="1700" dirty="0">
                <a:latin typeface="+mj-lt"/>
              </a:rPr>
              <a:t>На шта се троше јавна средства</a:t>
            </a:r>
            <a:r>
              <a:rPr lang="en-US" sz="1700" dirty="0">
                <a:latin typeface="+mj-lt"/>
              </a:rPr>
              <a:t>?</a:t>
            </a:r>
            <a:endParaRPr lang="sr-Cyrl-RS" sz="1700" dirty="0"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700" dirty="0">
                <a:latin typeface="+mj-lt"/>
              </a:rPr>
              <a:t>Шта су расходи и издаци буџета?</a:t>
            </a:r>
            <a:endParaRPr lang="sr-Cyrl-RS" sz="1700" dirty="0"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700" dirty="0">
                <a:latin typeface="+mj-lt"/>
              </a:rPr>
              <a:t>Структура планираних расхода и издатака за </a:t>
            </a:r>
            <a:r>
              <a:rPr lang="sr-Cyrl-RS" sz="1700" dirty="0" smtClean="0">
                <a:latin typeface="+mj-lt"/>
              </a:rPr>
              <a:t>20</a:t>
            </a:r>
            <a:r>
              <a:rPr lang="en-US" sz="1700" dirty="0" smtClean="0">
                <a:latin typeface="+mj-lt"/>
              </a:rPr>
              <a:t>2</a:t>
            </a:r>
            <a:r>
              <a:rPr lang="sr-Cyrl-RS" sz="1700" dirty="0">
                <a:latin typeface="+mj-lt"/>
              </a:rPr>
              <a:t>6</a:t>
            </a:r>
            <a:r>
              <a:rPr lang="sr-Cyrl-RS" sz="1700" dirty="0" smtClean="0">
                <a:latin typeface="+mj-lt"/>
              </a:rPr>
              <a:t>. годину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700" dirty="0" smtClean="0">
                <a:latin typeface="+mj-lt"/>
              </a:rPr>
              <a:t>Шта </a:t>
            </a:r>
            <a:r>
              <a:rPr lang="sr-Cyrl-RS" sz="1700" dirty="0">
                <a:latin typeface="+mj-lt"/>
              </a:rPr>
              <a:t>се променило у односу </a:t>
            </a:r>
            <a:r>
              <a:rPr lang="sr-Cyrl-RS" sz="1700" dirty="0" smtClean="0">
                <a:latin typeface="+mj-lt"/>
              </a:rPr>
              <a:t>на Одлуку </a:t>
            </a:r>
            <a:r>
              <a:rPr lang="sr-Cyrl-RS" sz="1700" dirty="0">
                <a:latin typeface="+mj-lt"/>
              </a:rPr>
              <a:t>о </a:t>
            </a:r>
            <a:r>
              <a:rPr lang="sr-Cyrl-RS" sz="1700" dirty="0" smtClean="0">
                <a:latin typeface="+mj-lt"/>
              </a:rPr>
              <a:t>буџету</a:t>
            </a:r>
            <a:r>
              <a:rPr lang="en-US" sz="1700" dirty="0" smtClean="0">
                <a:latin typeface="+mj-lt"/>
              </a:rPr>
              <a:t> </a:t>
            </a:r>
            <a:r>
              <a:rPr lang="sr-Cyrl-RS" sz="1700" dirty="0" smtClean="0">
                <a:latin typeface="+mj-lt"/>
              </a:rPr>
              <a:t>за 2025?</a:t>
            </a:r>
            <a:endParaRPr lang="sr-Cyrl-RS" sz="1700" dirty="0"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700" dirty="0">
                <a:latin typeface="+mj-lt"/>
              </a:rPr>
              <a:t>Расходи буџета по програмима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700" dirty="0">
                <a:latin typeface="+mj-lt"/>
              </a:rPr>
              <a:t>Расходи буџета расподељени по директним и индиректним буџетским корисницима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700" dirty="0">
                <a:latin typeface="+mj-lt"/>
              </a:rPr>
              <a:t>Најважнији капитални пројекти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700" dirty="0">
                <a:latin typeface="+mj-lt"/>
              </a:rPr>
              <a:t>Најважнији пројекти</a:t>
            </a:r>
            <a:r>
              <a:rPr lang="sr-Latn-RS" sz="1700" dirty="0">
                <a:latin typeface="+mj-lt"/>
              </a:rPr>
              <a:t> </a:t>
            </a:r>
            <a:r>
              <a:rPr lang="sr-Cyrl-RS" sz="1700" dirty="0">
                <a:latin typeface="+mj-lt"/>
              </a:rPr>
              <a:t>од интереса за локалну заједницу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5536" y="332656"/>
            <a:ext cx="83820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	</a:t>
            </a:r>
            <a:r>
              <a:rPr lang="sr-Cyrl-RS" sz="1600" dirty="0" smtClean="0">
                <a:latin typeface="+mj-lt"/>
              </a:rPr>
              <a:t>Драги суграђани и </a:t>
            </a:r>
            <a:r>
              <a:rPr lang="sr-Cyrl-RS" sz="1600" dirty="0" err="1" smtClean="0">
                <a:latin typeface="+mj-lt"/>
              </a:rPr>
              <a:t>суграђанке</a:t>
            </a:r>
            <a:r>
              <a:rPr lang="sr-Cyrl-RS" sz="1600" dirty="0" smtClean="0">
                <a:latin typeface="+mj-lt"/>
              </a:rPr>
              <a:t>,</a:t>
            </a:r>
          </a:p>
          <a:p>
            <a:endParaRPr lang="en-US" sz="1600" dirty="0" smtClean="0">
              <a:latin typeface="+mj-lt"/>
            </a:endParaRPr>
          </a:p>
          <a:p>
            <a:pPr algn="just"/>
            <a:r>
              <a:rPr lang="sr-Cyrl-RS" sz="1600" dirty="0" smtClean="0">
                <a:latin typeface="+mj-lt"/>
              </a:rPr>
              <a:t>	Основна сврха документа који је пред вама јесте да на што једноставнији и разумљивији начин објасни у које сврхе се користе јавни ресурси да би се задовољиле потребе грађана.</a:t>
            </a:r>
          </a:p>
          <a:p>
            <a:endParaRPr lang="en-US" sz="1600" dirty="0" smtClean="0">
              <a:latin typeface="+mj-lt"/>
            </a:endParaRPr>
          </a:p>
          <a:p>
            <a:pPr algn="just"/>
            <a:r>
              <a:rPr lang="sr-Cyrl-RS" sz="1600" dirty="0" smtClean="0">
                <a:latin typeface="+mj-lt"/>
              </a:rPr>
              <a:t>	Грађански буџет представља сажет и јасан приказ Одлуке о буџету општине</a:t>
            </a:r>
            <a:r>
              <a:rPr lang="sr-Latn-RS" sz="16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sr-Cyrl-RS" sz="1600" dirty="0" err="1" smtClean="0">
                <a:latin typeface="+mj-lt"/>
              </a:rPr>
              <a:t>Чајетина</a:t>
            </a:r>
            <a:r>
              <a:rPr lang="sr-Cyrl-RS" sz="1600" dirty="0" smtClean="0">
                <a:latin typeface="+mj-lt"/>
              </a:rPr>
              <a:t> за 20</a:t>
            </a:r>
            <a:r>
              <a:rPr lang="en-US" sz="1600" dirty="0" smtClean="0">
                <a:latin typeface="+mj-lt"/>
              </a:rPr>
              <a:t>2</a:t>
            </a:r>
            <a:r>
              <a:rPr lang="sr-Cyrl-RS" sz="1600" dirty="0">
                <a:latin typeface="+mj-lt"/>
              </a:rPr>
              <a:t>6</a:t>
            </a:r>
            <a:r>
              <a:rPr lang="sr-Cyrl-RS" sz="1600" dirty="0" smtClean="0">
                <a:latin typeface="+mj-lt"/>
              </a:rPr>
              <a:t>. годину, која је по својој форми веома обимна и тешка за разумевање због специфичних појмова и класификација које је чине. </a:t>
            </a:r>
          </a:p>
          <a:p>
            <a:endParaRPr lang="en-US" sz="1600" dirty="0" smtClean="0">
              <a:latin typeface="+mj-lt"/>
            </a:endParaRPr>
          </a:p>
          <a:p>
            <a:pPr algn="just"/>
            <a:r>
              <a:rPr lang="sr-Cyrl-RS" sz="1600" dirty="0" smtClean="0">
                <a:latin typeface="+mj-lt"/>
              </a:rPr>
              <a:t>	Иако је немогуће објаснити целокупан буџет у овако краткој форми, искрено се надамо да ћемо на овај начин успети да вас информишемо о начину прикупљања јавних средстава и остваривања прихода и примања буџета општине, као и о начину планирања, расподеле и трошења буџетских средстава.</a:t>
            </a:r>
          </a:p>
          <a:p>
            <a:endParaRPr lang="en-US" sz="1600" dirty="0" smtClean="0">
              <a:latin typeface="+mj-lt"/>
            </a:endParaRPr>
          </a:p>
          <a:p>
            <a:pPr algn="just"/>
            <a:r>
              <a:rPr lang="sr-Cyrl-RS" sz="1600" dirty="0" smtClean="0">
                <a:latin typeface="+mj-lt"/>
              </a:rPr>
              <a:t>	</a:t>
            </a:r>
            <a:r>
              <a:rPr lang="ru-RU" sz="1600" dirty="0" smtClean="0">
                <a:latin typeface="+mj-lt"/>
              </a:rPr>
              <a:t>Кроз овај транспарентан приступ настојимо да унапредимо разумевање и интересовање наших суграђана за локалне финансије, а у перспективи очекујемо и сарадњу локалне самоуправе и житеља општине Чајетина у заједничком постављању циљева, дефинисању приоритета и планирању развоја наше општине.</a:t>
            </a:r>
            <a:endParaRPr lang="sr-Cyrl-RS" sz="1600" dirty="0" smtClean="0">
              <a:latin typeface="+mj-lt"/>
            </a:endParaRPr>
          </a:p>
          <a:p>
            <a:pPr algn="r"/>
            <a:r>
              <a:rPr lang="sr-Latn-RS" sz="1600" i="1" dirty="0" smtClean="0">
                <a:latin typeface="+mj-lt"/>
              </a:rPr>
              <a:t>M</a:t>
            </a:r>
            <a:r>
              <a:rPr lang="sr-Cyrl-RS" sz="1600" i="1" dirty="0" err="1" smtClean="0">
                <a:latin typeface="+mj-lt"/>
              </a:rPr>
              <a:t>илан</a:t>
            </a:r>
            <a:r>
              <a:rPr lang="sr-Cyrl-RS" sz="1600" i="1" dirty="0" smtClean="0">
                <a:latin typeface="+mj-lt"/>
              </a:rPr>
              <a:t> </a:t>
            </a:r>
            <a:r>
              <a:rPr lang="sr-Cyrl-RS" sz="1600" i="1" dirty="0" err="1" smtClean="0">
                <a:latin typeface="+mj-lt"/>
              </a:rPr>
              <a:t>Стаматовић</a:t>
            </a:r>
            <a:endParaRPr lang="sr-Cyrl-RS" sz="1600" i="1" dirty="0" smtClean="0">
              <a:latin typeface="+mj-lt"/>
            </a:endParaRPr>
          </a:p>
          <a:p>
            <a:pPr algn="r"/>
            <a:r>
              <a:rPr lang="sr-Cyrl-RS" sz="1600" dirty="0" smtClean="0">
                <a:latin typeface="+mj-lt"/>
              </a:rPr>
              <a:t>Председник општине</a:t>
            </a:r>
            <a:endParaRPr lang="en-US" sz="1600" dirty="0"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 се финансира из буџета?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22960" y="1189004"/>
            <a:ext cx="4175254" cy="255624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350" defTabSz="209550">
              <a:buFontTx/>
              <a:buNone/>
            </a:pPr>
            <a:r>
              <a:rPr lang="ru-RU" altLang="en-US" sz="1700" b="1" dirty="0">
                <a:latin typeface="+mj-lt"/>
                <a:cs typeface="Calibri" panose="020F0502020204030204" pitchFamily="34" charset="0"/>
              </a:rPr>
              <a:t>Директни корисници буџетских средстава: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+mj-lt"/>
                <a:cs typeface="Calibri" panose="020F0502020204030204" pitchFamily="34" charset="0"/>
              </a:rPr>
              <a:t>	- Скупштина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+mj-lt"/>
                <a:cs typeface="Calibri" panose="020F0502020204030204" pitchFamily="34" charset="0"/>
              </a:rPr>
              <a:t>	- Председник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+mj-lt"/>
                <a:cs typeface="Calibri" panose="020F0502020204030204" pitchFamily="34" charset="0"/>
              </a:rPr>
              <a:t>	- Општинско веће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+mj-lt"/>
                <a:cs typeface="Calibri" panose="020F0502020204030204" pitchFamily="34" charset="0"/>
              </a:rPr>
              <a:t>	- Општинска управа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+mj-lt"/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latin typeface="+mj-lt"/>
                <a:cs typeface="Calibri" panose="020F0502020204030204" pitchFamily="34" charset="0"/>
              </a:rPr>
              <a:t>Општинско правобранилаштво</a:t>
            </a:r>
            <a:endParaRPr lang="ru-RU" altLang="en-US" sz="17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788024" y="1189004"/>
            <a:ext cx="4038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700" b="1" dirty="0">
                <a:latin typeface="+mj-lt"/>
                <a:cs typeface="Calibri" panose="020F0502020204030204" pitchFamily="34" charset="0"/>
              </a:rPr>
              <a:t>Индиректни корисници буџетских средстава: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latin typeface="+mj-lt"/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latin typeface="+mj-lt"/>
                <a:cs typeface="Calibri" panose="020F0502020204030204" pitchFamily="34" charset="0"/>
              </a:rPr>
              <a:t>Предшколска установа</a:t>
            </a:r>
            <a:r>
              <a:rPr lang="sr-Cyrl-RS" altLang="en-US" sz="1700" dirty="0" smtClean="0">
                <a:latin typeface="+mj-lt"/>
                <a:cs typeface="Calibri" panose="020F0502020204030204" pitchFamily="34" charset="0"/>
              </a:rPr>
              <a:t> „</a:t>
            </a:r>
            <a:r>
              <a:rPr lang="ru-RU" altLang="en-US" sz="1700" dirty="0" smtClean="0">
                <a:latin typeface="+mj-lt"/>
                <a:cs typeface="Calibri" panose="020F0502020204030204" pitchFamily="34" charset="0"/>
              </a:rPr>
              <a:t>Радост</a:t>
            </a:r>
            <a:r>
              <a:rPr lang="sr-Cyrl-RS" altLang="en-US" sz="1700" dirty="0" smtClean="0">
                <a:latin typeface="+mj-lt"/>
                <a:cs typeface="Calibri" panose="020F0502020204030204" pitchFamily="34" charset="0"/>
              </a:rPr>
              <a:t>“</a:t>
            </a:r>
            <a:r>
              <a:rPr lang="ru-RU" altLang="en-US" sz="1700" dirty="0" smtClean="0">
                <a:latin typeface="+mj-lt"/>
                <a:cs typeface="Calibri" panose="020F0502020204030204" pitchFamily="34" charset="0"/>
              </a:rPr>
              <a:t> </a:t>
            </a:r>
            <a:endParaRPr lang="ru-RU" altLang="en-US" sz="1700" dirty="0">
              <a:latin typeface="+mj-lt"/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latin typeface="+mj-lt"/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latin typeface="+mj-lt"/>
                <a:cs typeface="Calibri" panose="020F0502020204030204" pitchFamily="34" charset="0"/>
              </a:rPr>
              <a:t>Библиотека </a:t>
            </a:r>
            <a:r>
              <a:rPr lang="sr-Cyrl-RS" altLang="en-US" sz="1700" dirty="0" smtClean="0">
                <a:latin typeface="+mj-lt"/>
                <a:cs typeface="Calibri" panose="020F0502020204030204" pitchFamily="34" charset="0"/>
              </a:rPr>
              <a:t>„</a:t>
            </a:r>
            <a:r>
              <a:rPr lang="ru-RU" altLang="en-US" sz="1700" dirty="0" smtClean="0">
                <a:latin typeface="+mj-lt"/>
                <a:cs typeface="Calibri" panose="020F0502020204030204" pitchFamily="34" charset="0"/>
              </a:rPr>
              <a:t>Љубиша Р.Ђенић</a:t>
            </a:r>
            <a:r>
              <a:rPr lang="sr-Cyrl-RS" altLang="en-US" sz="1700" dirty="0" smtClean="0">
                <a:latin typeface="+mj-lt"/>
                <a:cs typeface="Calibri" panose="020F0502020204030204" pitchFamily="34" charset="0"/>
              </a:rPr>
              <a:t>“</a:t>
            </a:r>
            <a:endParaRPr lang="ru-RU" altLang="en-US" sz="1700" dirty="0">
              <a:latin typeface="+mj-lt"/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latin typeface="+mj-lt"/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latin typeface="+mj-lt"/>
                <a:cs typeface="Calibri" panose="020F0502020204030204" pitchFamily="34" charset="0"/>
              </a:rPr>
              <a:t>Туристичка организација </a:t>
            </a:r>
            <a:r>
              <a:rPr lang="sr-Cyrl-RS" altLang="en-US" sz="1700" dirty="0" smtClean="0">
                <a:latin typeface="+mj-lt"/>
                <a:cs typeface="Calibri" panose="020F0502020204030204" pitchFamily="34" charset="0"/>
              </a:rPr>
              <a:t>„</a:t>
            </a:r>
            <a:r>
              <a:rPr lang="ru-RU" altLang="en-US" sz="1700" dirty="0" smtClean="0">
                <a:latin typeface="+mj-lt"/>
                <a:cs typeface="Calibri" panose="020F0502020204030204" pitchFamily="34" charset="0"/>
              </a:rPr>
              <a:t>Златибор</a:t>
            </a:r>
            <a:r>
              <a:rPr lang="sr-Cyrl-RS" altLang="en-US" sz="1700" dirty="0" smtClean="0">
                <a:latin typeface="+mj-lt"/>
                <a:cs typeface="Calibri" panose="020F0502020204030204" pitchFamily="34" charset="0"/>
              </a:rPr>
              <a:t>“</a:t>
            </a:r>
            <a:endParaRPr lang="ru-RU" altLang="en-US" sz="1700" dirty="0">
              <a:latin typeface="+mj-lt"/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latin typeface="+mj-lt"/>
                <a:cs typeface="Calibri" panose="020F0502020204030204" pitchFamily="34" charset="0"/>
              </a:rPr>
              <a:t>	</a:t>
            </a:r>
            <a:r>
              <a:rPr lang="ru-RU" altLang="en-US" sz="1700" dirty="0" smtClean="0">
                <a:latin typeface="+mj-lt"/>
                <a:cs typeface="Calibri" panose="020F0502020204030204" pitchFamily="34" charset="0"/>
              </a:rPr>
              <a:t>- </a:t>
            </a:r>
            <a:r>
              <a:rPr lang="ru-RU" altLang="en-US" sz="1700" dirty="0">
                <a:latin typeface="+mj-lt"/>
                <a:cs typeface="Calibri" panose="020F0502020204030204" pitchFamily="34" charset="0"/>
              </a:rPr>
              <a:t>Месне заједнице</a:t>
            </a:r>
            <a:endParaRPr lang="ru-RU" altLang="en-US" sz="1700" dirty="0" smtClean="0">
              <a:latin typeface="+mj-lt"/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sr-Cyrl-RS" altLang="ru-RU" sz="1700" dirty="0" smtClean="0">
                <a:latin typeface="+mj-lt"/>
                <a:cs typeface="Calibri" panose="020F0502020204030204" pitchFamily="34" charset="0"/>
              </a:rPr>
              <a:t>   - Културни центар Златибор</a:t>
            </a:r>
            <a:endParaRPr lang="ru-RU" altLang="en-US" sz="1700" dirty="0">
              <a:latin typeface="+mj-lt"/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600" dirty="0">
                <a:latin typeface="+mj-lt"/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564130" y="3742886"/>
            <a:ext cx="4038600" cy="255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700" b="1" dirty="0">
                <a:latin typeface="+mj-lt"/>
                <a:cs typeface="Calibri" panose="020F0502020204030204" pitchFamily="34" charset="0"/>
              </a:rPr>
              <a:t>Остали корисници јавних средстава: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latin typeface="+mj-lt"/>
                <a:cs typeface="Calibri" panose="020F0502020204030204" pitchFamily="34" charset="0"/>
              </a:rPr>
              <a:t>	- Образовне институције (школе)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latin typeface="+mj-lt"/>
                <a:cs typeface="Calibri" panose="020F0502020204030204" pitchFamily="34" charset="0"/>
              </a:rPr>
              <a:t>	- Здравствене институције (домови здравља)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latin typeface="+mj-lt"/>
                <a:cs typeface="Calibri" panose="020F0502020204030204" pitchFamily="34" charset="0"/>
              </a:rPr>
              <a:t>	- Социјалне институције (Центар за социјални рад)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latin typeface="+mj-lt"/>
                <a:cs typeface="Calibri" panose="020F0502020204030204" pitchFamily="34" charset="0"/>
              </a:rPr>
              <a:t>	- Непрофитне организације (удружења грађана, невладине организације, итд.)</a:t>
            </a: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134"/>
            <a:ext cx="8229600" cy="1010610"/>
          </a:xfrm>
        </p:spPr>
        <p:txBody>
          <a:bodyPr>
            <a:normAutofit/>
          </a:bodyPr>
          <a:lstStyle/>
          <a:p>
            <a:r>
              <a:rPr lang="sr-Cyrl-R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 настаје буџет</a:t>
            </a:r>
            <a:r>
              <a:rPr lang="sr-Latn-R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R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општине?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79512" y="980728"/>
            <a:ext cx="849268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700" b="1" dirty="0">
                <a:latin typeface="+mj-lt"/>
              </a:rPr>
              <a:t>БУЏЕТ </a:t>
            </a:r>
            <a:r>
              <a:rPr lang="sr-Cyrl-RS" sz="1700" dirty="0">
                <a:latin typeface="+mj-lt"/>
              </a:rPr>
              <a:t>општине је правни документ који утврђује план прихода и примања и расхода и издатака општине за буџетску, односно календарску годину.</a:t>
            </a:r>
          </a:p>
          <a:p>
            <a:pPr algn="just"/>
            <a:endParaRPr lang="en-US" sz="1700" dirty="0">
              <a:latin typeface="+mj-lt"/>
            </a:endParaRPr>
          </a:p>
          <a:p>
            <a:pPr algn="just"/>
            <a:r>
              <a:rPr lang="sr-Cyrl-RS" sz="1700" dirty="0">
                <a:latin typeface="+mj-lt"/>
              </a:rPr>
              <a:t>То значи да овај документ представља предвиђање колико ће се новца од грађана и привреде у току једне године прикупити и на који начин ће се тај новац трошити.</a:t>
            </a:r>
          </a:p>
          <a:p>
            <a:pPr algn="just"/>
            <a:endParaRPr lang="en-US" sz="1700" dirty="0">
              <a:latin typeface="+mj-lt"/>
            </a:endParaRPr>
          </a:p>
          <a:p>
            <a:pPr algn="just"/>
            <a:r>
              <a:rPr lang="sr-Cyrl-RS" sz="1700" dirty="0">
                <a:latin typeface="+mj-lt"/>
              </a:rPr>
              <a:t>Из општинског буџета се током године плаћају све обавезе локалне самоуправе. Исто тако у буџет се сливају приходи из којих се подмирују те обавезе. </a:t>
            </a:r>
          </a:p>
          <a:p>
            <a:pPr algn="just"/>
            <a:endParaRPr lang="en-US" sz="1700" dirty="0">
              <a:latin typeface="+mj-lt"/>
            </a:endParaRPr>
          </a:p>
          <a:p>
            <a:pPr algn="just"/>
            <a:r>
              <a:rPr lang="sr-Cyrl-RS" sz="1700" dirty="0">
                <a:latin typeface="+mj-lt"/>
              </a:rPr>
              <a:t>Председник општине и локална управа спроводе општинску политику, а главна полуга те политике и развоја је управо буџет општине.</a:t>
            </a:r>
          </a:p>
          <a:p>
            <a:pPr algn="just"/>
            <a:endParaRPr lang="en-US" sz="1700" dirty="0">
              <a:latin typeface="+mj-lt"/>
            </a:endParaRPr>
          </a:p>
          <a:p>
            <a:pPr algn="just"/>
            <a:r>
              <a:rPr lang="sr-Cyrl-RS" sz="1700" dirty="0">
                <a:latin typeface="+mj-lt"/>
              </a:rPr>
              <a:t>Приликом дефинисања овог, за општину </a:t>
            </a:r>
            <a:r>
              <a:rPr lang="sr-Cyrl-RS" sz="1700" dirty="0" smtClean="0">
                <a:latin typeface="+mj-lt"/>
              </a:rPr>
              <a:t>Чајетина</a:t>
            </a:r>
            <a:r>
              <a:rPr lang="sr-Latn-RS" sz="1700" dirty="0" smtClean="0">
                <a:latin typeface="+mj-lt"/>
              </a:rPr>
              <a:t> </a:t>
            </a:r>
            <a:r>
              <a:rPr lang="sr-Cyrl-RS" sz="1700" dirty="0">
                <a:latin typeface="+mj-lt"/>
              </a:rPr>
              <a:t>најважнијег документа, руководе се законским оквиром и прописима, стратешким приоритетима развоја и другим елементима.</a:t>
            </a:r>
          </a:p>
          <a:p>
            <a:pPr algn="just"/>
            <a:endParaRPr lang="en-US" sz="1700" dirty="0">
              <a:latin typeface="+mj-lt"/>
            </a:endParaRPr>
          </a:p>
          <a:p>
            <a:pPr algn="just"/>
            <a:r>
              <a:rPr lang="sr-Cyrl-RS" sz="1700" dirty="0">
                <a:latin typeface="+mj-lt"/>
              </a:rPr>
              <a:t>Реалност је таква да постоје велике разлике између жеља и могућности, тако да креирање буџета подразумева утврђивање приоритета и прављење компромиса.</a:t>
            </a:r>
            <a:endParaRPr lang="en-US" sz="1700" dirty="0"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 учествује у буџетском процесу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26679060"/>
              </p:ext>
            </p:extLst>
          </p:nvPr>
        </p:nvGraphicFramePr>
        <p:xfrm>
          <a:off x="1475656" y="1355656"/>
          <a:ext cx="66484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6156176" y="3429000"/>
            <a:ext cx="1224136" cy="11521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>
                <a:latin typeface="+mj-lt"/>
              </a:rPr>
              <a:t>Грађани и њихова удружења</a:t>
            </a:r>
            <a:endParaRPr lang="en-US" sz="1000" dirty="0"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5868143" y="4884048"/>
            <a:ext cx="1147173" cy="10652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>
                <a:latin typeface="+mj-lt"/>
              </a:rPr>
              <a:t>Јавна предузећа</a:t>
            </a:r>
            <a:endParaRPr lang="en-US" sz="1000" dirty="0">
              <a:latin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138" y="490104"/>
            <a:ext cx="8229600" cy="850106"/>
          </a:xfrm>
        </p:spPr>
        <p:txBody>
          <a:bodyPr>
            <a:normAutofit/>
          </a:bodyPr>
          <a:lstStyle/>
          <a:p>
            <a:r>
              <a:rPr lang="sr-Cyrl-R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основу чега се доноси буџет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59427008"/>
              </p:ext>
            </p:extLst>
          </p:nvPr>
        </p:nvGraphicFramePr>
        <p:xfrm>
          <a:off x="539552" y="1700808"/>
          <a:ext cx="7749480" cy="4526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7180"/>
          </a:xfrm>
        </p:spPr>
        <p:txBody>
          <a:bodyPr>
            <a:normAutofit/>
          </a:bodyPr>
          <a:lstStyle/>
          <a:p>
            <a:r>
              <a:rPr lang="sr-Cyrl-R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 се пуни општинска каса?</a:t>
            </a:r>
            <a:endParaRPr lang="sr-Latn-R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001818"/>
            <a:ext cx="8286808" cy="5570454"/>
          </a:xfrm>
        </p:spPr>
        <p:txBody>
          <a:bodyPr>
            <a:normAutofit/>
          </a:bodyPr>
          <a:lstStyle/>
          <a:p>
            <a:r>
              <a:rPr lang="sr-Cyrl-RS" sz="1700" dirty="0" smtClean="0">
                <a:latin typeface="+mj-lt"/>
              </a:rPr>
              <a:t>      Укупни </a:t>
            </a:r>
            <a:r>
              <a:rPr lang="sr-Cyrl-RS" sz="1700" b="1" dirty="0">
                <a:latin typeface="+mj-lt"/>
              </a:rPr>
              <a:t>јавни приходи и примања </a:t>
            </a:r>
            <a:r>
              <a:rPr lang="sr-Cyrl-RS" sz="1700" dirty="0">
                <a:latin typeface="+mj-lt"/>
              </a:rPr>
              <a:t>општине</a:t>
            </a:r>
            <a:r>
              <a:rPr lang="sr-Cyrl-RS" sz="1700" dirty="0">
                <a:solidFill>
                  <a:srgbClr val="FF0000"/>
                </a:solidFill>
                <a:latin typeface="+mj-lt"/>
              </a:rPr>
              <a:t> </a:t>
            </a:r>
            <a:r>
              <a:rPr lang="sr-Cyrl-RS" sz="1700" dirty="0" smtClean="0">
                <a:latin typeface="+mj-lt"/>
              </a:rPr>
              <a:t>Чајетина</a:t>
            </a:r>
            <a:r>
              <a:rPr lang="sr-Cyrl-RS" sz="17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sr-Cyrl-RS" sz="1700" dirty="0" smtClean="0">
                <a:latin typeface="+mj-lt"/>
              </a:rPr>
              <a:t>по Одлуци о буџету за 20</a:t>
            </a:r>
            <a:r>
              <a:rPr lang="en-US" sz="1700" dirty="0" smtClean="0">
                <a:latin typeface="+mj-lt"/>
              </a:rPr>
              <a:t>2</a:t>
            </a:r>
            <a:r>
              <a:rPr lang="sr-Cyrl-RS" sz="1700" dirty="0" smtClean="0">
                <a:latin typeface="+mj-lt"/>
              </a:rPr>
              <a:t>6</a:t>
            </a:r>
            <a:r>
              <a:rPr lang="sr-Cyrl-RS" sz="1700" dirty="0">
                <a:latin typeface="+mj-lt"/>
              </a:rPr>
              <a:t>.</a:t>
            </a:r>
            <a:r>
              <a:rPr lang="sr-Cyrl-RS" sz="1700" dirty="0" smtClean="0">
                <a:latin typeface="+mj-lt"/>
              </a:rPr>
              <a:t> годину, износе</a:t>
            </a:r>
            <a:endParaRPr lang="sr-Cyrl-RS" sz="1600" dirty="0">
              <a:latin typeface="+mj-lt"/>
            </a:endParaRPr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r>
              <a:rPr lang="sr-Cyrl-RS" sz="1700" dirty="0" smtClean="0">
                <a:latin typeface="+mj-lt"/>
              </a:rPr>
              <a:t>      Одлуком о </a:t>
            </a:r>
            <a:r>
              <a:rPr lang="sr-Cyrl-RS" sz="1700" dirty="0">
                <a:latin typeface="+mj-lt"/>
              </a:rPr>
              <a:t>буџету општине </a:t>
            </a:r>
            <a:r>
              <a:rPr lang="sr-Cyrl-RS" sz="1700" dirty="0">
                <a:solidFill>
                  <a:srgbClr val="FF0000"/>
                </a:solidFill>
                <a:latin typeface="+mj-lt"/>
              </a:rPr>
              <a:t> </a:t>
            </a:r>
            <a:r>
              <a:rPr lang="sr-Cyrl-RS" sz="1700" dirty="0" err="1" smtClean="0">
                <a:latin typeface="+mj-lt"/>
              </a:rPr>
              <a:t>Чајетина</a:t>
            </a:r>
            <a:r>
              <a:rPr lang="sr-Cyrl-RS" sz="1700" dirty="0" smtClean="0">
                <a:latin typeface="+mj-lt"/>
              </a:rPr>
              <a:t> за 2026. </a:t>
            </a:r>
            <a:r>
              <a:rPr lang="sr-Cyrl-RS" sz="1700" dirty="0">
                <a:latin typeface="+mj-lt"/>
              </a:rPr>
              <a:t>годину </a:t>
            </a:r>
            <a:r>
              <a:rPr lang="sr-Cyrl-RS" sz="1700" dirty="0" smtClean="0">
                <a:latin typeface="+mj-lt"/>
              </a:rPr>
              <a:t>планирана су средства </a:t>
            </a:r>
            <a:r>
              <a:rPr lang="sr-Cyrl-RS" sz="1700" dirty="0">
                <a:latin typeface="+mj-lt"/>
              </a:rPr>
              <a:t>из буџета општине у износу од</a:t>
            </a:r>
            <a:r>
              <a:rPr lang="en-GB" sz="1700" dirty="0">
                <a:solidFill>
                  <a:srgbClr val="FF0000"/>
                </a:solidFill>
                <a:latin typeface="+mj-lt"/>
              </a:rPr>
              <a:t> </a:t>
            </a:r>
            <a:r>
              <a:rPr lang="sr-Cyrl-RS" sz="1700" dirty="0" smtClean="0">
                <a:latin typeface="+mj-lt"/>
              </a:rPr>
              <a:t>3.011.500.000 динара</a:t>
            </a:r>
            <a:r>
              <a:rPr lang="sr-Cyrl-RS" sz="1700" dirty="0">
                <a:latin typeface="+mj-lt"/>
              </a:rPr>
              <a:t>, пренета средства из ранијих година у износу од </a:t>
            </a:r>
            <a:r>
              <a:rPr lang="sr-Cyrl-RS" sz="1700" dirty="0" smtClean="0">
                <a:latin typeface="+mj-lt"/>
              </a:rPr>
              <a:t>180.000.000 динара и средства из осталих извора у износу од 14.500.000 динара.</a:t>
            </a:r>
            <a:endParaRPr lang="sr-Cyrl-RS" sz="17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82172498"/>
              </p:ext>
            </p:extLst>
          </p:nvPr>
        </p:nvGraphicFramePr>
        <p:xfrm>
          <a:off x="516890" y="4529455"/>
          <a:ext cx="8341360" cy="1675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quals 6"/>
          <p:cNvSpPr/>
          <p:nvPr/>
        </p:nvSpPr>
        <p:spPr>
          <a:xfrm>
            <a:off x="2609633" y="1735247"/>
            <a:ext cx="1047312" cy="97860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76780"/>
            <a:ext cx="1633564" cy="175275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78844" y="1839830"/>
            <a:ext cx="497943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 smtClean="0"/>
              <a:t>3.206.000.000 </a:t>
            </a:r>
            <a:r>
              <a:rPr lang="sr-Cyrl-RS" sz="3600" b="1" dirty="0"/>
              <a:t>динара</a:t>
            </a:r>
            <a:endParaRPr lang="en-US" sz="3600" b="1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3|2.3|2.2|2.3|2.3|2.6|2.3|2.3|2.6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2110</Words>
  <Application>Microsoft Office PowerPoint</Application>
  <PresentationFormat>Projekcija na ekranu (4:3)</PresentationFormat>
  <Paragraphs>421</Paragraphs>
  <Slides>23</Slides>
  <Notes>4</Notes>
  <HiddenSlides>0</HiddenSlides>
  <MMClips>0</MMClips>
  <ScaleCrop>false</ScaleCrop>
  <HeadingPairs>
    <vt:vector size="6" baseType="variant">
      <vt:variant>
        <vt:lpstr>Korišćeni fontovi</vt:lpstr>
      </vt:variant>
      <vt:variant>
        <vt:i4>9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23</vt:i4>
      </vt:variant>
    </vt:vector>
  </HeadingPairs>
  <TitlesOfParts>
    <vt:vector size="34" baseType="lpstr">
      <vt:lpstr>SimSun</vt:lpstr>
      <vt:lpstr>Arial</vt:lpstr>
      <vt:lpstr>Calibri</vt:lpstr>
      <vt:lpstr>Franklin Gothic Book</vt:lpstr>
      <vt:lpstr>Franklin Gothic Medium</vt:lpstr>
      <vt:lpstr>Rod</vt:lpstr>
      <vt:lpstr>Times New Roman</vt:lpstr>
      <vt:lpstr>Tunga</vt:lpstr>
      <vt:lpstr>Wingdings</vt:lpstr>
      <vt:lpstr>Custom Design</vt:lpstr>
      <vt:lpstr>Angles</vt:lpstr>
      <vt:lpstr>PowerPoint prezentacija</vt:lpstr>
      <vt:lpstr>PowerPoint prezentacija</vt:lpstr>
      <vt:lpstr>PowerPoint prezentacija</vt:lpstr>
      <vt:lpstr>PowerPoint prezentacija</vt:lpstr>
      <vt:lpstr>Ко се финансира из буџета?</vt:lpstr>
      <vt:lpstr>Како настаје буџет општине?</vt:lpstr>
      <vt:lpstr>Ко учествује у буџетском процесу?</vt:lpstr>
      <vt:lpstr>На основу чега се доноси буџет?</vt:lpstr>
      <vt:lpstr>Како се пуни општинска каса?</vt:lpstr>
      <vt:lpstr>Шта су приходи и примања буџета?</vt:lpstr>
      <vt:lpstr>Структура планираних прихода и примања за 2026. годину - ОДЛУКА О БУЏЕТУ ОПШТИНЕ ЧАЈЕТИНА</vt:lpstr>
      <vt:lpstr>Структура планираних прихода и примања за 2026. годину у процентима </vt:lpstr>
      <vt:lpstr>Шта се променило у односу на предходну одлуку за 2025. годину?</vt:lpstr>
      <vt:lpstr>На шта се троше јавна средства?</vt:lpstr>
      <vt:lpstr>PowerPoint prezentacija</vt:lpstr>
      <vt:lpstr>Структура планираних расхода и издатак буџета за 2026. годину </vt:lpstr>
      <vt:lpstr>Структура планираних расхода и издатака буџета за 2026. годину</vt:lpstr>
      <vt:lpstr>Шта се променило у буџету за 2026. ГОДИНУ у односу НА предходну одлуку за 2025. годину?</vt:lpstr>
      <vt:lpstr>Расходи буџета по програмима</vt:lpstr>
      <vt:lpstr>Структура расхода по буџетским програмима</vt:lpstr>
      <vt:lpstr>Расходи буџета расподељени по директним, индиректним И ОСТАЛИМ буџетским корисницима</vt:lpstr>
      <vt:lpstr>Најважнији пројекти од интереса за локалну заједницу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ОПШТИНА КОВИН</dc:title>
  <dc:creator>stojkovici</dc:creator>
  <cp:lastModifiedBy>Tamara Arsic</cp:lastModifiedBy>
  <cp:revision>691</cp:revision>
  <cp:lastPrinted>2025-01-23T07:59:59Z</cp:lastPrinted>
  <dcterms:created xsi:type="dcterms:W3CDTF">2006-08-16T00:00:00Z</dcterms:created>
  <dcterms:modified xsi:type="dcterms:W3CDTF">2026-01-22T07:38:26Z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885A4DD8F89C489AAFF35DBA44580A98_13</vt:lpwstr>
  </property>
  <property fmtid="{D5CDD505-2E9C-101B-9397-08002B2CF9AE}" pid="3" name="KSOProductBuildVer">
    <vt:lpwstr>1033-12.2.0.13412</vt:lpwstr>
  </property>
</Properties>
</file>