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96" d="100"/>
          <a:sy n="96" d="100"/>
        </p:scale>
        <p:origin x="3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8303369342403"/>
          <c:y val="0.31040178542253477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5.62%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55.21%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11.22%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020770784946844E-2"/>
                  <c:y val="0.1380391691941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2244382257973149"/>
                  <c:y val="1.755994427923611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2.79%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2399071734738194"/>
                  <c:y val="-0.15874042093546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315826000</c:v>
                </c:pt>
                <c:pt idx="1">
                  <c:v>1090079000</c:v>
                </c:pt>
                <c:pt idx="2">
                  <c:v>410146000</c:v>
                </c:pt>
                <c:pt idx="3">
                  <c:v>118934000</c:v>
                </c:pt>
                <c:pt idx="4">
                  <c:v>106400000</c:v>
                </c:pt>
                <c:pt idx="5">
                  <c:v>263795000</c:v>
                </c:pt>
                <c:pt idx="6">
                  <c:v>1470820000</c:v>
                </c:pt>
                <c:pt idx="7">
                  <c:v>35000000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94390600</c:v>
                </c:pt>
                <c:pt idx="1">
                  <c:v>536700000</c:v>
                </c:pt>
                <c:pt idx="2">
                  <c:v>6700000</c:v>
                </c:pt>
                <c:pt idx="3">
                  <c:v>166740000</c:v>
                </c:pt>
                <c:pt idx="4">
                  <c:v>67800000</c:v>
                </c:pt>
                <c:pt idx="5">
                  <c:v>1550000</c:v>
                </c:pt>
                <c:pt idx="6">
                  <c:v>273000000</c:v>
                </c:pt>
                <c:pt idx="7">
                  <c:v>114000000</c:v>
                </c:pt>
                <c:pt idx="8">
                  <c:v>41450000</c:v>
                </c:pt>
                <c:pt idx="9">
                  <c:v>10000000</c:v>
                </c:pt>
                <c:pt idx="10">
                  <c:v>76455000</c:v>
                </c:pt>
                <c:pt idx="11">
                  <c:v>6200000</c:v>
                </c:pt>
                <c:pt idx="12">
                  <c:v>82072000</c:v>
                </c:pt>
                <c:pt idx="13">
                  <c:v>167263000</c:v>
                </c:pt>
                <c:pt idx="14">
                  <c:v>394418400</c:v>
                </c:pt>
                <c:pt idx="15">
                  <c:v>38261000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0.19605597101232833"/>
                  <c:y val="9.2339070894895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8999812862323129"/>
                  <c:y val="-0.151695107050774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76337142</c:v>
                </c:pt>
                <c:pt idx="1">
                  <c:v>482450000</c:v>
                </c:pt>
                <c:pt idx="2">
                  <c:v>8700000</c:v>
                </c:pt>
                <c:pt idx="3">
                  <c:v>243090000</c:v>
                </c:pt>
                <c:pt idx="4">
                  <c:v>93138795</c:v>
                </c:pt>
                <c:pt idx="5">
                  <c:v>1550000</c:v>
                </c:pt>
                <c:pt idx="6">
                  <c:v>349000000</c:v>
                </c:pt>
                <c:pt idx="7">
                  <c:v>126395000</c:v>
                </c:pt>
                <c:pt idx="8">
                  <c:v>39420000</c:v>
                </c:pt>
                <c:pt idx="9">
                  <c:v>10000000</c:v>
                </c:pt>
                <c:pt idx="10">
                  <c:v>77917686</c:v>
                </c:pt>
                <c:pt idx="11">
                  <c:v>10873000</c:v>
                </c:pt>
                <c:pt idx="12">
                  <c:v>73022000</c:v>
                </c:pt>
                <c:pt idx="13">
                  <c:v>187970000</c:v>
                </c:pt>
                <c:pt idx="14">
                  <c:v>376353377</c:v>
                </c:pt>
                <c:pt idx="15">
                  <c:v>36783000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007729127191905E-2"/>
                  <c:y val="-0.155993407381175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7.2348408273913742E-2"/>
                  <c:y val="7.9103524515448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3.759024999545621E-2"/>
                  <c:y val="0.252965529180131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1367780209433623"/>
                  <c:y val="-0.146506371739516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56860000</c:v>
                </c:pt>
                <c:pt idx="1">
                  <c:v>576950000</c:v>
                </c:pt>
                <c:pt idx="2">
                  <c:v>27000000</c:v>
                </c:pt>
                <c:pt idx="3">
                  <c:v>285000000</c:v>
                </c:pt>
                <c:pt idx="4">
                  <c:v>140050000</c:v>
                </c:pt>
                <c:pt idx="5">
                  <c:v>1750000</c:v>
                </c:pt>
                <c:pt idx="6">
                  <c:v>278500000</c:v>
                </c:pt>
                <c:pt idx="7">
                  <c:v>125701000</c:v>
                </c:pt>
                <c:pt idx="8">
                  <c:v>44505000</c:v>
                </c:pt>
                <c:pt idx="9">
                  <c:v>10360000</c:v>
                </c:pt>
                <c:pt idx="10">
                  <c:v>79635000</c:v>
                </c:pt>
                <c:pt idx="11">
                  <c:v>11600000</c:v>
                </c:pt>
                <c:pt idx="12">
                  <c:v>71594000</c:v>
                </c:pt>
                <c:pt idx="13">
                  <c:v>197802000</c:v>
                </c:pt>
                <c:pt idx="14">
                  <c:v>360803000</c:v>
                </c:pt>
                <c:pt idx="15">
                  <c:v>32890000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0.10172570390554042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-6.9028156221616718E-2"/>
                  <c:y val="-0.320105820105820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1249615596415571E-2"/>
                  <c:y val="-0.171957671957671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5.5102662575897361E-2"/>
                  <c:y val="-8.9947089947089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1.4532243415077202E-2"/>
                  <c:y val="6.6137566137566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9.9909173478655772E-2"/>
                  <c:y val="2.58648918885140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0354223433242507"/>
                  <c:y val="0.259259050951964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9.9024794925157519E-2"/>
                  <c:y val="0.142856934549847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5.4497343145458316E-3"/>
                  <c:y val="3.4391326084239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5.2679382379654839E-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9.264305177111716E-2"/>
                  <c:y val="-0.169312377619464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0.12215609288620939"/>
                  <c:y val="-0.18518518518518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6712079927338783"/>
                  <c:y val="-9.5238095238095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103300000</c:v>
                </c:pt>
                <c:pt idx="1">
                  <c:v>714400000</c:v>
                </c:pt>
                <c:pt idx="2">
                  <c:v>35003000</c:v>
                </c:pt>
                <c:pt idx="3">
                  <c:v>289230000</c:v>
                </c:pt>
                <c:pt idx="4">
                  <c:v>312100000</c:v>
                </c:pt>
                <c:pt idx="5">
                  <c:v>2650000</c:v>
                </c:pt>
                <c:pt idx="6">
                  <c:v>476100000</c:v>
                </c:pt>
                <c:pt idx="7">
                  <c:v>265507000</c:v>
                </c:pt>
                <c:pt idx="8">
                  <c:v>54000000</c:v>
                </c:pt>
                <c:pt idx="9">
                  <c:v>14000000</c:v>
                </c:pt>
                <c:pt idx="10">
                  <c:v>96260000</c:v>
                </c:pt>
                <c:pt idx="11">
                  <c:v>12700000</c:v>
                </c:pt>
                <c:pt idx="12">
                  <c:v>306199000</c:v>
                </c:pt>
                <c:pt idx="13">
                  <c:v>156150000</c:v>
                </c:pt>
                <c:pt idx="14">
                  <c:v>434259000</c:v>
                </c:pt>
                <c:pt idx="15">
                  <c:v>48142000</c:v>
                </c:pt>
                <c:pt idx="16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0.10172570390554042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-6.9028156221616718E-2"/>
                  <c:y val="-0.320105820105820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1249615596415571E-2"/>
                  <c:y val="-0.171957671957671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5.5102662575897361E-2"/>
                  <c:y val="-8.9947089947089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1.4532243415077202E-2"/>
                  <c:y val="6.6137566137566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9.9909173478655772E-2"/>
                  <c:y val="2.5864891888514034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ОРГАНИЗАЦИЈА САОБРАЋАЈА И САОБРАЋАЈНА ИНФРАСТРУКТУРА
14.36%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0354223433242507"/>
                  <c:y val="0.259259050951964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9.9024794925157519E-2"/>
                  <c:y val="0.142856934549847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5.4497343145458316E-3"/>
                  <c:y val="3.4391326084239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5.2679382379654839E-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9.264305177111716E-2"/>
                  <c:y val="-0.169312377619464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0.12215609288620939"/>
                  <c:y val="-0.18518518518518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6712079927338783"/>
                  <c:y val="-9.5238095238095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228500000</c:v>
                </c:pt>
                <c:pt idx="1">
                  <c:v>878200000</c:v>
                </c:pt>
                <c:pt idx="2">
                  <c:v>38846000</c:v>
                </c:pt>
                <c:pt idx="3">
                  <c:v>360680000</c:v>
                </c:pt>
                <c:pt idx="4">
                  <c:v>210300000</c:v>
                </c:pt>
                <c:pt idx="5">
                  <c:v>2650000</c:v>
                </c:pt>
                <c:pt idx="6">
                  <c:v>547600000</c:v>
                </c:pt>
                <c:pt idx="7">
                  <c:v>280138000</c:v>
                </c:pt>
                <c:pt idx="8">
                  <c:v>52930000</c:v>
                </c:pt>
                <c:pt idx="9">
                  <c:v>23844000</c:v>
                </c:pt>
                <c:pt idx="10">
                  <c:v>95260000</c:v>
                </c:pt>
                <c:pt idx="11">
                  <c:v>14700000</c:v>
                </c:pt>
                <c:pt idx="12">
                  <c:v>286960000</c:v>
                </c:pt>
                <c:pt idx="13">
                  <c:v>291650000</c:v>
                </c:pt>
                <c:pt idx="14">
                  <c:v>442280000</c:v>
                </c:pt>
                <c:pt idx="15">
                  <c:v>49462000</c:v>
                </c:pt>
                <c:pt idx="16">
                  <c:v>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32.45%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6.12%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54.24%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</a:t>
                    </a:r>
                    <a:r>
                      <a:rPr lang="ru-RU" smtClean="0"/>
                      <a:t>0.03%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-0.18480152370308689"/>
                  <c:y val="7.78743129848317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7.16%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673453500</c:v>
                </c:pt>
                <c:pt idx="1">
                  <c:v>123574448</c:v>
                </c:pt>
                <c:pt idx="2">
                  <c:v>1128922052</c:v>
                </c:pt>
                <c:pt idx="3">
                  <c:v>1050000</c:v>
                </c:pt>
                <c:pt idx="4" formatCode="General">
                  <c:v>0</c:v>
                </c:pt>
                <c:pt idx="5">
                  <c:v>150000000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2241349179209623"/>
                  <c:y val="-4.60489879233982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710290500</c:v>
                </c:pt>
                <c:pt idx="1">
                  <c:v>86650191</c:v>
                </c:pt>
                <c:pt idx="2">
                  <c:v>1250455309</c:v>
                </c:pt>
                <c:pt idx="3">
                  <c:v>550000</c:v>
                </c:pt>
                <c:pt idx="4" formatCode="General">
                  <c:v>0</c:v>
                </c:pt>
                <c:pt idx="5">
                  <c:v>253054000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27.55%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 dirty="0"/>
                      <a:t>трансфери</a:t>
                    </a:r>
                    <a:r>
                      <a:rPr lang="sr-Cyrl-RS"/>
                      <a:t>
</a:t>
                    </a:r>
                    <a:r>
                      <a:rPr lang="sr-Cyrl-RS" smtClean="0"/>
                      <a:t>2.62%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46.96%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</a:t>
                    </a:r>
                    <a:r>
                      <a:rPr lang="ru-RU" smtClean="0"/>
                      <a:t>0.02%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22.85%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909142500</c:v>
                </c:pt>
                <c:pt idx="1">
                  <c:v>93539192</c:v>
                </c:pt>
                <c:pt idx="2">
                  <c:v>1680818308</c:v>
                </c:pt>
                <c:pt idx="3">
                  <c:v>1500000</c:v>
                </c:pt>
                <c:pt idx="4" formatCode="General">
                  <c:v>0</c:v>
                </c:pt>
                <c:pt idx="5">
                  <c:v>650000000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10.62%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32.11%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7.38%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3.79%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4.26%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9.97%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31.15%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0.72%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6112887327932929"/>
                  <c:y val="1.4214063894459868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3.92%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10753314828452198"/>
                  <c:y val="-0.12360867689531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243125000</c:v>
                </c:pt>
                <c:pt idx="1">
                  <c:v>614650600</c:v>
                </c:pt>
                <c:pt idx="2">
                  <c:v>119000000</c:v>
                </c:pt>
                <c:pt idx="3">
                  <c:v>88315000</c:v>
                </c:pt>
                <c:pt idx="4">
                  <c:v>90250000</c:v>
                </c:pt>
                <c:pt idx="5">
                  <c:v>221948400</c:v>
                </c:pt>
                <c:pt idx="6">
                  <c:v>893711000</c:v>
                </c:pt>
                <c:pt idx="7">
                  <c:v>30000000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020770784946844E-2"/>
                  <c:y val="0.1380391691941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2244382257973149"/>
                  <c:y val="1.755994427923611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2399071734738194"/>
                  <c:y val="-0.15874042093546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303837000</c:v>
                </c:pt>
                <c:pt idx="1">
                  <c:v>939909000</c:v>
                </c:pt>
                <c:pt idx="2">
                  <c:v>376803000</c:v>
                </c:pt>
                <c:pt idx="3">
                  <c:v>107660000</c:v>
                </c:pt>
                <c:pt idx="4">
                  <c:v>107400000</c:v>
                </c:pt>
                <c:pt idx="5">
                  <c:v>205704000</c:v>
                </c:pt>
                <c:pt idx="6">
                  <c:v>1258687000</c:v>
                </c:pt>
                <c:pt idx="7">
                  <c:v>35000000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020770784946844E-2"/>
                  <c:y val="0.1380391691941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2244382257973149"/>
                  <c:y val="1.755994427923611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2399071734738194"/>
                  <c:y val="-0.15874042093546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315826000</c:v>
                </c:pt>
                <c:pt idx="1">
                  <c:v>1090079000</c:v>
                </c:pt>
                <c:pt idx="2">
                  <c:v>410146000</c:v>
                </c:pt>
                <c:pt idx="3">
                  <c:v>118934000</c:v>
                </c:pt>
                <c:pt idx="4">
                  <c:v>106400000</c:v>
                </c:pt>
                <c:pt idx="5">
                  <c:v>263795000</c:v>
                </c:pt>
                <c:pt idx="6">
                  <c:v>1470820000</c:v>
                </c:pt>
                <c:pt idx="7">
                  <c:v>35000000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</a:t>
          </a:r>
          <a:endParaRPr lang="en-US" sz="1200" dirty="0" smtClean="0"/>
        </a:p>
        <a:p>
          <a:r>
            <a:rPr lang="sr-Cyrl-RS" sz="1200" dirty="0" smtClean="0"/>
            <a:t>Центар за социјални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2022.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</a:rPr>
            <a:t>3.811.000.000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en-US" dirty="0" smtClean="0"/>
            <a:t>2.</a:t>
          </a:r>
          <a:r>
            <a:rPr lang="sr-Cyrl-RS" dirty="0" smtClean="0"/>
            <a:t>915.103.615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870.924.295 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24.972.090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dirty="0" smtClean="0"/>
            <a:t>811</a:t>
          </a:r>
          <a:r>
            <a:rPr lang="en-US" dirty="0" smtClean="0"/>
            <a:t>.000</a:t>
          </a:r>
          <a:r>
            <a:rPr lang="sr-Cyrl-RS" dirty="0" smtClean="0"/>
            <a:t>.000динара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/>
            <a:t>1.049,948,500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99.944.282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/>
            <a:t>1.789.382.923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800.000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/>
            <a:t>870.924.295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43950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867474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383680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42266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48830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71281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24041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16535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71820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57834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2981451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63311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203364" y="216022"/>
          <a:ext cx="1616855" cy="15580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</a:t>
          </a:r>
          <a:r>
            <a:rPr lang="sr-Cyrl-RS" sz="1200" kern="1200" dirty="0" smtClean="0"/>
            <a:t>здравља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Центар за социјални рад</a:t>
          </a:r>
          <a:endParaRPr lang="en-US" sz="1200" kern="1200" dirty="0"/>
        </a:p>
      </dsp:txBody>
      <dsp:txXfrm>
        <a:off x="5440147" y="444199"/>
        <a:ext cx="1143289" cy="1101739"/>
      </dsp:txXfrm>
    </dsp:sp>
    <dsp:sp modelId="{4ABBCF6F-E7DA-4CE7-A2F5-6DD06BFAA1FA}">
      <dsp:nvSpPr>
        <dsp:cNvPr id="0" name=""/>
        <dsp:cNvSpPr/>
      </dsp:nvSpPr>
      <dsp:spPr>
        <a:xfrm>
          <a:off x="4636903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90062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60841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2022.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68" y="334821"/>
          <a:ext cx="1083108" cy="10831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Средства из буџета општине </a:t>
          </a:r>
          <a:r>
            <a:rPr lang="en-US" sz="800" kern="1200" dirty="0" smtClean="0"/>
            <a:t>2.</a:t>
          </a:r>
          <a:r>
            <a:rPr lang="sr-Cyrl-RS" sz="800" kern="1200" dirty="0" smtClean="0"/>
            <a:t>915.103.615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160785" y="493438"/>
        <a:ext cx="765874" cy="765874"/>
      </dsp:txXfrm>
    </dsp:sp>
    <dsp:sp modelId="{98F3E7AB-6934-48FA-B82F-FBEAF1B2375D}">
      <dsp:nvSpPr>
        <dsp:cNvPr id="0" name=""/>
        <dsp:cNvSpPr/>
      </dsp:nvSpPr>
      <dsp:spPr>
        <a:xfrm>
          <a:off x="1173225" y="562274"/>
          <a:ext cx="628202" cy="6282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256493" y="802498"/>
        <a:ext cx="461666" cy="147754"/>
      </dsp:txXfrm>
    </dsp:sp>
    <dsp:sp modelId="{2F60A798-586E-4E47-B649-25F047F36835}">
      <dsp:nvSpPr>
        <dsp:cNvPr id="0" name=""/>
        <dsp:cNvSpPr/>
      </dsp:nvSpPr>
      <dsp:spPr>
        <a:xfrm>
          <a:off x="1889376" y="334821"/>
          <a:ext cx="1083108" cy="1083108"/>
        </a:xfrm>
        <a:prstGeom prst="ellipse">
          <a:avLst/>
        </a:prstGeom>
        <a:solidFill>
          <a:schemeClr val="accent4">
            <a:hueOff val="-906222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Пренета средства из ранијих година</a:t>
          </a:r>
          <a:r>
            <a:rPr lang="sr-Cyrl-RS" sz="800" kern="1200" dirty="0">
              <a:solidFill>
                <a:srgbClr val="FF0000"/>
              </a:solidFill>
            </a:rPr>
            <a:t> </a:t>
          </a:r>
          <a:r>
            <a:rPr lang="sr-Cyrl-RS" sz="800" kern="1200" dirty="0" smtClean="0">
              <a:solidFill>
                <a:srgbClr val="FF0000"/>
              </a:solidFill>
            </a:rPr>
            <a:t>870.924.295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047993" y="493438"/>
        <a:ext cx="765874" cy="765874"/>
      </dsp:txXfrm>
    </dsp:sp>
    <dsp:sp modelId="{41F09F99-3DCC-47E4-9188-F7D103A1F6E3}">
      <dsp:nvSpPr>
        <dsp:cNvPr id="0" name=""/>
        <dsp:cNvSpPr/>
      </dsp:nvSpPr>
      <dsp:spPr>
        <a:xfrm>
          <a:off x="3060433" y="562274"/>
          <a:ext cx="628202" cy="628202"/>
        </a:xfrm>
        <a:prstGeom prst="mathPlus">
          <a:avLst/>
        </a:prstGeom>
        <a:solidFill>
          <a:schemeClr val="accent4">
            <a:hueOff val="-1359333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43701" y="802498"/>
        <a:ext cx="461666" cy="147754"/>
      </dsp:txXfrm>
    </dsp:sp>
    <dsp:sp modelId="{6C1FFF0F-B1A4-4C41-B9D3-30452A0DFA4B}">
      <dsp:nvSpPr>
        <dsp:cNvPr id="0" name=""/>
        <dsp:cNvSpPr/>
      </dsp:nvSpPr>
      <dsp:spPr>
        <a:xfrm>
          <a:off x="5395172" y="470664"/>
          <a:ext cx="1648924" cy="916504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Cyrl-RS" sz="1300" kern="1200" dirty="0" smtClean="0">
              <a:solidFill>
                <a:schemeClr val="bg1"/>
              </a:solidFill>
            </a:rPr>
            <a:t>3.811.000.000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636651" y="604883"/>
        <a:ext cx="1165966" cy="648066"/>
      </dsp:txXfrm>
    </dsp:sp>
    <dsp:sp modelId="{4F4F87F2-8514-4849-B974-53331EFFA6A3}">
      <dsp:nvSpPr>
        <dsp:cNvPr id="0" name=""/>
        <dsp:cNvSpPr/>
      </dsp:nvSpPr>
      <dsp:spPr>
        <a:xfrm>
          <a:off x="5010236" y="572984"/>
          <a:ext cx="628202" cy="628202"/>
        </a:xfrm>
        <a:prstGeom prst="mathEqual">
          <a:avLst/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093504" y="702394"/>
        <a:ext cx="461666" cy="369382"/>
      </dsp:txXfrm>
    </dsp:sp>
    <dsp:sp modelId="{A6BD896E-4D4C-4AE1-9C22-3ED8631C5A0A}">
      <dsp:nvSpPr>
        <dsp:cNvPr id="0" name=""/>
        <dsp:cNvSpPr/>
      </dsp:nvSpPr>
      <dsp:spPr>
        <a:xfrm>
          <a:off x="3892597" y="342229"/>
          <a:ext cx="1041029" cy="104493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800" kern="1200" dirty="0" smtClean="0">
              <a:solidFill>
                <a:schemeClr val="bg1"/>
              </a:solidFill>
            </a:rPr>
            <a:t>извора 24.972.090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4045052" y="495257"/>
        <a:ext cx="736119" cy="738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30726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130726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4657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4657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4657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8149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81490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12676"/>
          <a:ext cx="424949" cy="127408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12676"/>
          <a:ext cx="5779306" cy="127408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612676"/>
        <a:ext cx="5779306" cy="1274083"/>
      </dsp:txXfrm>
    </dsp:sp>
    <dsp:sp modelId="{CCB8139E-CA19-491D-9FCD-6BF28923C725}">
      <dsp:nvSpPr>
        <dsp:cNvPr id="0" name=""/>
        <dsp:cNvSpPr/>
      </dsp:nvSpPr>
      <dsp:spPr>
        <a:xfrm>
          <a:off x="4153" y="2126779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126779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1947960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7960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7960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задуживања и  продаје финансијске имовине</a:t>
          </a:r>
          <a:endParaRPr lang="en-US" sz="1700" b="1" kern="1200" dirty="0"/>
        </a:p>
      </dsp:txBody>
      <dsp:txXfrm>
        <a:off x="4153" y="3753360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753360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13697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5013697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13697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13697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5013697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/>
            <a:t>Укупни буџетски приходи и примања  </a:t>
          </a:r>
          <a:r>
            <a:rPr lang="sr-Cyrl-RS" sz="1500" kern="1200" dirty="0" smtClean="0"/>
            <a:t>3</a:t>
          </a:r>
          <a:r>
            <a:rPr lang="en-US" sz="1500" kern="1200" dirty="0" smtClean="0"/>
            <a:t>.</a:t>
          </a:r>
          <a:r>
            <a:rPr lang="sr-Cyrl-RS" sz="1500" kern="1200" dirty="0" smtClean="0"/>
            <a:t>811</a:t>
          </a:r>
          <a:r>
            <a:rPr lang="en-US" sz="1500" kern="1200" dirty="0" smtClean="0"/>
            <a:t>.000</a:t>
          </a:r>
          <a:r>
            <a:rPr lang="sr-Cyrl-RS" sz="1500" kern="1200" dirty="0" smtClean="0"/>
            <a:t>.000динара</a:t>
          </a:r>
          <a:endParaRPr lang="en-US" sz="15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/>
            <a:t>1.049,948,500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Трансфери</a:t>
          </a:r>
          <a:r>
            <a:rPr lang="en-US" sz="1000" kern="1200" dirty="0" smtClean="0"/>
            <a:t> </a:t>
          </a:r>
          <a:r>
            <a:rPr lang="sr-Cyrl-RS" sz="1000" kern="1200" dirty="0" smtClean="0"/>
            <a:t>и донације 99.944.282</a:t>
          </a:r>
          <a:r>
            <a:rPr lang="sr-Latn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r>
            <a:rPr lang="sr-Cyrl-RS" sz="1000" kern="1200" dirty="0" smtClean="0"/>
            <a:t>1.789.382.923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r>
            <a:rPr lang="sr-Cyrl-RS" sz="1000" kern="1200" dirty="0" smtClean="0"/>
            <a:t>800.000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/>
            <a:t>870.924.295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87524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Расходи за запослене</a:t>
          </a:r>
          <a:endParaRPr lang="en-US" sz="1300" b="1" kern="1200" dirty="0"/>
        </a:p>
      </dsp:txBody>
      <dsp:txXfrm>
        <a:off x="0" y="187524"/>
        <a:ext cx="2052807" cy="257400"/>
      </dsp:txXfrm>
    </dsp:sp>
    <dsp:sp modelId="{02385D1D-92EB-445D-B736-940004751C79}">
      <dsp:nvSpPr>
        <dsp:cNvPr id="0" name=""/>
        <dsp:cNvSpPr/>
      </dsp:nvSpPr>
      <dsp:spPr>
        <a:xfrm>
          <a:off x="2052807" y="78933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27593" y="78933"/>
          <a:ext cx="5583635" cy="47458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27593" y="78933"/>
        <a:ext cx="5583635" cy="474581"/>
      </dsp:txXfrm>
    </dsp:sp>
    <dsp:sp modelId="{F40D94EA-52E0-4740-A924-EAF350BDF213}">
      <dsp:nvSpPr>
        <dsp:cNvPr id="0" name=""/>
        <dsp:cNvSpPr/>
      </dsp:nvSpPr>
      <dsp:spPr>
        <a:xfrm>
          <a:off x="0" y="8014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Коришћење роба и услуга </a:t>
          </a:r>
          <a:endParaRPr lang="en-US" sz="1300" kern="1200" dirty="0"/>
        </a:p>
      </dsp:txBody>
      <dsp:txXfrm>
        <a:off x="0" y="801408"/>
        <a:ext cx="2052807" cy="257400"/>
      </dsp:txXfrm>
    </dsp:sp>
    <dsp:sp modelId="{0E930D30-96BC-4D43-B65A-EE88C46DBE48}">
      <dsp:nvSpPr>
        <dsp:cNvPr id="0" name=""/>
        <dsp:cNvSpPr/>
      </dsp:nvSpPr>
      <dsp:spPr>
        <a:xfrm>
          <a:off x="2052807" y="600314"/>
          <a:ext cx="410561" cy="659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27593" y="600314"/>
          <a:ext cx="5583635" cy="65958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27593" y="600314"/>
        <a:ext cx="5583635" cy="659587"/>
      </dsp:txXfrm>
    </dsp:sp>
    <dsp:sp modelId="{CCB8139E-CA19-491D-9FCD-6BF28923C725}">
      <dsp:nvSpPr>
        <dsp:cNvPr id="0" name=""/>
        <dsp:cNvSpPr/>
      </dsp:nvSpPr>
      <dsp:spPr>
        <a:xfrm>
          <a:off x="0" y="15962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Дотације и трансфери</a:t>
          </a:r>
          <a:endParaRPr lang="en-US" sz="1300" b="1" kern="1200" dirty="0"/>
        </a:p>
      </dsp:txBody>
      <dsp:txXfrm>
        <a:off x="0" y="1596277"/>
        <a:ext cx="2052807" cy="257400"/>
      </dsp:txXfrm>
    </dsp:sp>
    <dsp:sp modelId="{14D1633C-A097-4A5A-8269-B04E98857E56}">
      <dsp:nvSpPr>
        <dsp:cNvPr id="0" name=""/>
        <dsp:cNvSpPr/>
      </dsp:nvSpPr>
      <dsp:spPr>
        <a:xfrm>
          <a:off x="2052807" y="1306702"/>
          <a:ext cx="410561" cy="836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27593" y="1306702"/>
          <a:ext cx="5583635" cy="8365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27593" y="1306702"/>
        <a:ext cx="5583635" cy="836550"/>
      </dsp:txXfrm>
    </dsp:sp>
    <dsp:sp modelId="{9312B733-3AEB-49F6-8245-08553BA2949B}">
      <dsp:nvSpPr>
        <dsp:cNvPr id="0" name=""/>
        <dsp:cNvSpPr/>
      </dsp:nvSpPr>
      <dsp:spPr>
        <a:xfrm>
          <a:off x="0" y="2298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Остали расходи</a:t>
          </a:r>
          <a:endParaRPr lang="en-US" sz="1300" b="1" kern="1200" dirty="0"/>
        </a:p>
      </dsp:txBody>
      <dsp:txXfrm>
        <a:off x="0" y="2298643"/>
        <a:ext cx="2052807" cy="257400"/>
      </dsp:txXfrm>
    </dsp:sp>
    <dsp:sp modelId="{435AB433-2559-485A-A03D-C32F36288071}">
      <dsp:nvSpPr>
        <dsp:cNvPr id="0" name=""/>
        <dsp:cNvSpPr/>
      </dsp:nvSpPr>
      <dsp:spPr>
        <a:xfrm>
          <a:off x="2052807" y="2190052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27593" y="2190052"/>
          <a:ext cx="5583635" cy="4745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</a:t>
          </a:r>
          <a:r>
            <a:rPr lang="sr-Cyrl-RS" sz="1400" kern="1200" dirty="0" smtClean="0"/>
            <a:t>казне,накнаду штете</a:t>
          </a:r>
          <a:endParaRPr lang="en-US" sz="1400" kern="1200" dirty="0"/>
        </a:p>
      </dsp:txBody>
      <dsp:txXfrm>
        <a:off x="2627593" y="2190052"/>
        <a:ext cx="5583635" cy="474581"/>
      </dsp:txXfrm>
    </dsp:sp>
    <dsp:sp modelId="{EFAACCF6-3A6A-4536-89B0-F0A7C44F6BE1}">
      <dsp:nvSpPr>
        <dsp:cNvPr id="0" name=""/>
        <dsp:cNvSpPr/>
      </dsp:nvSpPr>
      <dsp:spPr>
        <a:xfrm>
          <a:off x="0" y="2820024"/>
          <a:ext cx="2054814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Субвенције</a:t>
          </a:r>
          <a:endParaRPr lang="en-US" sz="1300" b="1" kern="1200" dirty="0"/>
        </a:p>
      </dsp:txBody>
      <dsp:txXfrm>
        <a:off x="0" y="2820024"/>
        <a:ext cx="2054814" cy="257400"/>
      </dsp:txXfrm>
    </dsp:sp>
    <dsp:sp modelId="{6497CA82-45EE-4BD1-AEB4-CC3961FBFB74}">
      <dsp:nvSpPr>
        <dsp:cNvPr id="0" name=""/>
        <dsp:cNvSpPr/>
      </dsp:nvSpPr>
      <dsp:spPr>
        <a:xfrm>
          <a:off x="2054813" y="2711433"/>
          <a:ext cx="410962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0161" y="2711433"/>
          <a:ext cx="5589094" cy="474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предузећима,</a:t>
          </a:r>
          <a:r>
            <a:rPr lang="sr-Cyrl-RS" sz="1400" kern="1200" dirty="0" smtClean="0"/>
            <a:t>ПД „</a:t>
          </a:r>
          <a:r>
            <a:rPr lang="ru-RU" sz="1400" kern="1200" dirty="0" smtClean="0"/>
            <a:t>Еко-аграр», </a:t>
          </a:r>
          <a:r>
            <a:rPr lang="ru-RU" sz="1400" kern="1200" dirty="0"/>
            <a:t>пољопривредним </a:t>
          </a:r>
          <a:r>
            <a:rPr lang="ru-RU" sz="1400" kern="1200" dirty="0" smtClean="0"/>
            <a:t>произвођачима,субвенције за информисање.</a:t>
          </a:r>
          <a:endParaRPr lang="en-US" sz="1400" kern="1200" dirty="0"/>
        </a:p>
      </dsp:txBody>
      <dsp:txXfrm>
        <a:off x="2630161" y="2711433"/>
        <a:ext cx="5589094" cy="474581"/>
      </dsp:txXfrm>
    </dsp:sp>
    <dsp:sp modelId="{939B76D1-BB33-4E50-9ECD-839FB5787B95}">
      <dsp:nvSpPr>
        <dsp:cNvPr id="0" name=""/>
        <dsp:cNvSpPr/>
      </dsp:nvSpPr>
      <dsp:spPr>
        <a:xfrm>
          <a:off x="0" y="37958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Социјална заштита</a:t>
          </a:r>
          <a:endParaRPr lang="en-US" sz="1300" b="1" kern="1200" dirty="0"/>
        </a:p>
      </dsp:txBody>
      <dsp:txXfrm>
        <a:off x="0" y="3795877"/>
        <a:ext cx="2052807" cy="257400"/>
      </dsp:txXfrm>
    </dsp:sp>
    <dsp:sp modelId="{7845F59F-6101-48DE-ABCC-EC5351843F5B}">
      <dsp:nvSpPr>
        <dsp:cNvPr id="0" name=""/>
        <dsp:cNvSpPr/>
      </dsp:nvSpPr>
      <dsp:spPr>
        <a:xfrm>
          <a:off x="2052807" y="3232814"/>
          <a:ext cx="410561" cy="1383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27593" y="3232814"/>
          <a:ext cx="5583635" cy="1383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kern="12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kern="1200" dirty="0"/>
        </a:p>
      </dsp:txBody>
      <dsp:txXfrm>
        <a:off x="2627593" y="3232814"/>
        <a:ext cx="5583635" cy="1383525"/>
      </dsp:txXfrm>
    </dsp:sp>
    <dsp:sp modelId="{B471A916-B6F4-4017-A447-E2C98CEE19B9}">
      <dsp:nvSpPr>
        <dsp:cNvPr id="0" name=""/>
        <dsp:cNvSpPr/>
      </dsp:nvSpPr>
      <dsp:spPr>
        <a:xfrm>
          <a:off x="0" y="4755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Буџетска резерва</a:t>
          </a:r>
          <a:endParaRPr lang="en-US" sz="1300" b="1" kern="1200" dirty="0"/>
        </a:p>
      </dsp:txBody>
      <dsp:txXfrm>
        <a:off x="0" y="4755643"/>
        <a:ext cx="2052807" cy="257400"/>
      </dsp:txXfrm>
    </dsp:sp>
    <dsp:sp modelId="{7F976215-9D17-4223-A92A-D3302071B429}">
      <dsp:nvSpPr>
        <dsp:cNvPr id="0" name=""/>
        <dsp:cNvSpPr/>
      </dsp:nvSpPr>
      <dsp:spPr>
        <a:xfrm>
          <a:off x="2052807" y="4663139"/>
          <a:ext cx="410561" cy="442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27593" y="4663139"/>
          <a:ext cx="5583635" cy="44240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Буџетска резерва </a:t>
          </a:r>
          <a:r>
            <a:rPr lang="sr-Cyrl-RS" sz="13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300" kern="1200" dirty="0"/>
        </a:p>
      </dsp:txBody>
      <dsp:txXfrm>
        <a:off x="2627593" y="4663139"/>
        <a:ext cx="5583635" cy="442406"/>
      </dsp:txXfrm>
    </dsp:sp>
    <dsp:sp modelId="{320B77C6-F8A0-4CEB-8B55-79E4A1BAF9E9}">
      <dsp:nvSpPr>
        <dsp:cNvPr id="0" name=""/>
        <dsp:cNvSpPr/>
      </dsp:nvSpPr>
      <dsp:spPr>
        <a:xfrm>
          <a:off x="0" y="53293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Капитални издаци</a:t>
          </a:r>
          <a:endParaRPr lang="en-US" sz="1300" b="1" kern="1200" dirty="0"/>
        </a:p>
      </dsp:txBody>
      <dsp:txXfrm>
        <a:off x="0" y="5329308"/>
        <a:ext cx="2052807" cy="257400"/>
      </dsp:txXfrm>
    </dsp:sp>
    <dsp:sp modelId="{803A06C6-F698-48F4-A91D-0B2B17EECBA4}">
      <dsp:nvSpPr>
        <dsp:cNvPr id="0" name=""/>
        <dsp:cNvSpPr/>
      </dsp:nvSpPr>
      <dsp:spPr>
        <a:xfrm>
          <a:off x="2052807" y="5152346"/>
          <a:ext cx="410561" cy="611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27593" y="5152346"/>
          <a:ext cx="5583635" cy="6113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Капитални издаци </a:t>
          </a:r>
          <a:r>
            <a:rPr lang="sr-Cyrl-RS" sz="13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300" kern="1200" dirty="0"/>
        </a:p>
      </dsp:txBody>
      <dsp:txXfrm>
        <a:off x="2627593" y="5152346"/>
        <a:ext cx="5583635" cy="6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</a:t>
            </a:r>
            <a:r>
              <a:rPr lang="sr-Cyrl-RS" dirty="0" smtClean="0"/>
              <a:t>РЕБАЛАНС </a:t>
            </a:r>
            <a:r>
              <a:rPr lang="en-US" dirty="0" smtClean="0"/>
              <a:t>I </a:t>
            </a:r>
            <a:r>
              <a:rPr lang="sr-Cyrl-RS" dirty="0" smtClean="0"/>
              <a:t>за 2022. годину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2022. годину- РЕБАЛАНС – </a:t>
            </a:r>
            <a:r>
              <a:rPr lang="en-US" sz="3000" b="1" dirty="0" smtClean="0"/>
              <a:t>I</a:t>
            </a:r>
            <a:r>
              <a:rPr lang="sr-Cyrl-RS" sz="3000" b="1" dirty="0" smtClean="0"/>
              <a:t> </a:t>
            </a:r>
            <a:r>
              <a:rPr lang="en-US" sz="3000" b="1" dirty="0" smtClean="0"/>
              <a:t>- 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6893615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2022. годину – у процентима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820846"/>
              </p:ext>
            </p:extLst>
          </p:nvPr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200602"/>
              </p:ext>
            </p:extLst>
          </p:nvPr>
        </p:nvGraphicFramePr>
        <p:xfrm>
          <a:off x="1043608" y="148478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33894"/>
              </p:ext>
            </p:extLst>
          </p:nvPr>
        </p:nvGraphicFramePr>
        <p:xfrm>
          <a:off x="1043608" y="1556792"/>
          <a:ext cx="727280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14155"/>
              </p:ext>
            </p:extLst>
          </p:nvPr>
        </p:nvGraphicFramePr>
        <p:xfrm>
          <a:off x="1043608" y="1556792"/>
          <a:ext cx="7200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1.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5097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години по РЕБАЛАНСУ </a:t>
            </a:r>
            <a:r>
              <a:rPr lang="en-US" dirty="0" smtClean="0"/>
              <a:t>I</a:t>
            </a:r>
            <a:r>
              <a:rPr lang="sr-Cyrl-RS" dirty="0" smtClean="0"/>
              <a:t> </a:t>
            </a:r>
            <a:r>
              <a:rPr lang="sr-Cyrl-RS" dirty="0"/>
              <a:t>су се </a:t>
            </a:r>
            <a:r>
              <a:rPr lang="sr-Cyrl-RS" dirty="0" smtClean="0"/>
              <a:t>повећали</a:t>
            </a:r>
            <a:r>
              <a:rPr lang="sr-Cyrl-RS" b="1" dirty="0" smtClean="0"/>
              <a:t>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2021.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141</a:t>
            </a:r>
            <a:r>
              <a:rPr lang="sr-Cyrl-RS" dirty="0" smtClean="0"/>
              <a:t>.</a:t>
            </a:r>
            <a:r>
              <a:rPr lang="sr-Cyrl-RS" b="1" dirty="0" smtClean="0"/>
              <a:t>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3,84</a:t>
            </a:r>
            <a:r>
              <a:rPr lang="sr-Cyrl-RS" b="1" dirty="0" smtClean="0"/>
              <a:t>%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514475" y="5157193"/>
            <a:ext cx="7629526" cy="1045170"/>
          </a:xfrm>
        </p:spPr>
        <p:txBody>
          <a:bodyPr>
            <a:normAutofit fontScale="85000" lnSpcReduction="20000"/>
          </a:bodyPr>
          <a:lstStyle/>
          <a:p>
            <a:pPr marL="0" lvl="0" indent="0"/>
            <a:r>
              <a:rPr lang="sr-Cyrl-RS" sz="2400" dirty="0" smtClean="0"/>
              <a:t>.</a:t>
            </a:r>
          </a:p>
          <a:p>
            <a:pPr marL="0" indent="0"/>
            <a:r>
              <a:rPr lang="sr-Cyrl-RS" sz="2400" dirty="0">
                <a:solidFill>
                  <a:srgbClr val="002060"/>
                </a:solidFill>
              </a:rPr>
              <a:t>Суфицит</a:t>
            </a:r>
            <a:r>
              <a:rPr lang="sr-Cyrl-RS" sz="2400" dirty="0"/>
              <a:t> је </a:t>
            </a:r>
            <a:r>
              <a:rPr lang="sr-Cyrl-RS" sz="2400" dirty="0" smtClean="0"/>
              <a:t>повећан </a:t>
            </a:r>
            <a:r>
              <a:rPr lang="sr-Cyrl-RS" sz="2400" dirty="0"/>
              <a:t>за </a:t>
            </a:r>
            <a:r>
              <a:rPr lang="sr-Cyrl-RS" sz="2400" dirty="0" smtClean="0"/>
              <a:t>337.016.780 </a:t>
            </a:r>
            <a:r>
              <a:rPr lang="sr-Cyrl-RS" sz="2400" dirty="0"/>
              <a:t>динара</a:t>
            </a:r>
          </a:p>
          <a:p>
            <a:pPr marL="0" indent="0"/>
            <a:r>
              <a:rPr lang="sr-Cyrl-RS" sz="2400" dirty="0">
                <a:solidFill>
                  <a:srgbClr val="002060"/>
                </a:solidFill>
              </a:rPr>
              <a:t>Порески приходи </a:t>
            </a:r>
            <a:r>
              <a:rPr lang="sr-Cyrl-RS" sz="2400" dirty="0"/>
              <a:t>су </a:t>
            </a:r>
            <a:r>
              <a:rPr lang="sr-Cyrl-RS" sz="2400" dirty="0" smtClean="0"/>
              <a:t>повећани за 287.707.174</a:t>
            </a:r>
            <a:endParaRPr lang="sr-Cyrl-RS" sz="2800" dirty="0">
              <a:solidFill>
                <a:srgbClr val="FF0000"/>
              </a:solidFill>
            </a:endParaRPr>
          </a:p>
          <a:p>
            <a:pPr marL="0" lvl="0" indent="0"/>
            <a:endParaRPr lang="en-US" sz="2400" dirty="0"/>
          </a:p>
          <a:p>
            <a:pPr marL="0" indent="0">
              <a:buNone/>
            </a:pPr>
            <a:endParaRPr lang="sr-Cyrl-RS" sz="2400" b="1" dirty="0" smtClean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sz="2200" b="1" dirty="0" smtClean="0">
                <a:solidFill>
                  <a:srgbClr val="FF0000"/>
                </a:solidFill>
              </a:rPr>
              <a:t>Трансфери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sr-Cyrl-RS" sz="2200" b="1" dirty="0" smtClean="0">
                <a:solidFill>
                  <a:srgbClr val="FF0000"/>
                </a:solidFill>
              </a:rPr>
              <a:t>и донације</a:t>
            </a:r>
            <a:r>
              <a:rPr lang="sr-Cyrl-RS" sz="2200" dirty="0" smtClean="0"/>
              <a:t> </a:t>
            </a:r>
            <a:r>
              <a:rPr lang="sr-Cyrl-RS" sz="2200" dirty="0"/>
              <a:t>су </a:t>
            </a:r>
            <a:r>
              <a:rPr lang="sr-Cyrl-RS" sz="2200" dirty="0" smtClean="0"/>
              <a:t>смањени </a:t>
            </a:r>
            <a:r>
              <a:rPr lang="sr-Cyrl-RS" sz="2200" dirty="0"/>
              <a:t>за </a:t>
            </a:r>
            <a:r>
              <a:rPr lang="sr-Cyrl-RS" sz="2200" dirty="0" smtClean="0"/>
              <a:t>263.714.887 </a:t>
            </a:r>
            <a:r>
              <a:rPr lang="sr-Cyrl-RS" sz="2200" dirty="0"/>
              <a:t>динара</a:t>
            </a:r>
            <a:r>
              <a:rPr lang="sr-Cyrl-RS" sz="2200" dirty="0" smtClean="0"/>
              <a:t>.</a:t>
            </a:r>
            <a:r>
              <a:rPr lang="sr-Cyrl-RS" sz="2200" b="1" dirty="0">
                <a:solidFill>
                  <a:srgbClr val="0070C0"/>
                </a:solidFill>
              </a:rPr>
              <a:t> </a:t>
            </a:r>
            <a:endParaRPr lang="sr-Cyrl-RS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FF0000"/>
                </a:solidFill>
              </a:rPr>
              <a:t>Примања од продаје нефинансијске имовине</a:t>
            </a:r>
            <a:r>
              <a:rPr lang="sr-Cyrl-RS" sz="2400" dirty="0" smtClean="0"/>
              <a:t> су смањина за 4.010.000</a:t>
            </a:r>
            <a:r>
              <a:rPr lang="sr-Cyrl-RS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FF0000"/>
                </a:solidFill>
              </a:rPr>
              <a:t>Непорески </a:t>
            </a:r>
            <a:r>
              <a:rPr lang="sr-Cyrl-RS" sz="2400" b="1" dirty="0">
                <a:solidFill>
                  <a:srgbClr val="FF0000"/>
                </a:solidFill>
              </a:rPr>
              <a:t>приходи </a:t>
            </a:r>
            <a:r>
              <a:rPr lang="sr-Cyrl-RS" sz="2400" dirty="0"/>
              <a:t>су</a:t>
            </a:r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dirty="0" smtClean="0"/>
              <a:t>смањени </a:t>
            </a:r>
            <a:r>
              <a:rPr lang="sr-Cyrl-RS" sz="2400" dirty="0"/>
              <a:t>за </a:t>
            </a:r>
            <a:r>
              <a:rPr lang="sr-Cyrl-RS" sz="2400" dirty="0" smtClean="0"/>
              <a:t>215.999.067 </a:t>
            </a:r>
            <a:r>
              <a:rPr lang="sr-Cyrl-RS" sz="2400" dirty="0"/>
              <a:t>динара</a:t>
            </a:r>
            <a:endParaRPr lang="en-US" sz="2400" dirty="0"/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2022. </a:t>
            </a:r>
            <a:r>
              <a:rPr lang="sr-Cyrl-RS" sz="1700" dirty="0"/>
              <a:t>години из буџета </a:t>
            </a:r>
            <a:r>
              <a:rPr lang="sr-Cyrl-RS" sz="1700" dirty="0" smtClean="0"/>
              <a:t> по РЕБАЛАНСУ  </a:t>
            </a:r>
            <a:r>
              <a:rPr lang="en-US" sz="1700" dirty="0" smtClean="0"/>
              <a:t>I </a:t>
            </a:r>
            <a:r>
              <a:rPr lang="sr-Cyrl-RS" sz="1700" dirty="0" smtClean="0"/>
              <a:t>износе</a:t>
            </a:r>
            <a:r>
              <a:rPr lang="sr-Cyrl-RS" sz="1700" dirty="0"/>
              <a:t>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3.811.000.000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644274"/>
              </p:ext>
            </p:extLst>
          </p:nvPr>
        </p:nvGraphicFramePr>
        <p:xfrm>
          <a:off x="467544" y="883753"/>
          <a:ext cx="8219256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2022. –РЕБАЛАНС </a:t>
            </a:r>
            <a:r>
              <a:rPr lang="en-US" sz="3000" b="1" smtClean="0"/>
              <a:t>I</a:t>
            </a:r>
            <a:r>
              <a:rPr lang="sr-Cyrl-RS" sz="3000" b="1" smtClean="0"/>
              <a:t> </a:t>
            </a:r>
            <a:r>
              <a:rPr lang="sr-Cyrl-RS" sz="3000" b="1" dirty="0" smtClean="0"/>
              <a:t>- 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3,</a:t>
              </a:r>
              <a:r>
                <a:rPr lang="en-US" sz="1500" kern="1200" dirty="0" smtClean="0">
                  <a:solidFill>
                    <a:schemeClr val="bg1"/>
                  </a:solidFill>
                </a:rPr>
                <a:t>811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1.090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079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д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934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dirty="0" smtClean="0">
                  <a:solidFill>
                    <a:schemeClr val="bg1"/>
                  </a:solidFill>
                </a:rPr>
                <a:t>3</a:t>
              </a:r>
              <a:r>
                <a:rPr lang="en-US" sz="800" dirty="0" smtClean="0">
                  <a:solidFill>
                    <a:schemeClr val="bg1"/>
                  </a:solidFill>
                </a:rPr>
                <a:t>15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826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10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.400.000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410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146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2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63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.7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95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35.000.000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470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820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79961"/>
              </p:ext>
            </p:extLst>
          </p:nvPr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893907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625545"/>
              </p:ext>
            </p:extLst>
          </p:nvPr>
        </p:nvGraphicFramePr>
        <p:xfrm>
          <a:off x="-1908720" y="188640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53133"/>
              </p:ext>
            </p:extLst>
          </p:nvPr>
        </p:nvGraphicFramePr>
        <p:xfrm>
          <a:off x="-1895475" y="-2143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-1743075" y="-619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010718"/>
              </p:ext>
            </p:extLst>
          </p:nvPr>
        </p:nvGraphicFramePr>
        <p:xfrm>
          <a:off x="-1980728" y="0"/>
          <a:ext cx="13629803" cy="768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2021. годину ПО РЕБАЛАНСУ </a:t>
            </a:r>
            <a:r>
              <a:rPr lang="en-US" sz="2800" dirty="0" smtClean="0"/>
              <a:t>I </a:t>
            </a:r>
            <a:r>
              <a:rPr lang="sr-Cyrl-RS" sz="2800" dirty="0" smtClean="0"/>
              <a:t>ЗА 2022.ГОДИНУ?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 smtClean="0"/>
              <a:t>Расходи и издаци буџета </a:t>
            </a:r>
            <a:r>
              <a:rPr lang="sr-Cyrl-RS" sz="2000" dirty="0"/>
              <a:t>општине у </a:t>
            </a:r>
            <a:r>
              <a:rPr lang="sr-Cyrl-RS" sz="2000" dirty="0" smtClean="0"/>
              <a:t>2022. </a:t>
            </a:r>
            <a:r>
              <a:rPr lang="sr-Cyrl-RS" sz="2000" dirty="0"/>
              <a:t>години су се </a:t>
            </a:r>
            <a:r>
              <a:rPr lang="sr-Cyrl-RS" sz="2000" dirty="0" smtClean="0"/>
              <a:t>повећали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2021. </a:t>
            </a:r>
            <a:r>
              <a:rPr lang="sr-Cyrl-RS" sz="2000" dirty="0"/>
              <a:t>годину за </a:t>
            </a:r>
            <a:r>
              <a:rPr lang="sr-Cyrl-RS" sz="2000" dirty="0" smtClean="0"/>
              <a:t>141</a:t>
            </a:r>
            <a:r>
              <a:rPr lang="sr-Latn-RS" sz="2000" dirty="0" smtClean="0"/>
              <a:t>.000.000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</a:t>
            </a:r>
            <a:r>
              <a:rPr lang="sr-Cyrl-RS" sz="2000" dirty="0" smtClean="0"/>
              <a:t>3</a:t>
            </a:r>
            <a:r>
              <a:rPr lang="sr-Latn-RS" sz="2000" dirty="0" smtClean="0"/>
              <a:t>,</a:t>
            </a:r>
            <a:r>
              <a:rPr lang="sr-Cyrl-RS" sz="2000" dirty="0" smtClean="0"/>
              <a:t>84</a:t>
            </a:r>
            <a:r>
              <a:rPr lang="sr-Cyrl-RS" sz="2000" b="1" dirty="0" smtClean="0"/>
              <a:t>%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468438"/>
          </a:xfrm>
        </p:spPr>
        <p:txBody>
          <a:bodyPr rtlCol="0">
            <a:normAutofit/>
          </a:bodyPr>
          <a:lstStyle/>
          <a:p>
            <a:r>
              <a:rPr lang="ru-RU" sz="1800" b="0" dirty="0" smtClean="0">
                <a:solidFill>
                  <a:srgbClr val="C00000"/>
                </a:solidFill>
                <a:ea typeface="SimSun" panose="02010600030101010101" pitchFamily="2" charset="-122"/>
              </a:rPr>
              <a:t>Остали </a:t>
            </a:r>
            <a:r>
              <a:rPr lang="ru-RU" sz="1800" b="0" dirty="0">
                <a:solidFill>
                  <a:srgbClr val="C00000"/>
                </a:solidFill>
                <a:ea typeface="SimSun" panose="02010600030101010101" pitchFamily="2" charset="-122"/>
              </a:rPr>
              <a:t>расходи </a:t>
            </a:r>
            <a:r>
              <a:rPr lang="ru-RU" sz="1800" b="0" dirty="0">
                <a:ea typeface="SimSun" panose="02010600030101010101" pitchFamily="2" charset="-122"/>
              </a:rPr>
              <a:t>су </a:t>
            </a:r>
            <a:r>
              <a:rPr lang="ru-RU" sz="1800" b="0" dirty="0" smtClean="0">
                <a:ea typeface="SimSun" panose="02010600030101010101" pitchFamily="2" charset="-122"/>
              </a:rPr>
              <a:t>смањени </a:t>
            </a:r>
            <a:r>
              <a:rPr lang="ru-RU" sz="1800" b="0" dirty="0">
                <a:ea typeface="SimSun" panose="02010600030101010101" pitchFamily="2" charset="-122"/>
              </a:rPr>
              <a:t>за </a:t>
            </a:r>
            <a:r>
              <a:rPr lang="ru-RU" sz="1800" b="0" dirty="0" smtClean="0">
                <a:ea typeface="SimSun" panose="02010600030101010101" pitchFamily="2" charset="-122"/>
              </a:rPr>
              <a:t>145.178 .400 динара</a:t>
            </a:r>
            <a:endParaRPr lang="ru-RU" sz="1800" b="0" dirty="0">
              <a:ea typeface="SimSun" panose="02010600030101010101" pitchFamily="2" charset="-122"/>
            </a:endParaRPr>
          </a:p>
          <a:p>
            <a:r>
              <a:rPr lang="ru-RU" altLang="en-US" sz="1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смањени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108.039.661динара</a:t>
            </a:r>
            <a:endParaRPr lang="ru-RU" alt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700" dirty="0">
              <a:ea typeface="SimSun" panose="02010600030101010101" pitchFamily="2" charset="-122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77073"/>
            <a:ext cx="70671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повећани су за </a:t>
            </a:r>
            <a:r>
              <a:rPr lang="sr-Cyrl-RS" sz="1700" dirty="0" smtClean="0"/>
              <a:t>56.625.000 </a:t>
            </a:r>
            <a:r>
              <a:rPr lang="sr-Cyrl-RS" sz="1700" dirty="0"/>
              <a:t>динара</a:t>
            </a:r>
            <a:r>
              <a:rPr lang="sr-Cyrl-RS" sz="17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</a:rPr>
              <a:t>Дотације и трансфери </a:t>
            </a:r>
            <a:r>
              <a:rPr lang="ru-RU" b="1" dirty="0">
                <a:ea typeface="SimSun" panose="02010600030101010101" pitchFamily="2" charset="-122"/>
              </a:rPr>
              <a:t>су смањени за </a:t>
            </a:r>
            <a:r>
              <a:rPr lang="ru-RU" b="1" dirty="0" smtClean="0">
                <a:ea typeface="SimSun" panose="02010600030101010101" pitchFamily="2" charset="-122"/>
              </a:rPr>
              <a:t>10.904.000 </a:t>
            </a:r>
            <a:r>
              <a:rPr lang="ru-RU" b="1" dirty="0">
                <a:ea typeface="SimSun" panose="02010600030101010101" pitchFamily="2" charset="-122"/>
              </a:rPr>
              <a:t>динара</a:t>
            </a:r>
            <a:r>
              <a:rPr lang="ru-RU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en-US" b="1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sr-Cyrl-R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 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 повећана </a:t>
            </a:r>
            <a:r>
              <a:rPr lang="sr-Cyrl-R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sr-Cyrl-R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6.000.000 динара</a:t>
            </a: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</a:t>
            </a:r>
            <a:r>
              <a:rPr lang="sr-Cyrl-R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роба и услуга</a:t>
            </a:r>
            <a:r>
              <a:rPr lang="sr-Cyrl-RS" sz="2000" dirty="0">
                <a:solidFill>
                  <a:srgbClr val="0070C0"/>
                </a:solidFill>
              </a:rPr>
              <a:t> </a:t>
            </a:r>
            <a:r>
              <a:rPr lang="sr-Cyrl-RS" sz="2000" dirty="0" smtClean="0"/>
              <a:t>је повећано </a:t>
            </a:r>
            <a:r>
              <a:rPr lang="sr-Cyrl-RS" sz="2000" dirty="0"/>
              <a:t>за</a:t>
            </a:r>
            <a:r>
              <a:rPr lang="sr-Cyrl-RS" sz="2000" dirty="0">
                <a:solidFill>
                  <a:srgbClr val="FF0000"/>
                </a:solidFill>
              </a:rPr>
              <a:t> </a:t>
            </a:r>
            <a:r>
              <a:rPr lang="sr-Cyrl-RS" sz="2000" dirty="0" smtClean="0"/>
              <a:t>189</a:t>
            </a:r>
            <a:r>
              <a:rPr lang="sr-Latn-RS" sz="2000" dirty="0" smtClean="0"/>
              <a:t>.</a:t>
            </a:r>
            <a:r>
              <a:rPr lang="sr-Cyrl-RS" sz="2000" dirty="0" smtClean="0"/>
              <a:t>298.847 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повећане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124.496.000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0070C0"/>
                </a:solidFill>
                <a:ea typeface="SimSun" panose="02010600030101010101" pitchFamily="2" charset="-122"/>
              </a:rPr>
              <a:t>Расходи за социјалну заштиту </a:t>
            </a:r>
            <a:r>
              <a:rPr lang="ru-RU" sz="2000" dirty="0">
                <a:ea typeface="SimSun" panose="02010600030101010101" pitchFamily="2" charset="-122"/>
              </a:rPr>
              <a:t>су </a:t>
            </a:r>
            <a:r>
              <a:rPr lang="ru-RU" sz="2000" dirty="0" smtClean="0">
                <a:ea typeface="SimSun" panose="02010600030101010101" pitchFamily="2" charset="-122"/>
              </a:rPr>
              <a:t>повећани </a:t>
            </a:r>
            <a:r>
              <a:rPr lang="ru-RU" sz="2000" dirty="0">
                <a:ea typeface="SimSun" panose="02010600030101010101" pitchFamily="2" charset="-122"/>
              </a:rPr>
              <a:t>за </a:t>
            </a:r>
            <a:r>
              <a:rPr lang="ru-RU" sz="2000" dirty="0" smtClean="0">
                <a:ea typeface="SimSun" panose="02010600030101010101" pitchFamily="2" charset="-122"/>
              </a:rPr>
              <a:t>6.894.214 </a:t>
            </a:r>
            <a:r>
              <a:rPr lang="ru-RU" sz="2000" dirty="0">
                <a:ea typeface="SimSun" panose="02010600030101010101" pitchFamily="2" charset="-122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по </a:t>
            </a:r>
            <a:r>
              <a:rPr lang="sr-Cyrl-RS" sz="3000" b="1" dirty="0" smtClean="0"/>
              <a:t>програмима РЕБАЛНС </a:t>
            </a:r>
            <a:r>
              <a:rPr lang="en-US" sz="3000" b="1" dirty="0" smtClean="0"/>
              <a:t>I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949898"/>
              </p:ext>
            </p:extLst>
          </p:nvPr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</a:t>
                      </a:r>
                      <a:r>
                        <a:rPr lang="en-US" sz="1200" dirty="0" smtClean="0"/>
                        <a:t>2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228.500.000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0</a:t>
                      </a:r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878.200.000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</a:t>
                      </a:r>
                      <a:r>
                        <a:rPr lang="en-US" sz="1000" dirty="0" smtClean="0"/>
                        <a:t>3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04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</a:t>
                      </a:r>
                      <a:r>
                        <a:rPr lang="en-US" sz="1000" dirty="0" smtClean="0"/>
                        <a:t>8</a:t>
                      </a:r>
                      <a:r>
                        <a:rPr lang="sr-Cyrl-RS" sz="1000" dirty="0" smtClean="0"/>
                        <a:t>.</a:t>
                      </a:r>
                      <a:r>
                        <a:rPr lang="en-US" sz="1000" dirty="0" smtClean="0"/>
                        <a:t>846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1,0</a:t>
                      </a:r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360</a:t>
                      </a:r>
                      <a:r>
                        <a:rPr lang="sr-Cyrl-RS" sz="1000" dirty="0" smtClean="0"/>
                        <a:t>.</a:t>
                      </a:r>
                      <a:r>
                        <a:rPr lang="en-US" sz="1000" dirty="0" smtClean="0"/>
                        <a:t>680</a:t>
                      </a:r>
                      <a:r>
                        <a:rPr lang="sr-Cyrl-RS" sz="1000" dirty="0" smtClean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smtClean="0"/>
                        <a:t>46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210.300.000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5,52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2.650.000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0,07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547.600.000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14,36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280.138.000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7,35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52.930.000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1,39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23.844.000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0,63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95.260.000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2,50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14.700.000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0,39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286.960.000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7,53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291.650.000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7,65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442.280.000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11,61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49.462.000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1,30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0,18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3.811.000.000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600559"/>
              </p:ext>
            </p:extLst>
          </p:nvPr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272419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863740"/>
              </p:ext>
            </p:extLst>
          </p:nvPr>
        </p:nvGraphicFramePr>
        <p:xfrm>
          <a:off x="827584" y="98072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483671"/>
              </p:ext>
            </p:extLst>
          </p:nvPr>
        </p:nvGraphicFramePr>
        <p:xfrm>
          <a:off x="683568" y="620688"/>
          <a:ext cx="914501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155215"/>
              </p:ext>
            </p:extLst>
          </p:nvPr>
        </p:nvGraphicFramePr>
        <p:xfrm>
          <a:off x="755576" y="764704"/>
          <a:ext cx="8968283" cy="556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842049"/>
              </p:ext>
            </p:extLst>
          </p:nvPr>
        </p:nvGraphicFramePr>
        <p:xfrm>
          <a:off x="755576" y="620688"/>
          <a:ext cx="9001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907877"/>
              </p:ext>
            </p:extLst>
          </p:nvPr>
        </p:nvGraphicFramePr>
        <p:xfrm>
          <a:off x="899592" y="620688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091992"/>
              </p:ext>
            </p:extLst>
          </p:nvPr>
        </p:nvGraphicFramePr>
        <p:xfrm>
          <a:off x="683568" y="1340768"/>
          <a:ext cx="7488833" cy="41438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2022.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29.620.000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0,78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14.442.000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5.400.000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4.265.000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3.024.126.000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79,35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9.010.000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12.100.000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52.930.000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1,39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23.844.000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0,63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280.138.000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7,35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37.359.000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0,98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181.450.000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4,56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27.465.000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0,72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Културни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108.851.000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2,86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3.811.000.000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48615"/>
              </p:ext>
            </p:extLst>
          </p:nvPr>
        </p:nvGraphicFramePr>
        <p:xfrm>
          <a:off x="899592" y="1340769"/>
          <a:ext cx="7560841" cy="51144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R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788667"/>
              </p:ext>
            </p:extLst>
          </p:nvPr>
        </p:nvGraphicFramePr>
        <p:xfrm>
          <a:off x="457200" y="1340768"/>
          <a:ext cx="7751203" cy="533459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„</a:t>
                      </a:r>
                      <a:r>
                        <a:rPr lang="en-U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Gold gondola </a:t>
                      </a:r>
                      <a:r>
                        <a:rPr lang="en-US" sz="1100" baseline="0" dirty="0" err="1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Zlatibor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“-пословна зград , набавка кабина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рециклажног дворишта „Широка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Уређење трга и језера на Златибору 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примарних и секундарних водовода и канализација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306.000.000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спортских свлачионица,терена и трим стаза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путева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343.000.000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Агро бизнис центра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18.000.000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уличне расвете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фискултурне сале са затвореним базеном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85.500.000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музејске збирке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 Вртића на Златибору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гробља на Златибору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</a:t>
            </a:r>
            <a:r>
              <a:rPr lang="sr-Cyrl-RS" smtClean="0"/>
              <a:t>Одлуку о </a:t>
            </a:r>
            <a:r>
              <a:rPr lang="sr-Cyrl-RS" dirty="0"/>
              <a:t>буџету општине </a:t>
            </a:r>
            <a:r>
              <a:rPr lang="sr-Cyrl-RS" dirty="0" smtClean="0"/>
              <a:t>Чајетина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/>
              <a:t>за </a:t>
            </a:r>
            <a:r>
              <a:rPr lang="sr-Cyrl-RS" smtClean="0"/>
              <a:t>2022.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2022.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1.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1.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Културни центар Чајетина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3469468"/>
              </p:ext>
            </p:extLst>
          </p:nvPr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1412841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</a:t>
            </a:r>
            <a:r>
              <a:rPr lang="en-US" sz="1700" dirty="0" smtClean="0"/>
              <a:t>2</a:t>
            </a:r>
            <a:r>
              <a:rPr lang="sr-Cyrl-RS" sz="1700" dirty="0" smtClean="0"/>
              <a:t>2.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</a:t>
            </a:r>
            <a:r>
              <a:rPr lang="sr-Cyrl-RS" sz="1700" dirty="0" smtClean="0"/>
              <a:t>о изменама и допунама ослуке о </a:t>
            </a:r>
            <a:r>
              <a:rPr lang="sr-Cyrl-RS" sz="1700" dirty="0"/>
              <a:t>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2022.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en-GB" sz="1700" dirty="0" smtClean="0"/>
              <a:t>2</a:t>
            </a:r>
            <a:r>
              <a:rPr lang="sr-Cyrl-RS" sz="1700" dirty="0" smtClean="0"/>
              <a:t>.915.103.615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Cyrl-RS" sz="1700" dirty="0" smtClean="0"/>
              <a:t>870.924.295 динара и средства из осталих извора у износу од 24.972.090 динара.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36859127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3.811.000.000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5093</TotalTime>
  <Words>2066</Words>
  <Application>Microsoft Office PowerPoint</Application>
  <PresentationFormat>On-screen Show (4:3)</PresentationFormat>
  <Paragraphs>443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SimSun</vt:lpstr>
      <vt:lpstr>Arial</vt:lpstr>
      <vt:lpstr>Arial Narrow</vt:lpstr>
      <vt:lpstr>Calibri</vt:lpstr>
      <vt:lpstr>Franklin Gothic Book</vt:lpstr>
      <vt:lpstr>Franklin Gothic Medium</vt:lpstr>
      <vt:lpstr>Rod</vt:lpstr>
      <vt:lpstr>Times New Roman</vt:lpstr>
      <vt:lpstr>Tunga</vt:lpstr>
      <vt:lpstr>Wingdings</vt:lpstr>
      <vt:lpstr>Custom Design</vt:lpstr>
      <vt:lpstr>Angles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2022. годину- РЕБАЛАНС – I - </vt:lpstr>
      <vt:lpstr>Структура планираних прихода и примања за 2022. годину – у процентима</vt:lpstr>
      <vt:lpstr>Шта се променило у односу на 2021. годину?</vt:lpstr>
      <vt:lpstr>На шта се троше јавна средства?</vt:lpstr>
      <vt:lpstr>PowerPoint Presentation</vt:lpstr>
      <vt:lpstr>Структура планираних расхода и издатака                         буџета за 2022. –РЕБАЛАНС I - </vt:lpstr>
      <vt:lpstr>Структура планираних расхода и издатака буџета за 2019. годину</vt:lpstr>
      <vt:lpstr>Шта се променило у односу на 2021. годину ПО РЕБАЛАНСУ I ЗА 2022.ГОДИНУ?</vt:lpstr>
      <vt:lpstr>Расходи буџета по програмима РЕБАЛНС I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Marija Jeremic</cp:lastModifiedBy>
  <cp:revision>529</cp:revision>
  <cp:lastPrinted>2022-08-04T11:29:06Z</cp:lastPrinted>
  <dcterms:created xsi:type="dcterms:W3CDTF">2006-08-16T00:00:00Z</dcterms:created>
  <dcterms:modified xsi:type="dcterms:W3CDTF">2022-08-08T11:00:44Z</dcterms:modified>
</cp:coreProperties>
</file>