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75" r:id="rId7"/>
    <p:sldId id="262" r:id="rId8"/>
    <p:sldId id="282" r:id="rId9"/>
    <p:sldId id="261" r:id="rId10"/>
    <p:sldId id="263" r:id="rId11"/>
    <p:sldId id="283" r:id="rId12"/>
    <p:sldId id="264" r:id="rId13"/>
    <p:sldId id="277" r:id="rId14"/>
    <p:sldId id="279" r:id="rId15"/>
    <p:sldId id="266" r:id="rId16"/>
    <p:sldId id="284" r:id="rId17"/>
    <p:sldId id="268" r:id="rId18"/>
    <p:sldId id="276" r:id="rId19"/>
    <p:sldId id="280" r:id="rId20"/>
    <p:sldId id="271" r:id="rId21"/>
    <p:sldId id="272" r:id="rId22"/>
    <p:sldId id="273" r:id="rId23"/>
    <p:sldId id="274" r:id="rId24"/>
    <p:sldId id="281" r:id="rId25"/>
    <p:sldId id="278" r:id="rId2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/>
  <p:cmAuthor id="2" name="Milena Radomirovic" initials="MR" lastIdx="2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 showGuides="1">
      <p:cViewPr varScale="1">
        <p:scale>
          <a:sx n="96" d="100"/>
          <a:sy n="96" d="100"/>
        </p:scale>
        <p:origin x="3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zica%20Resimic\Desktop\OPSTINA%20Gradjanski%20vodic%20kroza%20odluku%20o%20budzetu%20(1)\2023\Prilog%202%20-%20Pomocni%20dokument%20za%20tabele%20i%20grafik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zica%20Resimic\Desktop\OPSTINA%20Gradjanski%20vodic%20kroza%20odluku%20o%20budzetu%20(1)\2023\Prilog%202%20-%20Pomocni%20dokument%20za%20tabele%20i%20grafik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uzica%20Resimic\Desktop\OPSTINA%20Gradjanski%20vodic%20kroza%20odluku%20o%20budzetu%20(1)\2023\Prilog%202%20-%20Pomocni%20dokument%20za%20tabele%20i%20grafik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radni_lis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0588303369342401"/>
          <c:y val="0.31040178542253499"/>
          <c:w val="0.62846713498254902"/>
          <c:h val="0.5555376872008650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977-4007-AA9A-BC1A7C2DA8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977-4007-AA9A-BC1A7C2DA8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977-4007-AA9A-BC1A7C2DA8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977-4007-AA9A-BC1A7C2DA8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977-4007-AA9A-BC1A7C2DA8E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977-4007-AA9A-BC1A7C2DA8E4}"/>
              </c:ext>
            </c:extLst>
          </c:dPt>
          <c:dLbls>
            <c:dLbl>
              <c:idx val="0"/>
              <c:layout>
                <c:manualLayout>
                  <c:x val="4.2935426600180402E-3"/>
                  <c:y val="-2.746135556584839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27.90%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77-4007-AA9A-BC1A7C2DA8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5.62%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77-4007-AA9A-BC1A7C2DA8E4}"/>
                </c:ext>
              </c:extLst>
            </c:dLbl>
            <c:dLbl>
              <c:idx val="2"/>
              <c:layout>
                <c:manualLayout>
                  <c:x val="4.2949015040300201E-2"/>
                  <c:y val="-1.4606515362050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55.21%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77-4007-AA9A-BC1A7C2DA8E4}"/>
                </c:ext>
              </c:extLst>
            </c:dLbl>
            <c:dLbl>
              <c:idx val="4"/>
              <c:layout>
                <c:manualLayout>
                  <c:x val="-0.18654776781561799"/>
                  <c:y val="1.30327003242242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77-4007-AA9A-BC1A7C2DA8E4}"/>
                </c:ext>
              </c:extLst>
            </c:dLbl>
            <c:dLbl>
              <c:idx val="5"/>
              <c:layout>
                <c:manualLayout>
                  <c:x val="3.90344119157678E-2"/>
                  <c:y val="-4.07843137254901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ренета </a:t>
                    </a:r>
                    <a:r>
                      <a:rPr lang="ru-RU" dirty="0"/>
                      <a:t>средства ихз претходне године
</a:t>
                    </a:r>
                    <a:r>
                      <a:rPr lang="ru-RU" dirty="0" smtClean="0"/>
                      <a:t>11.22%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77-4007-AA9A-BC1A7C2DA8E4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623417500</c:v>
                </c:pt>
                <c:pt idx="1">
                  <c:v>100032191</c:v>
                </c:pt>
                <c:pt idx="2">
                  <c:v>942540309</c:v>
                </c:pt>
                <c:pt idx="3">
                  <c:v>1010000</c:v>
                </c:pt>
                <c:pt idx="4" formatCode="General">
                  <c:v>0</c:v>
                </c:pt>
                <c:pt idx="5">
                  <c:v>220000000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977-4007-AA9A-BC1A7C2DA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C5A-4AE6-8B03-0EFB0A2D8A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C5A-4AE6-8B03-0EFB0A2D8AEF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C5A-4AE6-8B03-0EFB0A2D8A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C5A-4AE6-8B03-0EFB0A2D8A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C5A-4AE6-8B03-0EFB0A2D8AE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C5A-4AE6-8B03-0EFB0A2D8AE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C5A-4AE6-8B03-0EFB0A2D8AE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C5A-4AE6-8B03-0EFB0A2D8AEF}"/>
              </c:ext>
            </c:extLst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5A-4AE6-8B03-0EFB0A2D8AEF}"/>
                </c:ext>
              </c:extLst>
            </c:dLbl>
            <c:dLbl>
              <c:idx val="1"/>
              <c:layout>
                <c:manualLayout>
                  <c:x val="3.6020770784946803E-2"/>
                  <c:y val="0.138039169194188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5A-4AE6-8B03-0EFB0A2D8AEF}"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5A-4AE6-8B03-0EFB0A2D8AEF}"/>
                </c:ext>
              </c:extLst>
            </c:dLbl>
            <c:dLbl>
              <c:idx val="3"/>
              <c:layout>
                <c:manualLayout>
                  <c:x val="-4.0243433599577001E-2"/>
                  <c:y val="3.26282614924075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5A-4AE6-8B03-0EFB0A2D8AEF}"/>
                </c:ext>
              </c:extLst>
            </c:dLbl>
            <c:dLbl>
              <c:idx val="4"/>
              <c:layout>
                <c:manualLayout>
                  <c:x val="-0.22443822579731501"/>
                  <c:y val="1.75599442792361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3.22%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5A-4AE6-8B03-0EFB0A2D8AEF}"/>
                </c:ext>
              </c:extLst>
            </c:dLbl>
            <c:dLbl>
              <c:idx val="5"/>
              <c:layout>
                <c:manualLayout>
                  <c:x val="-0.23990717347381901"/>
                  <c:y val="-0.158740420935463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5A-4AE6-8B03-0EFB0A2D8AEF}"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C5A-4AE6-8B03-0EFB0A2D8AEF}"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C5A-4AE6-8B03-0EFB0A2D8AEF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303837000</c:v>
                </c:pt>
                <c:pt idx="1">
                  <c:v>939909000</c:v>
                </c:pt>
                <c:pt idx="2">
                  <c:v>376803000</c:v>
                </c:pt>
                <c:pt idx="3">
                  <c:v>107660000</c:v>
                </c:pt>
                <c:pt idx="4">
                  <c:v>107400000</c:v>
                </c:pt>
                <c:pt idx="5">
                  <c:v>205704000</c:v>
                </c:pt>
                <c:pt idx="6">
                  <c:v>1258687000</c:v>
                </c:pt>
                <c:pt idx="7">
                  <c:v>35000000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C5A-4AE6-8B03-0EFB0A2D8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03F-4EED-BEF1-14D8900D3E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03F-4EED-BEF1-14D8900D3E86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03F-4EED-BEF1-14D8900D3E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03F-4EED-BEF1-14D8900D3E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03F-4EED-BEF1-14D8900D3E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03F-4EED-BEF1-14D8900D3E8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03F-4EED-BEF1-14D8900D3E8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03F-4EED-BEF1-14D8900D3E86}"/>
              </c:ext>
            </c:extLst>
          </c:dPt>
          <c:dLbls>
            <c:dLbl>
              <c:idx val="0"/>
              <c:layout>
                <c:manualLayout>
                  <c:x val="8.03105767499286E-2"/>
                  <c:y val="-9.547504728273899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3F-4EED-BEF1-14D8900D3E86}"/>
                </c:ext>
              </c:extLst>
            </c:dLbl>
            <c:dLbl>
              <c:idx val="1"/>
              <c:layout>
                <c:manualLayout>
                  <c:x val="-2.7796463119235899E-2"/>
                  <c:y val="0.24260738015991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3F-4EED-BEF1-14D8900D3E86}"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3F-4EED-BEF1-14D8900D3E86}"/>
                </c:ext>
              </c:extLst>
            </c:dLbl>
            <c:dLbl>
              <c:idx val="3"/>
              <c:layout>
                <c:manualLayout>
                  <c:x val="-4.0243433599577001E-2"/>
                  <c:y val="3.26282614924075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3F-4EED-BEF1-14D8900D3E86}"/>
                </c:ext>
              </c:extLst>
            </c:dLbl>
            <c:dLbl>
              <c:idx val="4"/>
              <c:layout>
                <c:manualLayout>
                  <c:x val="-0.12061616451993799"/>
                  <c:y val="-6.90355659088778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3.27%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03F-4EED-BEF1-14D8900D3E86}"/>
                </c:ext>
              </c:extLst>
            </c:dLbl>
            <c:dLbl>
              <c:idx val="5"/>
              <c:layout>
                <c:manualLayout>
                  <c:x val="-9.7032809442942E-2"/>
                  <c:y val="-0.23880044580409299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остали расходи
4.84%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3F-4EED-BEF1-14D8900D3E86}"/>
                </c:ext>
              </c:extLst>
            </c:dLbl>
            <c:dLbl>
              <c:idx val="6"/>
              <c:layout>
                <c:manualLayout>
                  <c:x val="0.11099370325034399"/>
                  <c:y val="-0.15313573880398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03F-4EED-BEF1-14D8900D3E86}"/>
                </c:ext>
              </c:extLst>
            </c:dLbl>
            <c:dLbl>
              <c:idx val="7"/>
              <c:layout>
                <c:manualLayout>
                  <c:x val="4.3629499391265002E-2"/>
                  <c:y val="-5.91536952453267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03F-4EED-BEF1-14D8900D3E86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376836000</c:v>
                </c:pt>
                <c:pt idx="1">
                  <c:v>1027047000</c:v>
                </c:pt>
                <c:pt idx="2">
                  <c:v>402530000</c:v>
                </c:pt>
                <c:pt idx="3">
                  <c:v>160220000</c:v>
                </c:pt>
                <c:pt idx="4">
                  <c:v>120200000</c:v>
                </c:pt>
                <c:pt idx="5">
                  <c:v>177495000</c:v>
                </c:pt>
                <c:pt idx="6">
                  <c:v>1373672000</c:v>
                </c:pt>
                <c:pt idx="7">
                  <c:v>35000000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03F-4EED-BEF1-14D8900D3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9AB-43C2-8CA8-0904A8AADC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9AB-43C2-8CA8-0904A8AADCAF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9AB-43C2-8CA8-0904A8AADC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9AB-43C2-8CA8-0904A8AADC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9AB-43C2-8CA8-0904A8AADC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9AB-43C2-8CA8-0904A8AADC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9AB-43C2-8CA8-0904A8AADC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9AB-43C2-8CA8-0904A8AADCAF}"/>
              </c:ext>
            </c:extLst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tx>
                <c:rich>
                  <a:bodyPr/>
                  <a:lstStyle/>
                  <a:p>
                    <a:r>
                      <a:t>расходи за запослене</a:t>
                    </a:r>
                  </a:p>
                  <a:p>
                    <a:r>
                      <a:t>10.26%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AB-43C2-8CA8-0904A8AADCAF}"/>
                </c:ext>
              </c:extLst>
            </c:dLbl>
            <c:dLbl>
              <c:idx val="1"/>
              <c:layout>
                <c:manualLayout>
                  <c:x val="3.6020770784946803E-2"/>
                  <c:y val="0.13803916919418899"/>
                </c:manualLayout>
              </c:layout>
              <c:tx>
                <c:rich>
                  <a:bodyPr/>
                  <a:lstStyle/>
                  <a:p>
                    <a:r>
                      <a:t>коришћење услуга и роба</a:t>
                    </a:r>
                  </a:p>
                  <a:p>
                    <a:r>
                      <a:t>29.45%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AB-43C2-8CA8-0904A8AADCAF}"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tx>
                <c:rich>
                  <a:bodyPr/>
                  <a:lstStyle/>
                  <a:p>
                    <a:r>
                      <a:t>субвенције</a:t>
                    </a:r>
                  </a:p>
                  <a:p>
                    <a:r>
                      <a:t>10.73%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AB-43C2-8CA8-0904A8AADCAF}"/>
                </c:ext>
              </c:extLst>
            </c:dLbl>
            <c:dLbl>
              <c:idx val="3"/>
              <c:layout>
                <c:manualLayout>
                  <c:x val="-4.0243433599577001E-2"/>
                  <c:y val="3.2628261492407599E-2"/>
                </c:manualLayout>
              </c:layout>
              <c:tx>
                <c:rich>
                  <a:bodyPr/>
                  <a:lstStyle/>
                  <a:p>
                    <a:r>
                      <a:t>дотације и трансфери</a:t>
                    </a:r>
                  </a:p>
                  <a:p>
                    <a:r>
                      <a:t>4.40%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AB-43C2-8CA8-0904A8AADCAF}"/>
                </c:ext>
              </c:extLst>
            </c:dLbl>
            <c:dLbl>
              <c:idx val="4"/>
              <c:layout>
                <c:manualLayout>
                  <c:x val="-0.22443822579731501"/>
                  <c:y val="1.75599442792361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</a:t>
                    </a:r>
                    <a:r>
                      <a:rPr altLang="sr-Cyrl-RS"/>
                      <a:t>61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AB-43C2-8CA8-0904A8AADCAF}"/>
                </c:ext>
              </c:extLst>
            </c:dLbl>
            <c:dLbl>
              <c:idx val="5"/>
              <c:layout>
                <c:manualLayout>
                  <c:x val="-0.23990717347381901"/>
                  <c:y val="-0.15874042093546301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остали расходи
</a:t>
                    </a:r>
                    <a:r>
                      <a:rPr altLang="sr-Cyrl-RS"/>
                      <a:t>5</a:t>
                    </a:r>
                    <a:r>
                      <a:rPr lang="sr-Cyrl-RS"/>
                      <a:t>.</a:t>
                    </a:r>
                    <a:r>
                      <a:rPr altLang="sr-Cyrl-RS"/>
                      <a:t>09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AB-43C2-8CA8-0904A8AADCAF}"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tx>
                <c:rich>
                  <a:bodyPr/>
                  <a:lstStyle/>
                  <a:p>
                    <a:r>
                      <a:t>капитални издаци</a:t>
                    </a:r>
                  </a:p>
                  <a:p>
                    <a:r>
                      <a:t>36.04%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AB-43C2-8CA8-0904A8AADCAF}"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9AB-43C2-8CA8-0904A8AADCAF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'[Prilog 2 - Pomocni dokument za tabele i grafike.xlsx]Rashodi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'[Prilog 2 - Pomocni dokument za tabele i grafike.xlsx]Rashodi i izdaci'!$D$6:$D$13</c:f>
              <c:numCache>
                <c:formatCode>General</c:formatCode>
                <c:ptCount val="8"/>
                <c:pt idx="0">
                  <c:v>369065000</c:v>
                </c:pt>
                <c:pt idx="1">
                  <c:v>1059745700</c:v>
                </c:pt>
                <c:pt idx="2">
                  <c:v>386000000</c:v>
                </c:pt>
                <c:pt idx="3">
                  <c:v>160220000</c:v>
                </c:pt>
                <c:pt idx="4">
                  <c:v>130000000</c:v>
                </c:pt>
                <c:pt idx="5">
                  <c:v>177495000</c:v>
                </c:pt>
                <c:pt idx="6">
                  <c:v>1296841300</c:v>
                </c:pt>
                <c:pt idx="7">
                  <c:v>15000000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9AB-43C2-8CA8-0904A8AAD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607629427792899"/>
          <c:y val="0.37589947089947101"/>
          <c:w val="0.40236148955494999"/>
          <c:h val="0.36484126984127002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45-4D86-A439-8C8894F03C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45-4D86-A439-8C8894F03C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645-4D86-A439-8C8894F03C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645-4D86-A439-8C8894F03C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645-4D86-A439-8C8894F03C7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645-4D86-A439-8C8894F03C7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645-4D86-A439-8C8894F03C7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645-4D86-A439-8C8894F03C7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645-4D86-A439-8C8894F03C7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F645-4D86-A439-8C8894F03C7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F645-4D86-A439-8C8894F03C7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F645-4D86-A439-8C8894F03C7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F645-4D86-A439-8C8894F03C7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F645-4D86-A439-8C8894F03C7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F645-4D86-A439-8C8894F03C7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F645-4D86-A439-8C8894F03C71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F645-4D86-A439-8C8894F03C71}"/>
              </c:ext>
            </c:extLst>
          </c:dPt>
          <c:dLbls>
            <c:dLbl>
              <c:idx val="0"/>
              <c:layout>
                <c:manualLayout>
                  <c:x val="-7.2661217075386704E-3"/>
                  <c:y val="-0.187830687830687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</a:t>
                    </a:r>
                    <a:r>
                      <a:rPr lang="ru-RU" dirty="0" smtClean="0"/>
                      <a:t>4.95%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45-4D86-A439-8C8894F03C71}"/>
                </c:ext>
              </c:extLst>
            </c:dLbl>
            <c:dLbl>
              <c:idx val="1"/>
              <c:layout>
                <c:manualLayout>
                  <c:x val="0.12170753860127199"/>
                  <c:y val="-0.28835978835978798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ДЕЛАТНОСТИ 
</a:t>
                    </a:r>
                    <a:r>
                      <a:rPr lang="sr-Cyrl-RS" dirty="0" smtClean="0"/>
                      <a:t>20.23</a:t>
                    </a:r>
                    <a:r>
                      <a:rPr lang="sr-Cyrl-RS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45-4D86-A439-8C8894F03C71}"/>
                </c:ext>
              </c:extLst>
            </c:dLbl>
            <c:dLbl>
              <c:idx val="2"/>
              <c:layout>
                <c:manualLayout>
                  <c:x val="0.15258855585830999"/>
                  <c:y val="-0.17195767195767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45-4D86-A439-8C8894F03C71}"/>
                </c:ext>
              </c:extLst>
            </c:dLbl>
            <c:dLbl>
              <c:idx val="3"/>
              <c:layout>
                <c:manualLayout>
                  <c:x val="0.15622161671208001"/>
                  <c:y val="-6.878306878306879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</a:t>
                    </a:r>
                    <a:r>
                      <a:rPr lang="sr-Cyrl-RS" dirty="0" smtClean="0"/>
                      <a:t>15.48%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45-4D86-A439-8C8894F03C71}"/>
                </c:ext>
              </c:extLst>
            </c:dLbl>
            <c:dLbl>
              <c:idx val="4"/>
              <c:layout>
                <c:manualLayout>
                  <c:x val="0.116257947320618"/>
                  <c:y val="-6.349206349206350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</a:t>
                    </a:r>
                    <a:r>
                      <a:rPr lang="ru-RU" dirty="0" smtClean="0"/>
                      <a:t>2.55%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45-4D86-A439-8C8894F03C71}"/>
                </c:ext>
              </c:extLst>
            </c:dLbl>
            <c:dLbl>
              <c:idx val="5"/>
              <c:layout>
                <c:manualLayout>
                  <c:x val="-4.54132606721162E-2"/>
                  <c:y val="2.6455026455026501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ЗАШТИТА ЖИВОТНЕ СРЕДИНЕ
</a:t>
                    </a:r>
                    <a:r>
                      <a:rPr lang="sr-Cyrl-RS" dirty="0" smtClean="0"/>
                      <a:t>0.04%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45-4D86-A439-8C8894F03C71}"/>
                </c:ext>
              </c:extLst>
            </c:dLbl>
            <c:dLbl>
              <c:idx val="6"/>
              <c:layout>
                <c:manualLayout>
                  <c:x val="0.108991825613079"/>
                  <c:y val="0.140211640211640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ОРГАНИЗАЦИЈА САОБРАЋАЈА И САОБРАЋАЈНА ИНФРАСТРУКТУРА
</a:t>
                    </a:r>
                    <a:r>
                      <a:rPr lang="ru-RU" dirty="0" smtClean="0"/>
                      <a:t>9.10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645-4D86-A439-8C8894F03C71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</a:t>
                    </a:r>
                    <a:r>
                      <a:rPr lang="ru-RU" dirty="0" smtClean="0"/>
                      <a:t>5.27%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645-4D86-A439-8C8894F03C71}"/>
                </c:ext>
              </c:extLst>
            </c:dLbl>
            <c:dLbl>
              <c:idx val="8"/>
              <c:layout>
                <c:manualLayout>
                  <c:x val="1.63487738419619E-2"/>
                  <c:y val="0.164021164021164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ВАСПИТАЊЕ
</a:t>
                    </a:r>
                    <a:r>
                      <a:rPr lang="ru-RU" dirty="0" smtClean="0"/>
                      <a:t>1.75%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645-4D86-A439-8C8894F03C71}"/>
                </c:ext>
              </c:extLst>
            </c:dLbl>
            <c:dLbl>
              <c:idx val="9"/>
              <c:layout>
                <c:manualLayout>
                  <c:x val="-0.230699364214351"/>
                  <c:y val="0.121693121693122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Средње образовање И ВАСПИТАЊЕ
</a:t>
                    </a:r>
                    <a:r>
                      <a:rPr lang="ru-RU" dirty="0" smtClean="0"/>
                      <a:t>0.43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645-4D86-A439-8C8894F03C71}"/>
                </c:ext>
              </c:extLst>
            </c:dLbl>
            <c:dLbl>
              <c:idx val="10"/>
              <c:layout>
                <c:manualLayout>
                  <c:x val="-4.5413260672116297E-2"/>
                  <c:y val="5.0264341957255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</a:t>
                    </a:r>
                    <a:r>
                      <a:rPr lang="ru-RU" dirty="0" smtClean="0"/>
                      <a:t>2.98%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645-4D86-A439-8C8894F03C71}"/>
                </c:ext>
              </c:extLst>
            </c:dLbl>
            <c:dLbl>
              <c:idx val="11"/>
              <c:layout>
                <c:manualLayout>
                  <c:x val="-0.13623978201634901"/>
                  <c:y val="-2.645502645502649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</a:t>
                    </a:r>
                    <a:r>
                      <a:rPr lang="sr-Cyrl-RS" dirty="0" smtClean="0"/>
                      <a:t>0.29%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645-4D86-A439-8C8894F03C71}"/>
                </c:ext>
              </c:extLst>
            </c:dLbl>
            <c:dLbl>
              <c:idx val="12"/>
              <c:layout>
                <c:manualLayout>
                  <c:x val="-0.134423251589464"/>
                  <c:y val="-0.13756613756613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</a:t>
                    </a:r>
                    <a:r>
                      <a:rPr lang="ru-RU" dirty="0" smtClean="0"/>
                      <a:t>2.89%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645-4D86-A439-8C8894F03C71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</a:t>
                    </a:r>
                    <a:r>
                      <a:rPr lang="ru-RU" dirty="0" smtClean="0"/>
                      <a:t>17.14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645-4D86-A439-8C8894F03C71}"/>
                </c:ext>
              </c:extLst>
            </c:dLbl>
            <c:dLbl>
              <c:idx val="14"/>
              <c:layout>
                <c:manualLayout>
                  <c:x val="-0.24704813805631201"/>
                  <c:y val="-0.1031746031746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</a:t>
                    </a:r>
                    <a:r>
                      <a:rPr lang="ru-RU" dirty="0" smtClean="0"/>
                      <a:t>15.16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645-4D86-A439-8C8894F03C71}"/>
                </c:ext>
              </c:extLst>
            </c:dLbl>
            <c:dLbl>
              <c:idx val="15"/>
              <c:layout>
                <c:manualLayout>
                  <c:x val="-0.11444141689373299"/>
                  <c:y val="-0.21693121693121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</a:t>
                    </a:r>
                    <a:r>
                      <a:rPr lang="ru-RU" dirty="0" smtClean="0"/>
                      <a:t>1.44%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645-4D86-A439-8C8894F03C71}"/>
                </c:ext>
              </c:extLst>
            </c:dLbl>
            <c:dLbl>
              <c:idx val="16"/>
              <c:layout>
                <c:manualLayout>
                  <c:x val="0.127156986848034"/>
                  <c:y val="-1.0582010582010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645-4D86-A439-8C8894F03C71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62800000</c:v>
                </c:pt>
                <c:pt idx="1">
                  <c:v>364801000</c:v>
                </c:pt>
                <c:pt idx="2">
                  <c:v>4700000</c:v>
                </c:pt>
                <c:pt idx="3">
                  <c:v>337059000</c:v>
                </c:pt>
                <c:pt idx="4">
                  <c:v>46100000</c:v>
                </c:pt>
                <c:pt idx="5">
                  <c:v>1000000</c:v>
                </c:pt>
                <c:pt idx="6">
                  <c:v>68000000</c:v>
                </c:pt>
                <c:pt idx="7">
                  <c:v>111053500</c:v>
                </c:pt>
                <c:pt idx="8">
                  <c:v>41815000</c:v>
                </c:pt>
                <c:pt idx="9">
                  <c:v>10000000</c:v>
                </c:pt>
                <c:pt idx="10">
                  <c:v>60920000</c:v>
                </c:pt>
                <c:pt idx="11">
                  <c:v>5900000</c:v>
                </c:pt>
                <c:pt idx="12">
                  <c:v>62582000</c:v>
                </c:pt>
                <c:pt idx="13">
                  <c:v>334671000</c:v>
                </c:pt>
                <c:pt idx="14">
                  <c:v>340750500</c:v>
                </c:pt>
                <c:pt idx="15">
                  <c:v>34848000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F645-4D86-A439-8C8894F03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7E5-4529-A747-8DA51268D7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7E5-4529-A747-8DA51268D770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7E5-4529-A747-8DA51268D7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7E5-4529-A747-8DA51268D77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7E5-4529-A747-8DA51268D77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7E5-4529-A747-8DA51268D77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7E5-4529-A747-8DA51268D77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27E5-4529-A747-8DA51268D770}"/>
              </c:ext>
            </c:extLst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E5-4529-A747-8DA51268D770}"/>
                </c:ext>
              </c:extLst>
            </c:dLbl>
            <c:dLbl>
              <c:idx val="1"/>
              <c:layout>
                <c:manualLayout>
                  <c:x val="3.6979969183359003E-2"/>
                  <c:y val="0.1380392156862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E5-4529-A747-8DA51268D770}"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E5-4529-A747-8DA51268D770}"/>
                </c:ext>
              </c:extLst>
            </c:dLbl>
            <c:dLbl>
              <c:idx val="3"/>
              <c:layout>
                <c:manualLayout>
                  <c:x val="-4.3121131441303702E-2"/>
                  <c:y val="9.11811682259918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E5-4529-A747-8DA51268D770}"/>
                </c:ext>
              </c:extLst>
            </c:dLbl>
            <c:dLbl>
              <c:idx val="4"/>
              <c:layout>
                <c:manualLayout>
                  <c:x val="-4.3143261768537902E-2"/>
                  <c:y val="-1.08800389913619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E5-4529-A747-8DA51268D770}"/>
                </c:ext>
              </c:extLst>
            </c:dLbl>
            <c:dLbl>
              <c:idx val="5"/>
              <c:layout>
                <c:manualLayout>
                  <c:x val="-7.3959938366718006E-2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7E5-4529-A747-8DA51268D770}"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7E5-4529-A747-8DA51268D770}"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7E5-4529-A747-8DA51268D770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E5-4529-A747-8DA51268D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607629427792899"/>
          <c:y val="0.37589947089947101"/>
          <c:w val="0.40236148955494999"/>
          <c:h val="0.36484126984127002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A9-40B3-BE40-7FFC009A1D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A9-40B3-BE40-7FFC009A1D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A9-40B3-BE40-7FFC009A1D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FA9-40B3-BE40-7FFC009A1D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FA9-40B3-BE40-7FFC009A1D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FA9-40B3-BE40-7FFC009A1DF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FA9-40B3-BE40-7FFC009A1DF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FA9-40B3-BE40-7FFC009A1DF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FA9-40B3-BE40-7FFC009A1DF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7FA9-40B3-BE40-7FFC009A1DF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7FA9-40B3-BE40-7FFC009A1DF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7FA9-40B3-BE40-7FFC009A1DF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7FA9-40B3-BE40-7FFC009A1DF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7FA9-40B3-BE40-7FFC009A1DF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7FA9-40B3-BE40-7FFC009A1DF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7FA9-40B3-BE40-7FFC009A1DFD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7FA9-40B3-BE40-7FFC009A1DFD}"/>
              </c:ext>
            </c:extLst>
          </c:dPt>
          <c:dLbls>
            <c:dLbl>
              <c:idx val="0"/>
              <c:layout>
                <c:manualLayout>
                  <c:x val="-7.2661217075386704E-3"/>
                  <c:y val="-0.187830687830687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A9-40B3-BE40-7FFC009A1DFD}"/>
                </c:ext>
              </c:extLst>
            </c:dLbl>
            <c:dLbl>
              <c:idx val="1"/>
              <c:layout>
                <c:manualLayout>
                  <c:x val="0.12170753860127199"/>
                  <c:y val="-0.288359788359787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A9-40B3-BE40-7FFC009A1DFD}"/>
                </c:ext>
              </c:extLst>
            </c:dLbl>
            <c:dLbl>
              <c:idx val="2"/>
              <c:layout>
                <c:manualLayout>
                  <c:x val="0.15258855585830999"/>
                  <c:y val="-0.17195767195767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A9-40B3-BE40-7FFC009A1DFD}"/>
                </c:ext>
              </c:extLst>
            </c:dLbl>
            <c:dLbl>
              <c:idx val="3"/>
              <c:layout>
                <c:manualLayout>
                  <c:x val="0.15622161671208001"/>
                  <c:y val="-6.878306878306879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A9-40B3-BE40-7FFC009A1DFD}"/>
                </c:ext>
              </c:extLst>
            </c:dLbl>
            <c:dLbl>
              <c:idx val="4"/>
              <c:layout>
                <c:manualLayout>
                  <c:x val="0.116257947320618"/>
                  <c:y val="-6.34920634920635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A9-40B3-BE40-7FFC009A1DFD}"/>
                </c:ext>
              </c:extLst>
            </c:dLbl>
            <c:dLbl>
              <c:idx val="5"/>
              <c:layout>
                <c:manualLayout>
                  <c:x val="-4.54132606721162E-2"/>
                  <c:y val="2.645502645502650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FA9-40B3-BE40-7FFC009A1DFD}"/>
                </c:ext>
              </c:extLst>
            </c:dLbl>
            <c:dLbl>
              <c:idx val="6"/>
              <c:layout>
                <c:manualLayout>
                  <c:x val="0.108991825613079"/>
                  <c:y val="0.140211640211640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FA9-40B3-BE40-7FFC009A1DF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FA9-40B3-BE40-7FFC009A1DFD}"/>
                </c:ext>
              </c:extLst>
            </c:dLbl>
            <c:dLbl>
              <c:idx val="8"/>
              <c:layout>
                <c:manualLayout>
                  <c:x val="1.63487738419619E-2"/>
                  <c:y val="0.164021164021164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FA9-40B3-BE40-7FFC009A1DFD}"/>
                </c:ext>
              </c:extLst>
            </c:dLbl>
            <c:dLbl>
              <c:idx val="9"/>
              <c:layout>
                <c:manualLayout>
                  <c:x val="-0.230699364214351"/>
                  <c:y val="0.121693121693122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FA9-40B3-BE40-7FFC009A1DFD}"/>
                </c:ext>
              </c:extLst>
            </c:dLbl>
            <c:dLbl>
              <c:idx val="10"/>
              <c:layout>
                <c:manualLayout>
                  <c:x val="-4.5413260672116297E-2"/>
                  <c:y val="5.026434195725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FA9-40B3-BE40-7FFC009A1DFD}"/>
                </c:ext>
              </c:extLst>
            </c:dLbl>
            <c:dLbl>
              <c:idx val="11"/>
              <c:layout>
                <c:manualLayout>
                  <c:x val="-0.13623978201634901"/>
                  <c:y val="-2.64550264550264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FA9-40B3-BE40-7FFC009A1DFD}"/>
                </c:ext>
              </c:extLst>
            </c:dLbl>
            <c:dLbl>
              <c:idx val="12"/>
              <c:layout>
                <c:manualLayout>
                  <c:x val="-0.134423251589464"/>
                  <c:y val="-0.1375661375661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FA9-40B3-BE40-7FFC009A1DFD}"/>
                </c:ext>
              </c:extLst>
            </c:dLbl>
            <c:dLbl>
              <c:idx val="13"/>
              <c:layout>
                <c:manualLayout>
                  <c:x val="-9.4011027913063996E-2"/>
                  <c:y val="-0.1481481481481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FA9-40B3-BE40-7FFC009A1DFD}"/>
                </c:ext>
              </c:extLst>
            </c:dLbl>
            <c:dLbl>
              <c:idx val="14"/>
              <c:layout>
                <c:manualLayout>
                  <c:x val="-0.24704813805631201"/>
                  <c:y val="-0.1031746031746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FA9-40B3-BE40-7FFC009A1DFD}"/>
                </c:ext>
              </c:extLst>
            </c:dLbl>
            <c:dLbl>
              <c:idx val="15"/>
              <c:layout>
                <c:manualLayout>
                  <c:x val="-0.11444141689373299"/>
                  <c:y val="-0.2169312169312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FA9-40B3-BE40-7FFC009A1DFD}"/>
                </c:ext>
              </c:extLst>
            </c:dLbl>
            <c:dLbl>
              <c:idx val="16"/>
              <c:layout>
                <c:manualLayout>
                  <c:x val="0.127156986848034"/>
                  <c:y val="-1.0582010582010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FA9-40B3-BE40-7FFC009A1DFD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94390600</c:v>
                </c:pt>
                <c:pt idx="1">
                  <c:v>536700000</c:v>
                </c:pt>
                <c:pt idx="2">
                  <c:v>6700000</c:v>
                </c:pt>
                <c:pt idx="3">
                  <c:v>166740000</c:v>
                </c:pt>
                <c:pt idx="4">
                  <c:v>67800000</c:v>
                </c:pt>
                <c:pt idx="5">
                  <c:v>1550000</c:v>
                </c:pt>
                <c:pt idx="6">
                  <c:v>273000000</c:v>
                </c:pt>
                <c:pt idx="7">
                  <c:v>114000000</c:v>
                </c:pt>
                <c:pt idx="8">
                  <c:v>41450000</c:v>
                </c:pt>
                <c:pt idx="9">
                  <c:v>10000000</c:v>
                </c:pt>
                <c:pt idx="10">
                  <c:v>76455000</c:v>
                </c:pt>
                <c:pt idx="11">
                  <c:v>6200000</c:v>
                </c:pt>
                <c:pt idx="12">
                  <c:v>82072000</c:v>
                </c:pt>
                <c:pt idx="13">
                  <c:v>167263000</c:v>
                </c:pt>
                <c:pt idx="14">
                  <c:v>394418400</c:v>
                </c:pt>
                <c:pt idx="15">
                  <c:v>38261000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7FA9-40B3-BE40-7FFC009A1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607629427792899"/>
          <c:y val="0.37589947089947101"/>
          <c:w val="0.40236148955494999"/>
          <c:h val="0.3648412698412700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AB5-4245-A530-F45D552F61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AB5-4245-A530-F45D552F61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AB5-4245-A530-F45D552F61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AB5-4245-A530-F45D552F61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AB5-4245-A530-F45D552F61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AB5-4245-A530-F45D552F610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AB5-4245-A530-F45D552F610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AB5-4245-A530-F45D552F610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AB5-4245-A530-F45D552F610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CAB5-4245-A530-F45D552F610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CAB5-4245-A530-F45D552F610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CAB5-4245-A530-F45D552F6102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CAB5-4245-A530-F45D552F6102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CAB5-4245-A530-F45D552F6102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CAB5-4245-A530-F45D552F6102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CAB5-4245-A530-F45D552F6102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CAB5-4245-A530-F45D552F6102}"/>
              </c:ext>
            </c:extLst>
          </c:dPt>
          <c:dLbls>
            <c:dLbl>
              <c:idx val="0"/>
              <c:layout>
                <c:manualLayout>
                  <c:x val="-2.17983651226158E-2"/>
                  <c:y val="-0.201058201058200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B5-4245-A530-F45D552F6102}"/>
                </c:ext>
              </c:extLst>
            </c:dLbl>
            <c:dLbl>
              <c:idx val="1"/>
              <c:layout>
                <c:manualLayout>
                  <c:x val="7.4477747502270694E-2"/>
                  <c:y val="-0.288359788359787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B5-4245-A530-F45D552F6102}"/>
                </c:ext>
              </c:extLst>
            </c:dLbl>
            <c:dLbl>
              <c:idx val="2"/>
              <c:layout>
                <c:manualLayout>
                  <c:x val="0.112147125729595"/>
                  <c:y val="-0.18560676201833501"/>
                </c:manualLayout>
              </c:layout>
              <c:tx>
                <c:rich>
                  <a:bodyPr/>
                  <a:lstStyle/>
                  <a:p>
                    <a:r>
                      <a:t>ЛОКАЛНИ ЕКОНОМСКИ РАЗВОЈ </a:t>
                    </a:r>
                  </a:p>
                  <a:p>
                    <a:r>
                      <a:t>1.0</a:t>
                    </a:r>
                    <a:r>
                      <a:rPr lang="sr-Cyrl-RS" altLang="en-US"/>
                      <a:t>7</a:t>
                    </a:r>
                    <a: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B5-4245-A530-F45D552F6102}"/>
                </c:ext>
              </c:extLst>
            </c:dLbl>
            <c:dLbl>
              <c:idx val="3"/>
              <c:layout>
                <c:manualLayout>
                  <c:x val="5.5102662575897403E-2"/>
                  <c:y val="-8.994708994708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B5-4245-A530-F45D552F6102}"/>
                </c:ext>
              </c:extLst>
            </c:dLbl>
            <c:dLbl>
              <c:idx val="4"/>
              <c:layout>
                <c:manualLayout>
                  <c:x val="0.116257947320618"/>
                  <c:y val="-6.34920634920635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B5-4245-A530-F45D552F6102}"/>
                </c:ext>
              </c:extLst>
            </c:dLbl>
            <c:dLbl>
              <c:idx val="5"/>
              <c:layout>
                <c:manualLayout>
                  <c:x val="5.9945504087193499E-2"/>
                  <c:y val="1.05820105820106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AB5-4245-A530-F45D552F6102}"/>
                </c:ext>
              </c:extLst>
            </c:dLbl>
            <c:dLbl>
              <c:idx val="6"/>
              <c:layout>
                <c:manualLayout>
                  <c:x val="9.9909173478655799E-2"/>
                  <c:y val="2.5864891888513999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ОРГАНИЗАЦИЈА САОБРАЋАЈА И САОБРАЋАЈНА ИНФРАСТРУКТУРА
23.51%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AB5-4245-A530-F45D552F6102}"/>
                </c:ext>
              </c:extLst>
            </c:dLbl>
            <c:dLbl>
              <c:idx val="7"/>
              <c:layout>
                <c:manualLayout>
                  <c:x val="3.2697547683923703E-2"/>
                  <c:y val="0.1269966254218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AB5-4245-A530-F45D552F6102}"/>
                </c:ext>
              </c:extLst>
            </c:dLbl>
            <c:dLbl>
              <c:idx val="8"/>
              <c:layout>
                <c:manualLayout>
                  <c:x val="-0.103542234332425"/>
                  <c:y val="0.2592590509519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AB5-4245-A530-F45D552F6102}"/>
                </c:ext>
              </c:extLst>
            </c:dLbl>
            <c:dLbl>
              <c:idx val="9"/>
              <c:layout>
                <c:manualLayout>
                  <c:x val="-9.9024794925157505E-2"/>
                  <c:y val="0.142856934549847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AB5-4245-A530-F45D552F6102}"/>
                </c:ext>
              </c:extLst>
            </c:dLbl>
            <c:dLbl>
              <c:idx val="10"/>
              <c:layout>
                <c:manualLayout>
                  <c:x val="-5.4497343145458298E-3"/>
                  <c:y val="3.43913260842394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AB5-4245-A530-F45D552F6102}"/>
                </c:ext>
              </c:extLst>
            </c:dLbl>
            <c:dLbl>
              <c:idx val="11"/>
              <c:layout>
                <c:manualLayout>
                  <c:x val="-5.2679382379654797E-2"/>
                  <c:y val="-6.34920634920635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AB5-4245-A530-F45D552F6102}"/>
                </c:ext>
              </c:extLst>
            </c:dLbl>
            <c:dLbl>
              <c:idx val="12"/>
              <c:layout>
                <c:manualLayout>
                  <c:x val="-0.105454285123752"/>
                  <c:y val="-0.11798246628021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AB5-4245-A530-F45D552F6102}"/>
                </c:ext>
              </c:extLst>
            </c:dLbl>
            <c:dLbl>
              <c:idx val="13"/>
              <c:layout>
                <c:manualLayout>
                  <c:x val="0.107318223748977"/>
                  <c:y val="-0.166403103990597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AB5-4245-A530-F45D552F6102}"/>
                </c:ext>
              </c:extLst>
            </c:dLbl>
            <c:dLbl>
              <c:idx val="14"/>
              <c:layout>
                <c:manualLayout>
                  <c:x val="-0.16712079927338799"/>
                  <c:y val="-9.52380952380952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AB5-4245-A530-F45D552F6102}"/>
                </c:ext>
              </c:extLst>
            </c:dLbl>
            <c:dLbl>
              <c:idx val="15"/>
              <c:layout>
                <c:manualLayout>
                  <c:x val="-0.11444141689373299"/>
                  <c:y val="-0.2169312169312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AB5-4245-A530-F45D552F6102}"/>
                </c:ext>
              </c:extLst>
            </c:dLbl>
            <c:dLbl>
              <c:idx val="16"/>
              <c:layout>
                <c:manualLayout>
                  <c:x val="0.127156986848034"/>
                  <c:y val="-1.05820105820106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AB5-4245-A530-F45D552F6102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'[Prilog 2 - Pomocni dokument za tabele i grafike.xlsx]Programi'!$D$5:$D$21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'[Prilog 2 - Pomocni dokument za tabele i grafike.xlsx]Programi'!$E$5:$E$21</c:f>
              <c:numCache>
                <c:formatCode>General</c:formatCode>
                <c:ptCount val="17"/>
                <c:pt idx="0">
                  <c:v>110133000</c:v>
                </c:pt>
                <c:pt idx="1">
                  <c:v>635600000</c:v>
                </c:pt>
                <c:pt idx="2">
                  <c:v>35970000</c:v>
                </c:pt>
                <c:pt idx="3">
                  <c:v>253890000</c:v>
                </c:pt>
                <c:pt idx="4">
                  <c:v>167580000</c:v>
                </c:pt>
                <c:pt idx="5">
                  <c:v>112700000</c:v>
                </c:pt>
                <c:pt idx="6">
                  <c:v>845800000</c:v>
                </c:pt>
                <c:pt idx="7">
                  <c:v>242406000</c:v>
                </c:pt>
                <c:pt idx="8">
                  <c:v>91115000</c:v>
                </c:pt>
                <c:pt idx="9">
                  <c:v>23495000</c:v>
                </c:pt>
                <c:pt idx="10">
                  <c:v>107710000</c:v>
                </c:pt>
                <c:pt idx="11">
                  <c:v>15200000</c:v>
                </c:pt>
                <c:pt idx="12">
                  <c:v>230559000</c:v>
                </c:pt>
                <c:pt idx="13">
                  <c:v>258500000</c:v>
                </c:pt>
                <c:pt idx="14">
                  <c:v>413117000</c:v>
                </c:pt>
                <c:pt idx="15">
                  <c:v>49425000</c:v>
                </c:pt>
                <c:pt idx="16">
                  <c:v>4800000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CAB5-4245-A530-F45D552F6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98"/>
          <c:w val="0.62846713498254902"/>
          <c:h val="0.5555376872008650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E4-4290-83D4-C6DCEAFC68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E4-4290-83D4-C6DCEAFC68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E4-4290-83D4-C6DCEAFC68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5E4-4290-83D4-C6DCEAFC68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5E4-4290-83D4-C6DCEAFC68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5E4-4290-83D4-C6DCEAFC6802}"/>
              </c:ext>
            </c:extLst>
          </c:dPt>
          <c:dLbls>
            <c:dLbl>
              <c:idx val="0"/>
              <c:layout>
                <c:manualLayout>
                  <c:x val="4.2935426600180402E-3"/>
                  <c:y val="-2.746135556584839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Порески приходи
</a:t>
                    </a:r>
                    <a:r>
                      <a:rPr lang="sr-Cyrl-RS" dirty="0" smtClean="0"/>
                      <a:t>32.45%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E4-4290-83D4-C6DCEAFC680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sr-Cyrl-RS"/>
                      <a:t>трансфери
</a:t>
                    </a:r>
                    <a:r>
                      <a:rPr lang="sr-Cyrl-RS" smtClean="0"/>
                      <a:t>6.12%</a:t>
                    </a:r>
                    <a:endParaRPr lang="sr-Cyrl-R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E4-4290-83D4-C6DCEAFC6802}"/>
                </c:ext>
              </c:extLst>
            </c:dLbl>
            <c:dLbl>
              <c:idx val="2"/>
              <c:layout>
                <c:manualLayout>
                  <c:x val="4.2949015040300201E-2"/>
                  <c:y val="-1.4606515362050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други приходи
</a:t>
                    </a:r>
                    <a:r>
                      <a:rPr lang="sr-Cyrl-RS" dirty="0" smtClean="0"/>
                      <a:t>54.24%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E4-4290-83D4-C6DCEAFC680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примања од продаје нефинансијске имовине
</a:t>
                    </a:r>
                    <a:r>
                      <a:rPr lang="ru-RU" smtClean="0"/>
                      <a:t>0.03%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E4-4290-83D4-C6DCEAFC6802}"/>
                </c:ext>
              </c:extLst>
            </c:dLbl>
            <c:dLbl>
              <c:idx val="4"/>
              <c:layout>
                <c:manualLayout>
                  <c:x val="-0.184801523703087"/>
                  <c:y val="7.78743129848317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E4-4290-83D4-C6DCEAFC6802}"/>
                </c:ext>
              </c:extLst>
            </c:dLbl>
            <c:dLbl>
              <c:idx val="5"/>
              <c:layout>
                <c:manualLayout>
                  <c:x val="3.90344119157678E-2"/>
                  <c:y val="-4.078431372549019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пренета средства ихз претходне године
</a:t>
                    </a:r>
                    <a:r>
                      <a:rPr lang="ru-RU" dirty="0" smtClean="0"/>
                      <a:t>7.16%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E4-4290-83D4-C6DCEAFC6802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673453500</c:v>
                </c:pt>
                <c:pt idx="1">
                  <c:v>123574448</c:v>
                </c:pt>
                <c:pt idx="2">
                  <c:v>1128922052</c:v>
                </c:pt>
                <c:pt idx="3">
                  <c:v>1050000</c:v>
                </c:pt>
                <c:pt idx="4" formatCode="General">
                  <c:v>0</c:v>
                </c:pt>
                <c:pt idx="5">
                  <c:v>150000000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5E4-4290-83D4-C6DCEAFC6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98"/>
          <c:w val="0.62846713498254902"/>
          <c:h val="0.5555376872008650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E6-405D-B73C-E6C46B9554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E6-405D-B73C-E6C46B9554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0E6-405D-B73C-E6C46B9554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0E6-405D-B73C-E6C46B9554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0E6-405D-B73C-E6C46B95545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0E6-405D-B73C-E6C46B955450}"/>
              </c:ext>
            </c:extLst>
          </c:dPt>
          <c:dLbls>
            <c:dLbl>
              <c:idx val="0"/>
              <c:layout>
                <c:manualLayout>
                  <c:x val="4.2935426600180402E-3"/>
                  <c:y val="-2.74613555658483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E6-405D-B73C-E6C46B955450}"/>
                </c:ext>
              </c:extLst>
            </c:dLbl>
            <c:dLbl>
              <c:idx val="2"/>
              <c:layout>
                <c:manualLayout>
                  <c:x val="4.2949015040300201E-2"/>
                  <c:y val="-1.460651536205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E6-405D-B73C-E6C46B955450}"/>
                </c:ext>
              </c:extLst>
            </c:dLbl>
            <c:dLbl>
              <c:idx val="4"/>
              <c:layout>
                <c:manualLayout>
                  <c:x val="-0.18654776781561799"/>
                  <c:y val="1.30327003242242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E6-405D-B73C-E6C46B955450}"/>
                </c:ext>
              </c:extLst>
            </c:dLbl>
            <c:dLbl>
              <c:idx val="5"/>
              <c:layout>
                <c:manualLayout>
                  <c:x val="0.22413491792096199"/>
                  <c:y val="-4.60489879233981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E6-405D-B73C-E6C46B955450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710290500</c:v>
                </c:pt>
                <c:pt idx="1">
                  <c:v>86650191</c:v>
                </c:pt>
                <c:pt idx="2">
                  <c:v>1250455309</c:v>
                </c:pt>
                <c:pt idx="3">
                  <c:v>550000</c:v>
                </c:pt>
                <c:pt idx="4" formatCode="General">
                  <c:v>0</c:v>
                </c:pt>
                <c:pt idx="5">
                  <c:v>253054000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0E6-405D-B73C-E6C46B955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98"/>
          <c:w val="0.62846713498254902"/>
          <c:h val="0.5555376872008650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9E-418A-ACBA-BE75F99E49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9E-418A-ACBA-BE75F99E49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9E-418A-ACBA-BE75F99E49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9E-418A-ACBA-BE75F99E49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B9E-418A-ACBA-BE75F99E49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B9E-418A-ACBA-BE75F99E497E}"/>
              </c:ext>
            </c:extLst>
          </c:dPt>
          <c:dLbls>
            <c:dLbl>
              <c:idx val="0"/>
              <c:layout>
                <c:manualLayout>
                  <c:x val="4.2935426600180402E-3"/>
                  <c:y val="-2.74613555658483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9E-418A-ACBA-BE75F99E497E}"/>
                </c:ext>
              </c:extLst>
            </c:dLbl>
            <c:dLbl>
              <c:idx val="2"/>
              <c:layout>
                <c:manualLayout>
                  <c:x val="4.2949015040300201E-2"/>
                  <c:y val="-1.46065153620503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други приходи
50.41%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9E-418A-ACBA-BE75F99E497E}"/>
                </c:ext>
              </c:extLst>
            </c:dLbl>
            <c:dLbl>
              <c:idx val="4"/>
              <c:layout>
                <c:manualLayout>
                  <c:x val="-0.18654776781561799"/>
                  <c:y val="1.30327003242242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9E-418A-ACBA-BE75F99E497E}"/>
                </c:ext>
              </c:extLst>
            </c:dLbl>
            <c:dLbl>
              <c:idx val="5"/>
              <c:layout>
                <c:manualLayout>
                  <c:x val="3.90344119157678E-2"/>
                  <c:y val="-4.07843137254901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9E-418A-ACBA-BE75F99E497E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909142500</c:v>
                </c:pt>
                <c:pt idx="1">
                  <c:v>93539192</c:v>
                </c:pt>
                <c:pt idx="2">
                  <c:v>1680818308</c:v>
                </c:pt>
                <c:pt idx="3">
                  <c:v>1500000</c:v>
                </c:pt>
                <c:pt idx="4" formatCode="General">
                  <c:v>0</c:v>
                </c:pt>
                <c:pt idx="5">
                  <c:v>650000000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B9E-418A-ACBA-BE75F99E4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98"/>
          <c:w val="0.62846713498254902"/>
          <c:h val="0.5555376872008650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BFE-4A17-AF35-47B3F0E8AA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BFE-4A17-AF35-47B3F0E8AA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BFE-4A17-AF35-47B3F0E8AA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BFE-4A17-AF35-47B3F0E8AA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BFE-4A17-AF35-47B3F0E8AAF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BFE-4A17-AF35-47B3F0E8AAFE}"/>
              </c:ext>
            </c:extLst>
          </c:dPt>
          <c:dLbls>
            <c:dLbl>
              <c:idx val="0"/>
              <c:layout>
                <c:manualLayout>
                  <c:x val="4.2935426600180402E-3"/>
                  <c:y val="-2.7461355565848399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Порески приходи
31.56%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FE-4A17-AF35-47B3F0E8AAFE}"/>
                </c:ext>
              </c:extLst>
            </c:dLbl>
            <c:dLbl>
              <c:idx val="2"/>
              <c:layout>
                <c:manualLayout>
                  <c:x val="4.2949015040300201E-2"/>
                  <c:y val="-1.46065153620503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други приходи
60.15%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FE-4A17-AF35-47B3F0E8AAFE}"/>
                </c:ext>
              </c:extLst>
            </c:dLbl>
            <c:dLbl>
              <c:idx val="3"/>
              <c:layout>
                <c:manualLayout>
                  <c:x val="-9.8127046086252695E-2"/>
                  <c:y val="-3.1642725971624097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примања од продаје нефинансијске имовине
0.03%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FE-4A17-AF35-47B3F0E8AAFE}"/>
                </c:ext>
              </c:extLst>
            </c:dLbl>
            <c:dLbl>
              <c:idx val="4"/>
              <c:layout>
                <c:manualLayout>
                  <c:x val="-0.29332036862312599"/>
                  <c:y val="7.82634018149083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FE-4A17-AF35-47B3F0E8AAFE}"/>
                </c:ext>
              </c:extLst>
            </c:dLbl>
            <c:dLbl>
              <c:idx val="5"/>
              <c:layout>
                <c:manualLayout>
                  <c:x val="3.90344119157678E-2"/>
                  <c:y val="-4.0784313725490198E-2"/>
                </c:manualLayout>
              </c:layout>
              <c:tx>
                <c:rich>
                  <a:bodyPr/>
                  <a:lstStyle/>
                  <a:p>
                    <a:r>
                      <a:t>пренета средства из претходне године</a:t>
                    </a:r>
                  </a:p>
                  <a:p>
                    <a:r>
                      <a:t>5.72%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FE-4A17-AF35-47B3F0E8AAFE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#,##0</c:formatCode>
                <c:ptCount val="6"/>
                <c:pt idx="0">
                  <c:v>1159442500</c:v>
                </c:pt>
                <c:pt idx="1">
                  <c:v>93152191</c:v>
                </c:pt>
                <c:pt idx="2">
                  <c:v>2209606309</c:v>
                </c:pt>
                <c:pt idx="3">
                  <c:v>800000</c:v>
                </c:pt>
                <c:pt idx="4" formatCode="General">
                  <c:v>0</c:v>
                </c:pt>
                <c:pt idx="5">
                  <c:v>210000000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BFE-4A17-AF35-47B3F0E8A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1452863076244899"/>
          <c:y val="0.33374488188976398"/>
          <c:w val="0.62846713498254902"/>
          <c:h val="0.55553768720086505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C9-40B6-BB97-C9F5EE72A7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C9-40B6-BB97-C9F5EE72A7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6C9-40B6-BB97-C9F5EE72A7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6C9-40B6-BB97-C9F5EE72A7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6C9-40B6-BB97-C9F5EE72A7F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6C9-40B6-BB97-C9F5EE72A7F2}"/>
              </c:ext>
            </c:extLst>
          </c:dPt>
          <c:dLbls>
            <c:dLbl>
              <c:idx val="0"/>
              <c:layout>
                <c:manualLayout>
                  <c:x val="4.2935426600180402E-3"/>
                  <c:y val="-2.7461355565848399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Порески приходи
3</a:t>
                    </a:r>
                    <a:r>
                      <a:rPr altLang="sr-Cyrl-RS"/>
                      <a:t>7</a:t>
                    </a:r>
                    <a:r>
                      <a:rPr lang="sr-Cyrl-RS"/>
                      <a:t>.</a:t>
                    </a:r>
                    <a:r>
                      <a:rPr altLang="sr-Cyrl-RS"/>
                      <a:t>54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C9-40B6-BB97-C9F5EE72A7F2}"/>
                </c:ext>
              </c:extLst>
            </c:dLbl>
            <c:dLbl>
              <c:idx val="2"/>
              <c:layout>
                <c:manualLayout>
                  <c:x val="4.2949015040300201E-2"/>
                  <c:y val="-1.46065153620503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други приходи
</a:t>
                    </a:r>
                    <a:r>
                      <a:rPr altLang="sr-Cyrl-RS"/>
                      <a:t>53</a:t>
                    </a:r>
                    <a:r>
                      <a:rPr lang="sr-Cyrl-RS"/>
                      <a:t>.</a:t>
                    </a:r>
                    <a:r>
                      <a:rPr altLang="sr-Cyrl-RS"/>
                      <a:t>24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C9-40B6-BB97-C9F5EE72A7F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sr-Cyrl-RS"/>
                      <a:t>примања од продаје нефинансијске имовине
0.0</a:t>
                    </a:r>
                    <a:r>
                      <a:rPr altLang="sr-Cyrl-RS"/>
                      <a:t>2</a:t>
                    </a:r>
                    <a:r>
                      <a:rPr lang="sr-Cyrl-RS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C9-40B6-BB97-C9F5EE72A7F2}"/>
                </c:ext>
              </c:extLst>
            </c:dLbl>
            <c:dLbl>
              <c:idx val="4"/>
              <c:layout>
                <c:manualLayout>
                  <c:x val="-0.18654776781561799"/>
                  <c:y val="1.30327003242242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C9-40B6-BB97-C9F5EE72A7F2}"/>
                </c:ext>
              </c:extLst>
            </c:dLbl>
            <c:dLbl>
              <c:idx val="5"/>
              <c:layout>
                <c:manualLayout>
                  <c:x val="0.18628346693466699"/>
                  <c:y val="-5.89592474627108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C9-40B6-BB97-C9F5EE72A7F2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'[Prilog 2 - Pomocni dokument za tabele i grafike.xlsx]Prihodi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'[Prilog 2 - Pomocni dokument za tabele i grafike.xlsx]Prihodi i primanja'!$D$6:$D$11</c:f>
              <c:numCache>
                <c:formatCode>#,##0</c:formatCode>
                <c:ptCount val="6"/>
                <c:pt idx="0">
                  <c:v>1350842500</c:v>
                </c:pt>
                <c:pt idx="1">
                  <c:v>320617446</c:v>
                </c:pt>
                <c:pt idx="2">
                  <c:v>1915411706</c:v>
                </c:pt>
                <c:pt idx="3">
                  <c:v>600000</c:v>
                </c:pt>
                <c:pt idx="4" formatCode="General">
                  <c:v>0</c:v>
                </c:pt>
                <c:pt idx="5">
                  <c:v>10528348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C9-40B6-BB97-C9F5EE72A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9F8-4782-8AC0-2067DAE5B1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9F8-4782-8AC0-2067DAE5B1D8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9F8-4782-8AC0-2067DAE5B1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9F8-4782-8AC0-2067DAE5B1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9F8-4782-8AC0-2067DAE5B1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9F8-4782-8AC0-2067DAE5B1D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9F8-4782-8AC0-2067DAE5B1D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9F8-4782-8AC0-2067DAE5B1D8}"/>
              </c:ext>
            </c:extLst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F8-4782-8AC0-2067DAE5B1D8}"/>
                </c:ext>
              </c:extLst>
            </c:dLbl>
            <c:dLbl>
              <c:idx val="1"/>
              <c:layout>
                <c:manualLayout>
                  <c:x val="3.6979969183359003E-2"/>
                  <c:y val="0.1380392156862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F8-4782-8AC0-2067DAE5B1D8}"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F8-4782-8AC0-2067DAE5B1D8}"/>
                </c:ext>
              </c:extLst>
            </c:dLbl>
            <c:dLbl>
              <c:idx val="3"/>
              <c:layout>
                <c:manualLayout>
                  <c:x val="-4.3121131441303702E-2"/>
                  <c:y val="9.11811682259918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F8-4782-8AC0-2067DAE5B1D8}"/>
                </c:ext>
              </c:extLst>
            </c:dLbl>
            <c:dLbl>
              <c:idx val="4"/>
              <c:layout>
                <c:manualLayout>
                  <c:x val="-4.3143261768537902E-2"/>
                  <c:y val="-1.08800389913619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F8-4782-8AC0-2067DAE5B1D8}"/>
                </c:ext>
              </c:extLst>
            </c:dLbl>
            <c:dLbl>
              <c:idx val="5"/>
              <c:layout>
                <c:manualLayout>
                  <c:x val="-7.3959938366718006E-2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F8-4782-8AC0-2067DAE5B1D8}"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F8-4782-8AC0-2067DAE5B1D8}"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F8-4782-8AC0-2067DAE5B1D8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218767915</c:v>
                </c:pt>
                <c:pt idx="1">
                  <c:v>620183836</c:v>
                </c:pt>
                <c:pt idx="2">
                  <c:v>67201000</c:v>
                </c:pt>
                <c:pt idx="3">
                  <c:v>95213000</c:v>
                </c:pt>
                <c:pt idx="4">
                  <c:v>81200000</c:v>
                </c:pt>
                <c:pt idx="5">
                  <c:v>195320000</c:v>
                </c:pt>
                <c:pt idx="6">
                  <c:v>1018724249</c:v>
                </c:pt>
                <c:pt idx="7">
                  <c:v>10390000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9F8-4782-8AC0-2067DAE5B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204-49FD-82EE-1B2E6DDBD3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204-49FD-82EE-1B2E6DDBD3D0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204-49FD-82EE-1B2E6DDBD3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204-49FD-82EE-1B2E6DDBD3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204-49FD-82EE-1B2E6DDBD3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204-49FD-82EE-1B2E6DDBD3D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204-49FD-82EE-1B2E6DDBD3D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204-49FD-82EE-1B2E6DDBD3D0}"/>
              </c:ext>
            </c:extLst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расходи за запослене
</a:t>
                    </a:r>
                    <a:r>
                      <a:rPr lang="sr-Cyrl-RS" dirty="0" smtClean="0"/>
                      <a:t>10.62%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04-49FD-82EE-1B2E6DDBD3D0}"/>
                </c:ext>
              </c:extLst>
            </c:dLbl>
            <c:dLbl>
              <c:idx val="1"/>
              <c:layout>
                <c:manualLayout>
                  <c:x val="3.6979969183359003E-2"/>
                  <c:y val="0.13803921568627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коришћење услуга и роба
</a:t>
                    </a:r>
                    <a:r>
                      <a:rPr lang="ru-RU" dirty="0" smtClean="0"/>
                      <a:t>32.11%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04-49FD-82EE-1B2E6DDBD3D0}"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субвенције
</a:t>
                    </a:r>
                    <a:r>
                      <a:rPr lang="sr-Cyrl-RS" dirty="0" smtClean="0"/>
                      <a:t>7.38%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04-49FD-82EE-1B2E6DDBD3D0}"/>
                </c:ext>
              </c:extLst>
            </c:dLbl>
            <c:dLbl>
              <c:idx val="3"/>
              <c:layout>
                <c:manualLayout>
                  <c:x val="-4.3121131441303702E-2"/>
                  <c:y val="9.1181168225991802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дотације и трансфери
</a:t>
                    </a:r>
                    <a:r>
                      <a:rPr lang="sr-Cyrl-RS" dirty="0" smtClean="0"/>
                      <a:t>3.79%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04-49FD-82EE-1B2E6DDBD3D0}"/>
                </c:ext>
              </c:extLst>
            </c:dLbl>
            <c:dLbl>
              <c:idx val="4"/>
              <c:layout>
                <c:manualLayout>
                  <c:x val="-4.3143261768537902E-2"/>
                  <c:y val="-1.088003899136199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социјална помоћ
</a:t>
                    </a:r>
                    <a:r>
                      <a:rPr lang="sr-Cyrl-RS" dirty="0" smtClean="0"/>
                      <a:t>4.26%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04-49FD-82EE-1B2E6DDBD3D0}"/>
                </c:ext>
              </c:extLst>
            </c:dLbl>
            <c:dLbl>
              <c:idx val="5"/>
              <c:layout>
                <c:manualLayout>
                  <c:x val="-7.3959938366718006E-2"/>
                  <c:y val="-0.12862745098039199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остали расходи
</a:t>
                    </a:r>
                    <a:r>
                      <a:rPr lang="sr-Cyrl-RS" dirty="0" smtClean="0"/>
                      <a:t>9.97%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04-49FD-82EE-1B2E6DDBD3D0}"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капитални издаци
</a:t>
                    </a:r>
                    <a:r>
                      <a:rPr lang="sr-Cyrl-RS" dirty="0" smtClean="0"/>
                      <a:t>31.15%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04-49FD-82EE-1B2E6DDBD3D0}"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средства резерве 
</a:t>
                    </a:r>
                    <a:r>
                      <a:rPr lang="sr-Cyrl-RS" dirty="0" smtClean="0"/>
                      <a:t>0.72%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204-49FD-82EE-1B2E6DDBD3D0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221542000</c:v>
                </c:pt>
                <c:pt idx="1">
                  <c:v>598889000</c:v>
                </c:pt>
                <c:pt idx="2">
                  <c:v>100200000</c:v>
                </c:pt>
                <c:pt idx="3">
                  <c:v>78500000</c:v>
                </c:pt>
                <c:pt idx="4">
                  <c:v>87450000</c:v>
                </c:pt>
                <c:pt idx="5">
                  <c:v>199123392</c:v>
                </c:pt>
                <c:pt idx="6">
                  <c:v>762795608</c:v>
                </c:pt>
                <c:pt idx="7">
                  <c:v>28500000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204-49FD-82EE-1B2E6DDBD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23712750081894601"/>
          <c:y val="0.31178409757603798"/>
          <c:w val="0.53601721202415198"/>
          <c:h val="0.473969059749884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B55-4F77-9580-526D6AFF45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B55-4F77-9580-526D6AFF45D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B55-4F77-9580-526D6AFF45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B55-4F77-9580-526D6AFF45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B55-4F77-9580-526D6AFF45D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B55-4F77-9580-526D6AFF45D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B55-4F77-9580-526D6AFF45D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B55-4F77-9580-526D6AFF45D7}"/>
              </c:ext>
            </c:extLst>
          </c:dPt>
          <c:dLbls>
            <c:dLbl>
              <c:idx val="0"/>
              <c:layout>
                <c:manualLayout>
                  <c:x val="0.108885464817668"/>
                  <c:y val="-8.470588235294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55-4F77-9580-526D6AFF45D7}"/>
                </c:ext>
              </c:extLst>
            </c:dLbl>
            <c:dLbl>
              <c:idx val="1"/>
              <c:layout>
                <c:manualLayout>
                  <c:x val="3.6979969183359003E-2"/>
                  <c:y val="0.1380392156862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55-4F77-9580-526D6AFF45D7}"/>
                </c:ext>
              </c:extLst>
            </c:dLbl>
            <c:dLbl>
              <c:idx val="2"/>
              <c:layout>
                <c:manualLayout>
                  <c:x val="1.8029041333862E-4"/>
                  <c:y val="4.0154516444541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55-4F77-9580-526D6AFF45D7}"/>
                </c:ext>
              </c:extLst>
            </c:dLbl>
            <c:dLbl>
              <c:idx val="3"/>
              <c:layout>
                <c:manualLayout>
                  <c:x val="-4.3121131441303702E-2"/>
                  <c:y val="9.11811682259918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55-4F77-9580-526D6AFF45D7}"/>
                </c:ext>
              </c:extLst>
            </c:dLbl>
            <c:dLbl>
              <c:idx val="4"/>
              <c:layout>
                <c:manualLayout>
                  <c:x val="-0.16112887327932901"/>
                  <c:y val="1.4214063894459899E-2"/>
                </c:manualLayout>
              </c:layout>
              <c:tx>
                <c:rich>
                  <a:bodyPr/>
                  <a:lstStyle/>
                  <a:p>
                    <a:r>
                      <a:rPr lang="sr-Cyrl-RS"/>
                      <a:t>накнада</a:t>
                    </a:r>
                    <a:r>
                      <a:rPr lang="sr-Cyrl-RS" baseline="0"/>
                      <a:t> за социјалну заштиту из буџета</a:t>
                    </a:r>
                    <a:r>
                      <a:rPr lang="sr-Cyrl-RS"/>
                      <a:t>
3.92%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55-4F77-9580-526D6AFF45D7}"/>
                </c:ext>
              </c:extLst>
            </c:dLbl>
            <c:dLbl>
              <c:idx val="5"/>
              <c:layout>
                <c:manualLayout>
                  <c:x val="-0.107533148284522"/>
                  <c:y val="-0.1236086768953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55-4F77-9580-526D6AFF45D7}"/>
                </c:ext>
              </c:extLst>
            </c:dLbl>
            <c:dLbl>
              <c:idx val="6"/>
              <c:layout>
                <c:manualLayout>
                  <c:x val="-6.1633281972264999E-3"/>
                  <c:y val="-0.12862745098039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B55-4F77-9580-526D6AFF45D7}"/>
                </c:ext>
              </c:extLst>
            </c:dLbl>
            <c:dLbl>
              <c:idx val="7"/>
              <c:layout>
                <c:manualLayout>
                  <c:x val="7.6014381099126893E-2"/>
                  <c:y val="-0.109803921568627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B55-4F77-9580-526D6AFF45D7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243125000</c:v>
                </c:pt>
                <c:pt idx="1">
                  <c:v>614650600</c:v>
                </c:pt>
                <c:pt idx="2">
                  <c:v>119000000</c:v>
                </c:pt>
                <c:pt idx="3">
                  <c:v>88315000</c:v>
                </c:pt>
                <c:pt idx="4">
                  <c:v>90250000</c:v>
                </c:pt>
                <c:pt idx="5">
                  <c:v>221948400</c:v>
                </c:pt>
                <c:pt idx="6">
                  <c:v>893711000</c:v>
                </c:pt>
                <c:pt idx="7">
                  <c:v>30000000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B55-4F77-9580-526D6AFF4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#1">
  <dgm:title val=""/>
  <dgm:desc val=""/>
  <dgm:catLst>
    <dgm:cat type="accent4" pri="11500"/>
  </dgm:catLst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 smtClean="0"/>
            <a:t>Скупштина општине</a:t>
          </a:r>
          <a:endParaRPr lang="sr-Cyrl-RS" sz="1600" dirty="0"/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 smtClean="0"/>
            <a:t>Општински правобранилац</a:t>
          </a:r>
        </a:p>
        <a:p>
          <a:r>
            <a:rPr lang="sr-Cyrl-RS" sz="1600" dirty="0" smtClean="0"/>
            <a:t>Општинска управа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 smtClean="0">
              <a:solidFill>
                <a:schemeClr val="accent1">
                  <a:lumMod val="75000"/>
                </a:schemeClr>
              </a:solidFill>
            </a:rPr>
            <a:t>Културне </a:t>
          </a:r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 smtClean="0"/>
            <a:t>Средња </a:t>
          </a:r>
          <a:r>
            <a:rPr lang="sr-Cyrl-RS" sz="1200" dirty="0"/>
            <a:t>школе</a:t>
          </a:r>
        </a:p>
        <a:p>
          <a:r>
            <a:rPr lang="sr-Cyrl-RS" sz="1200" dirty="0"/>
            <a:t>Дом </a:t>
          </a:r>
          <a:r>
            <a:rPr lang="sr-Cyrl-RS" sz="1200" dirty="0" smtClean="0"/>
            <a:t>здравља</a:t>
          </a:r>
          <a:endParaRPr lang="en-US" sz="1200" dirty="0" smtClean="0"/>
        </a:p>
        <a:p>
          <a:r>
            <a:rPr lang="sr-Cyrl-RS" sz="1200" dirty="0" smtClean="0"/>
            <a:t>Центар за социјални рад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 dirty="0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r-Latn-R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sr-Latn-R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11251" custScaleY="107242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#1" loCatId="hierarchy" qsTypeId="urn:microsoft.com/office/officeart/2005/8/quickstyle/simple3#1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2023.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sr-Latn-R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sr-Latn-R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sr-Latn-R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sr-Latn-R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sr-Latn-R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sr-Latn-R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sr-Latn-R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sr-Latn-R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sr-Latn-R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sr-Latn-R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sr-Latn-R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#1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#1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#1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#1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#1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#1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#1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#1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#1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#1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#1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#1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#1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#1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#1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#1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#1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#1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#1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#1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#1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#1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#1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#1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#1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#1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#1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#1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#1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#1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#1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#1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#1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#1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#1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#1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#1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#1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#1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#1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#1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#1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#1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#1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#2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1F884CF4-1E4C-423F-AE7B-0BAC3D97360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Средства из буџета општине </a:t>
          </a:r>
          <a:r>
            <a:rPr lang="sr-Cyrl-RS" dirty="0" smtClean="0"/>
            <a:t>3</a:t>
          </a:r>
          <a:r>
            <a:rPr lang="en-US" dirty="0" smtClean="0"/>
            <a:t>.</a:t>
          </a:r>
          <a:r>
            <a:rPr lang="sr-Cyrl-RS" altLang="en-US" dirty="0" smtClean="0"/>
            <a:t>541</a:t>
          </a:r>
          <a:r>
            <a:rPr lang="sr-Cyrl-RS" dirty="0" smtClean="0"/>
            <a:t>.922.397</a:t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type="parTrans" cxnId="{F5B39A90-D75B-482B-A3BB-8F7667722006}">
      <dgm:prSet/>
      <dgm:spPr/>
      <dgm:t>
        <a:bodyPr/>
        <a:lstStyle/>
        <a:p>
          <a:endParaRPr lang="en-US"/>
        </a:p>
      </dgm:t>
    </dgm:pt>
    <dgm:pt modelId="{1B723845-E0D1-4671-AE0F-32E0821595D7}" type="sibTrans" cxnId="{F5B39A90-D75B-482B-A3BB-8F7667722006}">
      <dgm:prSet/>
      <dgm:spPr/>
      <dgm:t>
        <a:bodyPr/>
        <a:lstStyle/>
        <a:p>
          <a:endParaRPr lang="en-US"/>
        </a:p>
      </dgm:t>
    </dgm:pt>
    <dgm:pt modelId="{258C614E-C25D-47E8-BC69-ECC42BFEC5CC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10.528</a:t>
          </a:r>
          <a:r>
            <a:rPr lang="sr-Cyrl-RS" dirty="0" smtClean="0">
              <a:solidFill>
                <a:srgbClr val="FF0000"/>
              </a:solidFill>
            </a:rPr>
            <a:t>.348 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64CED835-74D1-4F0C-B6CB-639247CFB813}">
      <dgm:prSet/>
      <dgm:spPr/>
      <dgm:t>
        <a:bodyPr/>
        <a:lstStyle/>
        <a:p>
          <a:endParaRPr lang="en-US"/>
        </a:p>
      </dgm:t>
    </dgm:pt>
    <dgm:pt modelId="{44AA7FFE-EC5D-4B4A-A884-0D1E57526835}" type="sibTrans" cxnId="{64CED835-74D1-4F0C-B6CB-639247CFB813}">
      <dgm:prSet/>
      <dgm:spPr/>
      <dgm:t>
        <a:bodyPr/>
        <a:lstStyle/>
        <a:p>
          <a:endParaRPr lang="en-US"/>
        </a:p>
      </dgm:t>
    </dgm:pt>
    <dgm:pt modelId="{567740A1-931A-404E-B8A7-DCAB60009AEA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sr-Cyrl-RS" sz="1300" dirty="0" smtClean="0">
              <a:solidFill>
                <a:schemeClr val="bg1"/>
              </a:solidFill>
            </a:rPr>
            <a:t>3.598.000.000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0413E8C5-A413-4241-AF46-1315911CB231}">
      <dgm:prSet/>
      <dgm:spPr/>
      <dgm:t>
        <a:bodyPr/>
        <a:lstStyle/>
        <a:p>
          <a:endParaRPr lang="en-US"/>
        </a:p>
      </dgm:t>
    </dgm:pt>
    <dgm:pt modelId="{097825AB-8F2B-4EF3-ABE1-7DCEF8027B99}" type="sibTrans" cxnId="{0413E8C5-A413-4241-AF46-1315911CB231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 phldr="0" custT="0"/>
      <dgm:spPr>
        <a:solidFill>
          <a:schemeClr val="bg1">
            <a:lumMod val="6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>
              <a:solidFill>
                <a:schemeClr val="bg1"/>
              </a:solidFill>
            </a:rPr>
            <a:t>Средства из осталих </a:t>
          </a:r>
          <a:r>
            <a:rPr lang="sr-Cyrl-RS" dirty="0" smtClean="0">
              <a:solidFill>
                <a:schemeClr val="bg1"/>
              </a:solidFill>
            </a:rPr>
            <a:t>извора 38.549.255 </a:t>
          </a:r>
          <a:endParaRPr lang="en-US" dirty="0">
            <a:solidFill>
              <a:srgbClr val="FF0000"/>
            </a:solidFill>
          </a:endParaRPr>
        </a:p>
      </dgm:t>
    </dgm:pt>
    <dgm:pt modelId="{16C36D11-8C3A-418B-89AD-79984C43541D}" type="parTrans" cxnId="{09359BE2-7BF8-4CAF-9380-6E3F3BD7CB13}">
      <dgm:prSet/>
      <dgm:spPr/>
      <dgm:t>
        <a:bodyPr/>
        <a:lstStyle/>
        <a:p>
          <a:endParaRPr lang="en-US"/>
        </a:p>
      </dgm:t>
    </dgm:pt>
    <dgm:pt modelId="{E3D49EE4-B8C9-4269-B149-653B95D47416}" type="sibTrans" cxnId="{09359BE2-7BF8-4CAF-9380-6E3F3BD7CB13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sr-Latn-R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sr-Latn-R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52240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sr-Latn-R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F5B39A90-D75B-482B-A3BB-8F7667722006}" srcId="{028ECFAC-63B3-40F0-9E03-B31D365E432C}" destId="{1F884CF4-1E4C-423F-AE7B-0BAC3D97360D}" srcOrd="0" destOrd="0" parTransId="{B54F7004-6983-4114-82DE-5ADF4FEF4D02}" sibTransId="{1B723845-E0D1-4671-AE0F-32E0821595D7}"/>
    <dgm:cxn modelId="{09359BE2-7BF8-4CAF-9380-6E3F3BD7CB13}" srcId="{028ECFAC-63B3-40F0-9E03-B31D365E432C}" destId="{1BFF2E57-C3C3-41C5-AD27-AD5B38758512}" srcOrd="3" destOrd="0" parTransId="{16C36D11-8C3A-418B-89AD-79984C43541D}" sibTransId="{E3D49EE4-B8C9-4269-B149-653B95D47416}"/>
    <dgm:cxn modelId="{3516EDDD-D985-43B7-8B57-0F5E4BA0EBCD}" type="presOf" srcId="{1BFF2E57-C3C3-41C5-AD27-AD5B38758512}" destId="{A6BD896E-4D4C-4AE1-9C22-3ED8631C5A0A}" srcOrd="0" destOrd="0" presId="urn:microsoft.com/office/officeart/2005/8/layout/equation1"/>
    <dgm:cxn modelId="{42F585AB-0AB4-4D32-A1D5-93D9B71ADFAC}" type="presOf" srcId="{44AA7FFE-EC5D-4B4A-A884-0D1E57526835}" destId="{41F09F99-3DCC-47E4-9188-F7D103A1F6E3}" srcOrd="0" destOrd="0" presId="urn:microsoft.com/office/officeart/2005/8/layout/equation1"/>
    <dgm:cxn modelId="{6C8585E1-CEC5-4D79-99E3-7FEDCB0CD1DF}" type="presOf" srcId="{258C614E-C25D-47E8-BC69-ECC42BFEC5CC}" destId="{2F60A798-586E-4E47-B649-25F047F36835}" srcOrd="0" destOrd="0" presId="urn:microsoft.com/office/officeart/2005/8/layout/equation1"/>
    <dgm:cxn modelId="{40D488D2-F3DF-4E05-9D26-C3069932AFD4}" type="presOf" srcId="{567740A1-931A-404E-B8A7-DCAB60009AEA}" destId="{6C1FFF0F-B1A4-4C41-B9D3-30452A0DFA4B}" srcOrd="0" destOrd="0" presId="urn:microsoft.com/office/officeart/2005/8/layout/equation1"/>
    <dgm:cxn modelId="{FA7D074B-2AC2-4482-AC41-44F0E84EA5A7}" type="presOf" srcId="{1B723845-E0D1-4671-AE0F-32E0821595D7}" destId="{98F3E7AB-6934-48FA-B82F-FBEAF1B2375D}" srcOrd="0" destOrd="0" presId="urn:microsoft.com/office/officeart/2005/8/layout/equation1"/>
    <dgm:cxn modelId="{9FB20172-0829-4E93-81E1-CF19432742B1}" type="presOf" srcId="{097825AB-8F2B-4EF3-ABE1-7DCEF8027B99}" destId="{4F4F87F2-8514-4849-B974-53331EFFA6A3}" srcOrd="0" destOrd="0" presId="urn:microsoft.com/office/officeart/2005/8/layout/equation1"/>
    <dgm:cxn modelId="{64CED835-74D1-4F0C-B6CB-639247CFB813}" srcId="{028ECFAC-63B3-40F0-9E03-B31D365E432C}" destId="{258C614E-C25D-47E8-BC69-ECC42BFEC5CC}" srcOrd="1" destOrd="0" parTransId="{0EE00226-4F18-428E-857D-BB8AB5FED661}" sibTransId="{44AA7FFE-EC5D-4B4A-A884-0D1E57526835}"/>
    <dgm:cxn modelId="{0413E8C5-A413-4241-AF46-1315911CB231}" srcId="{028ECFAC-63B3-40F0-9E03-B31D365E432C}" destId="{567740A1-931A-404E-B8A7-DCAB60009AEA}" srcOrd="2" destOrd="0" parTransId="{0643A071-2AC8-4124-916D-3A8BE5775A6D}" sibTransId="{097825AB-8F2B-4EF3-ABE1-7DCEF8027B99}"/>
    <dgm:cxn modelId="{8F4C999A-9DB1-4072-B11B-E541ED13FFAA}" type="presOf" srcId="{028ECFAC-63B3-40F0-9E03-B31D365E432C}" destId="{688A0EC4-0F6D-4987-959D-CA5F27B3CF24}" srcOrd="0" destOrd="0" presId="urn:microsoft.com/office/officeart/2005/8/layout/equation1"/>
    <dgm:cxn modelId="{A3312A1D-A613-4628-B047-653C80BDBECB}" type="presOf" srcId="{1F884CF4-1E4C-423F-AE7B-0BAC3D97360D}" destId="{D96E659A-663E-485D-BF89-FD74BE74A5C4}" srcOrd="0" destOrd="0" presId="urn:microsoft.com/office/officeart/2005/8/layout/equation1"/>
    <dgm:cxn modelId="{EE943C8B-B4A1-4B4D-AA94-E4710B0C0DAC}" type="presParOf" srcId="{688A0EC4-0F6D-4987-959D-CA5F27B3CF24}" destId="{D96E659A-663E-485D-BF89-FD74BE74A5C4}" srcOrd="0" destOrd="0" presId="urn:microsoft.com/office/officeart/2005/8/layout/equation1"/>
    <dgm:cxn modelId="{BFACE716-E356-45C8-A48D-3D43B3B556A6}" type="presParOf" srcId="{688A0EC4-0F6D-4987-959D-CA5F27B3CF24}" destId="{BA78071E-3EA3-4945-922C-AE021F34276A}" srcOrd="1" destOrd="0" presId="urn:microsoft.com/office/officeart/2005/8/layout/equation1"/>
    <dgm:cxn modelId="{1DE53C6C-C5F3-40B9-9847-D0C607BBB258}" type="presParOf" srcId="{688A0EC4-0F6D-4987-959D-CA5F27B3CF24}" destId="{98F3E7AB-6934-48FA-B82F-FBEAF1B2375D}" srcOrd="2" destOrd="0" presId="urn:microsoft.com/office/officeart/2005/8/layout/equation1"/>
    <dgm:cxn modelId="{AEDE9B07-C021-4A47-9BA8-15A821AA8AC5}" type="presParOf" srcId="{688A0EC4-0F6D-4987-959D-CA5F27B3CF24}" destId="{F9CA65E4-8785-4412-A513-0A2695416EE5}" srcOrd="3" destOrd="0" presId="urn:microsoft.com/office/officeart/2005/8/layout/equation1"/>
    <dgm:cxn modelId="{14493D01-177D-45DD-A8D6-786AA631DC6A}" type="presParOf" srcId="{688A0EC4-0F6D-4987-959D-CA5F27B3CF24}" destId="{2F60A798-586E-4E47-B649-25F047F36835}" srcOrd="4" destOrd="0" presId="urn:microsoft.com/office/officeart/2005/8/layout/equation1"/>
    <dgm:cxn modelId="{82B166F9-F271-46D1-9004-054685983F56}" type="presParOf" srcId="{688A0EC4-0F6D-4987-959D-CA5F27B3CF24}" destId="{F90D06A4-272D-4E58-B7CB-EB8C424E859B}" srcOrd="5" destOrd="0" presId="urn:microsoft.com/office/officeart/2005/8/layout/equation1"/>
    <dgm:cxn modelId="{1B44B51C-0A5B-4B4A-8790-A8BE2EE17660}" type="presParOf" srcId="{688A0EC4-0F6D-4987-959D-CA5F27B3CF24}" destId="{41F09F99-3DCC-47E4-9188-F7D103A1F6E3}" srcOrd="6" destOrd="0" presId="urn:microsoft.com/office/officeart/2005/8/layout/equation1"/>
    <dgm:cxn modelId="{4F39DB77-DA1A-4501-9792-C5ABD31CC4C8}" type="presParOf" srcId="{688A0EC4-0F6D-4987-959D-CA5F27B3CF24}" destId="{F015C141-867A-4124-B290-CA1BB3474B22}" srcOrd="7" destOrd="0" presId="urn:microsoft.com/office/officeart/2005/8/layout/equation1"/>
    <dgm:cxn modelId="{6B6AC930-DA56-4C20-A0B2-D09D2EA437D5}" type="presParOf" srcId="{688A0EC4-0F6D-4987-959D-CA5F27B3CF24}" destId="{6C1FFF0F-B1A4-4C41-B9D3-30452A0DFA4B}" srcOrd="8" destOrd="0" presId="urn:microsoft.com/office/officeart/2005/8/layout/equation1"/>
    <dgm:cxn modelId="{A242766A-F9CE-44A3-A77F-342430858897}" type="presParOf" srcId="{688A0EC4-0F6D-4987-959D-CA5F27B3CF24}" destId="{50E35084-2DEE-4C9C-8259-DF4374B4BFC7}" srcOrd="9" destOrd="0" presId="urn:microsoft.com/office/officeart/2005/8/layout/equation1"/>
    <dgm:cxn modelId="{A16D2846-4206-49E9-9E7B-78E656A7AE54}" type="presParOf" srcId="{688A0EC4-0F6D-4987-959D-CA5F27B3CF24}" destId="{4F4F87F2-8514-4849-B974-53331EFFA6A3}" srcOrd="10" destOrd="0" presId="urn:microsoft.com/office/officeart/2005/8/layout/equation1"/>
    <dgm:cxn modelId="{CA3BDEA0-04A0-4EA6-BAA0-E52A09C65850}" type="presParOf" srcId="{688A0EC4-0F6D-4987-959D-CA5F27B3CF24}" destId="{DB23206D-9806-4AA8-923C-592167F0D1C1}" srcOrd="11" destOrd="0" presId="urn:microsoft.com/office/officeart/2005/8/layout/equation1"/>
    <dgm:cxn modelId="{3398A8CC-818E-448B-B9A6-91616E8CEB1A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#1" qsCatId="simple" csTypeId="urn:microsoft.com/office/officeart/2005/8/colors/accent4_5#1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Укупни буџетски приходи и примања  </a:t>
          </a:r>
          <a:r>
            <a:rPr lang="sr-Cyrl-RS" dirty="0" smtClean="0"/>
            <a:t>3</a:t>
          </a:r>
          <a:r>
            <a:rPr lang="en-US" dirty="0" smtClean="0"/>
            <a:t>.</a:t>
          </a:r>
          <a:r>
            <a:rPr lang="sr-Cyrl-RS" altLang="en-US" dirty="0" smtClean="0"/>
            <a:t>598</a:t>
          </a:r>
          <a:r>
            <a:rPr lang="en-US" dirty="0" smtClean="0"/>
            <a:t>.000</a:t>
          </a:r>
          <a:r>
            <a:rPr lang="sr-Cyrl-RS" dirty="0" smtClean="0"/>
            <a:t>.000динара</a:t>
          </a:r>
          <a:endParaRPr lang="en-US" dirty="0"/>
        </a:p>
      </dgm:t>
    </dgm:pt>
    <dgm:pt modelId="{C3508CD6-4178-4856-A1A5-59121457A236}" type="parTrans" cxnId="{4FE4DDC9-D414-467C-BA3A-A6CF6CE6D546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4FE4DDC9-D414-467C-BA3A-A6CF6CE6D546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Приходи од  пореза  </a:t>
          </a:r>
          <a:r>
            <a:rPr lang="sr-Cyrl-RS" dirty="0" smtClean="0"/>
            <a:t>1.350,842,500</a:t>
          </a:r>
          <a:r>
            <a:rPr lang="sr-Cyrl-RS" dirty="0" smtClean="0">
              <a:solidFill>
                <a:srgbClr val="FF0000"/>
              </a:solidFill>
            </a:rPr>
            <a:t>    </a:t>
          </a:r>
          <a:r>
            <a:rPr lang="sr-Cyrl-RS" dirty="0" smtClean="0"/>
            <a:t>    </a:t>
          </a:r>
          <a:r>
            <a:rPr lang="sr-Cyrl-RS" dirty="0"/>
            <a:t>динара</a:t>
          </a:r>
          <a:endParaRPr lang="en-US" dirty="0"/>
        </a:p>
      </dgm:t>
    </dgm:pt>
    <dgm:pt modelId="{E71C9696-7619-4519-B8E6-F2196E95C10E}" type="parTrans" cxnId="{A026EADE-7B32-4D75-ADC6-8B743C0286ED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A026EADE-7B32-4D75-ADC6-8B743C0286ED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 smtClean="0"/>
            <a:t>Трансфери</a:t>
          </a:r>
          <a:r>
            <a:rPr lang="en-US" dirty="0" smtClean="0"/>
            <a:t> </a:t>
          </a:r>
          <a:r>
            <a:rPr lang="sr-Cyrl-RS" dirty="0" smtClean="0"/>
            <a:t>и донације 320.617.446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3756029C-568E-4504-8660-3DE9F861C604}" type="parTrans" cxnId="{20352482-75F4-437C-896F-ADD33B58698E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20352482-75F4-437C-896F-ADD33B58698E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Други приходи  1</a:t>
          </a:r>
          <a:r>
            <a:rPr lang="sr-Cyrl-RS" dirty="0" smtClean="0"/>
            <a:t>.915.411.706 </a:t>
          </a:r>
          <a:r>
            <a:rPr lang="sr-Cyrl-RS" dirty="0"/>
            <a:t>динара</a:t>
          </a:r>
          <a:endParaRPr lang="en-US" dirty="0"/>
        </a:p>
      </dgm:t>
    </dgm:pt>
    <dgm:pt modelId="{C16FE7E0-0CCD-40DA-AE7B-F518D75734AD}" type="parTrans" cxnId="{EBF685A1-7CCA-4139-977A-A0D071E2DE53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BF685A1-7CCA-4139-977A-A0D071E2DE53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 phldr="0" custT="0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dirty="0"/>
            <a:t>Примања од продаје нефинансијске имовине  6</a:t>
          </a:r>
          <a:r>
            <a:rPr lang="sr-Cyrl-RS" dirty="0" smtClean="0"/>
            <a:t>00.000 </a:t>
          </a:r>
          <a:r>
            <a:rPr lang="sr-Cyrl-RS" dirty="0"/>
            <a:t>динара</a:t>
          </a:r>
          <a:endParaRPr lang="en-US" dirty="0"/>
        </a:p>
      </dgm:t>
    </dgm:pt>
    <dgm:pt modelId="{4FA9126D-361B-4DA5-854C-1DB4EE314D93}" type="parTrans" cxnId="{42F29BED-94BF-4287-B535-757709B96912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42F29BED-94BF-4287-B535-757709B96912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 </a:t>
          </a:r>
          <a:r>
            <a:rPr lang="sr-Cyrl-RS" dirty="0" smtClean="0"/>
            <a:t>динара</a:t>
          </a:r>
          <a:endParaRPr lang="en-US" dirty="0"/>
        </a:p>
      </dgm:t>
    </dgm:pt>
    <dgm:pt modelId="{43AA7920-B602-4336-8E46-A663A1629DDB}" type="parTrans" cxnId="{808BD067-31F0-4103-87A9-B4C930D90856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808BD067-31F0-4103-87A9-B4C930D90856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sr-Cyrl-RS" altLang="sr-Latn-RS" sz="1000" dirty="0"/>
            <a:t>10.528</a:t>
          </a:r>
          <a:r>
            <a:rPr lang="sr-Cyrl-RS" sz="1000" dirty="0" smtClean="0"/>
            <a:t>.348</a:t>
          </a:r>
          <a:r>
            <a:rPr lang="sr-Latn-RS" sz="1000" dirty="0" smtClean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7CED5036-F89D-46C9-8909-3306F6C68E84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7CED5036-F89D-46C9-8909-3306F6C68E84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sr-Latn-R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A026EADE-7B32-4D75-ADC6-8B743C0286ED}" srcId="{43275D6C-D470-4E2E-96F8-239EECE5D634}" destId="{DB1A1606-130D-4B45-9553-0A0B804495DF}" srcOrd="0" destOrd="0" parTransId="{E71C9696-7619-4519-B8E6-F2196E95C10E}" sibTransId="{411BF947-09C5-4608-92FF-81B3B11A697B}"/>
    <dgm:cxn modelId="{DAD0CBA4-A21E-416C-BDBC-62C6F48FA34C}" type="presOf" srcId="{40EF3D92-C4CB-4CBC-8AED-087234C53764}" destId="{72DE4213-15E1-4436-8045-C055E8A54EDE}" srcOrd="0" destOrd="0" presId="urn:microsoft.com/office/officeart/2005/8/layout/radial3"/>
    <dgm:cxn modelId="{20352482-75F4-437C-896F-ADD33B58698E}" srcId="{43275D6C-D470-4E2E-96F8-239EECE5D634}" destId="{AEA7499A-114B-4146-9776-CDD8ACEC6B39}" srcOrd="1" destOrd="0" parTransId="{3756029C-568E-4504-8660-3DE9F861C604}" sibTransId="{FB33CDA3-B14A-45E1-8720-9AFFB02CF5C0}"/>
    <dgm:cxn modelId="{E8FC0B45-0D85-4FB3-96A3-E483B6864741}" type="presOf" srcId="{15426A40-9AD2-4153-8230-E20BC4B11534}" destId="{FC69A2CE-A671-47B5-8CD8-544465E52E9C}" srcOrd="0" destOrd="0" presId="urn:microsoft.com/office/officeart/2005/8/layout/radial3"/>
    <dgm:cxn modelId="{AD26A49E-E370-49D8-9479-E7ACD903F093}" type="presOf" srcId="{AEA7499A-114B-4146-9776-CDD8ACEC6B39}" destId="{449BFEB2-6844-4A2C-8DC2-780280CBA079}" srcOrd="0" destOrd="0" presId="urn:microsoft.com/office/officeart/2005/8/layout/radial3"/>
    <dgm:cxn modelId="{9695AC13-96F1-4BB3-875D-65A378747D47}" type="presOf" srcId="{DB1A1606-130D-4B45-9553-0A0B804495DF}" destId="{63432802-399F-407F-AC10-7219543A0326}" srcOrd="0" destOrd="0" presId="urn:microsoft.com/office/officeart/2005/8/layout/radial3"/>
    <dgm:cxn modelId="{A7A3AB8F-68B2-4F26-B251-0846BB60966D}" type="presOf" srcId="{43275D6C-D470-4E2E-96F8-239EECE5D634}" destId="{AFBC9C78-4E8A-498B-ACC1-DC2EFA6E3D36}" srcOrd="0" destOrd="0" presId="urn:microsoft.com/office/officeart/2005/8/layout/radial3"/>
    <dgm:cxn modelId="{7CED5036-F89D-46C9-8909-3306F6C68E84}" srcId="{43275D6C-D470-4E2E-96F8-239EECE5D634}" destId="{15426A40-9AD2-4153-8230-E20BC4B11534}" srcOrd="5" destOrd="0" parTransId="{A1307EAF-2414-4AFE-BE82-97C79333BAA9}" sibTransId="{869B992E-498B-4FBD-AA48-03E5171031C9}"/>
    <dgm:cxn modelId="{42F29BED-94BF-4287-B535-757709B96912}" srcId="{43275D6C-D470-4E2E-96F8-239EECE5D634}" destId="{40EF3D92-C4CB-4CBC-8AED-087234C53764}" srcOrd="3" destOrd="0" parTransId="{4FA9126D-361B-4DA5-854C-1DB4EE314D93}" sibTransId="{DCC66F39-0032-4915-A732-5C415659FF68}"/>
    <dgm:cxn modelId="{20DE7FD2-D548-4FD3-92EE-C4F2EFA958FD}" type="presOf" srcId="{BF71EFAE-EC9F-46E9-BD2A-1686637595DA}" destId="{9DDE88A7-5745-4E4F-A7A8-F71A4DA0D5F2}" srcOrd="0" destOrd="0" presId="urn:microsoft.com/office/officeart/2005/8/layout/radial3"/>
    <dgm:cxn modelId="{EBF685A1-7CCA-4139-977A-A0D071E2DE53}" srcId="{43275D6C-D470-4E2E-96F8-239EECE5D634}" destId="{BF71EFAE-EC9F-46E9-BD2A-1686637595DA}" srcOrd="2" destOrd="0" parTransId="{C16FE7E0-0CCD-40DA-AE7B-F518D75734AD}" sibTransId="{83F53DA1-8C67-4AF5-A20A-9CEC6105D842}"/>
    <dgm:cxn modelId="{D6AF4164-DCB9-4E2C-8343-40393F0B7CF1}" type="presOf" srcId="{691C1FF8-D24B-462D-B13F-4086A7342655}" destId="{E6763EE5-8DA4-47FB-A886-915FA197CAD0}" srcOrd="0" destOrd="0" presId="urn:microsoft.com/office/officeart/2005/8/layout/radial3"/>
    <dgm:cxn modelId="{808BD067-31F0-4103-87A9-B4C930D90856}" srcId="{43275D6C-D470-4E2E-96F8-239EECE5D634}" destId="{920F0D4F-6C4C-4BE8-9363-F48FBF034871}" srcOrd="4" destOrd="0" parTransId="{43AA7920-B602-4336-8E46-A663A1629DDB}" sibTransId="{5F9FEDD2-AAF1-4278-94C9-B59264FA9EB9}"/>
    <dgm:cxn modelId="{4FE4DDC9-D414-467C-BA3A-A6CF6CE6D546}" srcId="{691C1FF8-D24B-462D-B13F-4086A7342655}" destId="{43275D6C-D470-4E2E-96F8-239EECE5D634}" srcOrd="0" destOrd="0" parTransId="{C3508CD6-4178-4856-A1A5-59121457A236}" sibTransId="{5344238D-D1B6-460D-9BE4-114CABEA8131}"/>
    <dgm:cxn modelId="{138FDC69-944B-481A-9AD2-64F1D13A9A2E}" type="presOf" srcId="{920F0D4F-6C4C-4BE8-9363-F48FBF034871}" destId="{91CFC9CD-FF79-40EF-A271-A8DBB0423AC2}" srcOrd="0" destOrd="0" presId="urn:microsoft.com/office/officeart/2005/8/layout/radial3"/>
    <dgm:cxn modelId="{3C93CD65-D33C-4FB4-842E-AC9C8B6BBF44}" type="presParOf" srcId="{E6763EE5-8DA4-47FB-A886-915FA197CAD0}" destId="{1FB746E2-D736-4446-8093-C865FE09A112}" srcOrd="0" destOrd="0" presId="urn:microsoft.com/office/officeart/2005/8/layout/radial3"/>
    <dgm:cxn modelId="{302D7E02-AB34-46E4-84F5-B3C22B5976BE}" type="presParOf" srcId="{1FB746E2-D736-4446-8093-C865FE09A112}" destId="{AFBC9C78-4E8A-498B-ACC1-DC2EFA6E3D36}" srcOrd="0" destOrd="0" presId="urn:microsoft.com/office/officeart/2005/8/layout/radial3"/>
    <dgm:cxn modelId="{B64A233A-B4DE-4D95-9201-33397259220E}" type="presParOf" srcId="{1FB746E2-D736-4446-8093-C865FE09A112}" destId="{63432802-399F-407F-AC10-7219543A0326}" srcOrd="1" destOrd="0" presId="urn:microsoft.com/office/officeart/2005/8/layout/radial3"/>
    <dgm:cxn modelId="{93F9BF5F-A19C-4C46-8E24-8DC8ABDF1CF8}" type="presParOf" srcId="{1FB746E2-D736-4446-8093-C865FE09A112}" destId="{449BFEB2-6844-4A2C-8DC2-780280CBA079}" srcOrd="2" destOrd="0" presId="urn:microsoft.com/office/officeart/2005/8/layout/radial3"/>
    <dgm:cxn modelId="{156DE28C-268A-4C8B-ADCD-5AF52288CA27}" type="presParOf" srcId="{1FB746E2-D736-4446-8093-C865FE09A112}" destId="{9DDE88A7-5745-4E4F-A7A8-F71A4DA0D5F2}" srcOrd="3" destOrd="0" presId="urn:microsoft.com/office/officeart/2005/8/layout/radial3"/>
    <dgm:cxn modelId="{FDE95D4B-9E5F-4FAF-98B0-86A5129F46C0}" type="presParOf" srcId="{1FB746E2-D736-4446-8093-C865FE09A112}" destId="{72DE4213-15E1-4436-8045-C055E8A54EDE}" srcOrd="4" destOrd="0" presId="urn:microsoft.com/office/officeart/2005/8/layout/radial3"/>
    <dgm:cxn modelId="{E998E394-B90C-412E-8F18-F174416F8F96}" type="presParOf" srcId="{1FB746E2-D736-4446-8093-C865FE09A112}" destId="{91CFC9CD-FF79-40EF-A271-A8DBB0423AC2}" srcOrd="5" destOrd="0" presId="urn:microsoft.com/office/officeart/2005/8/layout/radial3"/>
    <dgm:cxn modelId="{837DAD2E-AF05-4A56-BF34-3FF290951AC0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</a:t>
          </a:r>
          <a:r>
            <a:rPr lang="sr-Cyrl-RS" sz="1400" dirty="0" smtClean="0"/>
            <a:t>казне,накнаду штете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</a:t>
          </a:r>
          <a:r>
            <a:rPr lang="ru-RU" sz="1400" dirty="0" smtClean="0"/>
            <a:t>јавним предузећима,</a:t>
          </a:r>
          <a:r>
            <a:rPr lang="sr-Cyrl-RS" sz="1400" dirty="0" smtClean="0"/>
            <a:t>ПД „</a:t>
          </a:r>
          <a:r>
            <a:rPr lang="ru-RU" sz="1400" dirty="0" smtClean="0"/>
            <a:t>Еко-аграр», </a:t>
          </a:r>
          <a:r>
            <a:rPr lang="ru-RU" sz="1400" dirty="0"/>
            <a:t>пољопривредним </a:t>
          </a:r>
          <a:r>
            <a:rPr lang="ru-RU" sz="1400" dirty="0" smtClean="0"/>
            <a:t>произвођачима,субвенције за информисање.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</a:t>
          </a:r>
          <a:r>
            <a:rPr lang="sr-Cyrl-RS" sz="14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 bwMode="white">
        <a:xfrm>
          <a:off x="1253888" y="307052"/>
          <a:ext cx="3574845" cy="357476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Скупштина општине</a:t>
          </a:r>
          <a:endParaRPr lang="sr-Cyrl-R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Општински правобранилац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Општинска управа</a:t>
          </a:r>
          <a:endParaRPr lang="en-US" sz="1600" kern="1200" dirty="0"/>
        </a:p>
      </dsp:txBody>
      <dsp:txXfrm>
        <a:off x="1253888" y="307052"/>
        <a:ext cx="3574845" cy="3574768"/>
      </dsp:txXfrm>
    </dsp:sp>
    <dsp:sp modelId="{6AE34D3E-FD5D-4402-89AF-BF559D3EC92D}">
      <dsp:nvSpPr>
        <dsp:cNvPr id="0" name=""/>
        <dsp:cNvSpPr/>
      </dsp:nvSpPr>
      <dsp:spPr bwMode="white">
        <a:xfrm>
          <a:off x="3293617" y="144183"/>
          <a:ext cx="397574" cy="39756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 bwMode="white">
        <a:xfrm>
          <a:off x="2352204" y="3616218"/>
          <a:ext cx="287876" cy="28815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 bwMode="white">
        <a:xfrm>
          <a:off x="5058768" y="1757840"/>
          <a:ext cx="287876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 bwMode="white">
        <a:xfrm>
          <a:off x="3681219" y="3922746"/>
          <a:ext cx="397574" cy="39756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 bwMode="white">
        <a:xfrm>
          <a:off x="2433979" y="709213"/>
          <a:ext cx="287876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 bwMode="white">
        <a:xfrm>
          <a:off x="1526473" y="2357532"/>
          <a:ext cx="287876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 bwMode="white">
        <a:xfrm>
          <a:off x="136957" y="952264"/>
          <a:ext cx="1453340" cy="145287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chemeClr val="accent1">
                  <a:lumMod val="75000"/>
                </a:schemeClr>
              </a:solidFill>
            </a:rPr>
            <a:t>Културне </a:t>
          </a: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36957" y="952264"/>
        <a:ext cx="1453340" cy="1452876"/>
      </dsp:txXfrm>
    </dsp:sp>
    <dsp:sp modelId="{D4397D2C-6DDE-4A42-9855-5F94ADD7F1F8}">
      <dsp:nvSpPr>
        <dsp:cNvPr id="0" name=""/>
        <dsp:cNvSpPr/>
      </dsp:nvSpPr>
      <dsp:spPr bwMode="white">
        <a:xfrm>
          <a:off x="2891389" y="721742"/>
          <a:ext cx="397574" cy="397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 bwMode="white">
        <a:xfrm>
          <a:off x="273249" y="2831105"/>
          <a:ext cx="718692" cy="71871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 bwMode="white">
        <a:xfrm>
          <a:off x="5195060" y="268631"/>
          <a:ext cx="1453340" cy="145287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19" tIns="45719" rIns="45719" bIns="45719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Средња </a:t>
          </a:r>
          <a:r>
            <a:rPr lang="sr-Cyrl-RS" sz="1200" kern="1200" dirty="0"/>
            <a:t>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</a:t>
          </a:r>
          <a:r>
            <a:rPr lang="sr-Cyrl-RS" sz="1200" kern="1200" dirty="0" smtClean="0"/>
            <a:t>здравља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/>
            <a:t>Центар за социјални рад</a:t>
          </a:r>
          <a:endParaRPr lang="en-US" sz="1200" kern="1200" dirty="0"/>
        </a:p>
      </dsp:txBody>
      <dsp:txXfrm>
        <a:off x="5195060" y="268631"/>
        <a:ext cx="1453340" cy="1452876"/>
      </dsp:txXfrm>
    </dsp:sp>
    <dsp:sp modelId="{4ABBCF6F-E7DA-4CE7-A2F5-6DD06BFAA1FA}">
      <dsp:nvSpPr>
        <dsp:cNvPr id="0" name=""/>
        <dsp:cNvSpPr/>
      </dsp:nvSpPr>
      <dsp:spPr bwMode="white">
        <a:xfrm>
          <a:off x="4546841" y="1271738"/>
          <a:ext cx="397574" cy="39756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 bwMode="white">
        <a:xfrm>
          <a:off x="0" y="3686377"/>
          <a:ext cx="287876" cy="288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 bwMode="white">
        <a:xfrm>
          <a:off x="2870779" y="3276281"/>
          <a:ext cx="287876" cy="28815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2023.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 bwMode="white">
        <a:xfrm>
          <a:off x="0" y="167813"/>
          <a:ext cx="1339504" cy="13395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3600" kern="1200" dirty="0"/>
            <a:t>Средства из буџета општине </a:t>
          </a:r>
          <a:r>
            <a:rPr lang="sr-Cyrl-RS" sz="3600" kern="1200" dirty="0" smtClean="0"/>
            <a:t>3</a:t>
          </a:r>
          <a:r>
            <a:rPr lang="en-US" sz="3600" kern="1200" dirty="0" smtClean="0"/>
            <a:t>.</a:t>
          </a:r>
          <a:r>
            <a:rPr lang="sr-Cyrl-RS" altLang="en-US" sz="3600" kern="1200" dirty="0" smtClean="0"/>
            <a:t>541</a:t>
          </a:r>
          <a:r>
            <a:rPr lang="sr-Cyrl-RS" sz="3600" kern="1200" dirty="0" smtClean="0"/>
            <a:t>.922.397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0" y="167813"/>
        <a:ext cx="1339504" cy="1339504"/>
      </dsp:txXfrm>
    </dsp:sp>
    <dsp:sp modelId="{98F3E7AB-6934-48FA-B82F-FBEAF1B2375D}">
      <dsp:nvSpPr>
        <dsp:cNvPr id="0" name=""/>
        <dsp:cNvSpPr/>
      </dsp:nvSpPr>
      <dsp:spPr bwMode="white">
        <a:xfrm>
          <a:off x="1448272" y="449109"/>
          <a:ext cx="776912" cy="77691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448272" y="449109"/>
        <a:ext cx="776912" cy="776912"/>
      </dsp:txXfrm>
    </dsp:sp>
    <dsp:sp modelId="{2F60A798-586E-4E47-B649-25F047F36835}">
      <dsp:nvSpPr>
        <dsp:cNvPr id="0" name=""/>
        <dsp:cNvSpPr/>
      </dsp:nvSpPr>
      <dsp:spPr bwMode="white">
        <a:xfrm>
          <a:off x="2333952" y="167813"/>
          <a:ext cx="1339504" cy="1339504"/>
        </a:xfrm>
        <a:prstGeom prst="ellipse">
          <a:avLst/>
        </a:prstGeom>
        <a:solidFill>
          <a:schemeClr val="accent4">
            <a:hueOff val="-906222"/>
            <a:satOff val="-1409"/>
            <a:lumOff val="7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4">
            <a:hueOff val="-900000"/>
            <a:satOff val="-1437"/>
            <a:lumOff val="719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3600" kern="1200" dirty="0"/>
            <a:t>Пренета средства из ранијих година</a:t>
          </a:r>
          <a:r>
            <a:rPr lang="sr-Cyrl-RS" sz="3600" kern="1200" dirty="0">
              <a:solidFill>
                <a:srgbClr val="FF0000"/>
              </a:solidFill>
            </a:rPr>
            <a:t> 10.528</a:t>
          </a:r>
          <a:r>
            <a:rPr lang="sr-Cyrl-RS" sz="3600" kern="1200" dirty="0" smtClean="0">
              <a:solidFill>
                <a:srgbClr val="FF0000"/>
              </a:solidFill>
            </a:rPr>
            <a:t>.348 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2333952" y="167813"/>
        <a:ext cx="1339504" cy="1339504"/>
      </dsp:txXfrm>
    </dsp:sp>
    <dsp:sp modelId="{41F09F99-3DCC-47E4-9188-F7D103A1F6E3}">
      <dsp:nvSpPr>
        <dsp:cNvPr id="0" name=""/>
        <dsp:cNvSpPr/>
      </dsp:nvSpPr>
      <dsp:spPr bwMode="white">
        <a:xfrm>
          <a:off x="3782224" y="449109"/>
          <a:ext cx="776912" cy="776912"/>
        </a:xfrm>
        <a:prstGeom prst="mathPlus">
          <a:avLst/>
        </a:prstGeom>
        <a:solidFill>
          <a:schemeClr val="accent4">
            <a:hueOff val="-1359333"/>
            <a:satOff val="-2114"/>
            <a:lumOff val="10687"/>
            <a:alphaOff val="0"/>
          </a:schemeClr>
        </a:solidFill>
        <a:ln>
          <a:noFill/>
        </a:ln>
        <a:effectLst/>
      </dsp:spPr>
      <dsp:style>
        <a:lnRef idx="0">
          <a:schemeClr val="lt1"/>
        </a:lnRef>
        <a:fillRef idx="1">
          <a:schemeClr val="accent4">
            <a:hueOff val="-1350000"/>
            <a:satOff val="-2156"/>
            <a:lumOff val="1078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3782224" y="449109"/>
        <a:ext cx="776912" cy="776912"/>
      </dsp:txXfrm>
    </dsp:sp>
    <dsp:sp modelId="{6C1FFF0F-B1A4-4C41-B9D3-30452A0DFA4B}">
      <dsp:nvSpPr>
        <dsp:cNvPr id="0" name=""/>
        <dsp:cNvSpPr/>
      </dsp:nvSpPr>
      <dsp:spPr bwMode="white">
        <a:xfrm>
          <a:off x="6057409" y="244604"/>
          <a:ext cx="1339504" cy="1339504"/>
        </a:xfrm>
        <a:prstGeom prst="ellipse">
          <a:avLst/>
        </a:prstGeom>
        <a:solidFill>
          <a:schemeClr val="accent4">
            <a:hueOff val="-1812445"/>
            <a:satOff val="-2819"/>
            <a:lumOff val="14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4">
            <a:hueOff val="-1800000"/>
            <a:satOff val="-2875"/>
            <a:lumOff val="1437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sr-Cyrl-RS" sz="1300" kern="1200" dirty="0" smtClean="0">
              <a:solidFill>
                <a:schemeClr val="bg1"/>
              </a:solidFill>
            </a:rPr>
            <a:t>3.598.000.000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6057409" y="244604"/>
        <a:ext cx="1339504" cy="1339504"/>
      </dsp:txXfrm>
    </dsp:sp>
    <dsp:sp modelId="{4F4F87F2-8514-4849-B974-53331EFFA6A3}">
      <dsp:nvSpPr>
        <dsp:cNvPr id="0" name=""/>
        <dsp:cNvSpPr/>
      </dsp:nvSpPr>
      <dsp:spPr bwMode="white">
        <a:xfrm>
          <a:off x="5493830" y="462355"/>
          <a:ext cx="776912" cy="776912"/>
        </a:xfrm>
        <a:prstGeom prst="mathEqual">
          <a:avLst/>
        </a:prstGeom>
        <a:solidFill>
          <a:schemeClr val="accent4">
            <a:hueOff val="-2718667"/>
            <a:satOff val="-4228"/>
            <a:lumOff val="21373"/>
            <a:alphaOff val="0"/>
          </a:schemeClr>
        </a:solidFill>
        <a:ln>
          <a:noFill/>
        </a:ln>
        <a:effectLst/>
      </dsp:spPr>
      <dsp:style>
        <a:lnRef idx="0">
          <a:schemeClr val="lt1"/>
        </a:lnRef>
        <a:fillRef idx="1">
          <a:schemeClr val="accent4">
            <a:hueOff val="-2700000"/>
            <a:satOff val="-4313"/>
            <a:lumOff val="2156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493830" y="462355"/>
        <a:ext cx="776912" cy="776912"/>
      </dsp:txXfrm>
    </dsp:sp>
    <dsp:sp modelId="{A6BD896E-4D4C-4AE1-9C22-3ED8631C5A0A}">
      <dsp:nvSpPr>
        <dsp:cNvPr id="0" name=""/>
        <dsp:cNvSpPr/>
      </dsp:nvSpPr>
      <dsp:spPr bwMode="white">
        <a:xfrm>
          <a:off x="4003590" y="152846"/>
          <a:ext cx="1339504" cy="1339504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4">
            <a:hueOff val="-2700000"/>
            <a:satOff val="-4313"/>
            <a:lumOff val="2156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3600" kern="1200" dirty="0">
              <a:solidFill>
                <a:schemeClr val="bg1"/>
              </a:solidFill>
            </a:rPr>
            <a:t>Средства из осталих </a:t>
          </a:r>
          <a:r>
            <a:rPr lang="sr-Cyrl-RS" sz="3600" kern="1200" dirty="0" smtClean="0">
              <a:solidFill>
                <a:schemeClr val="bg1"/>
              </a:solidFill>
            </a:rPr>
            <a:t>извора 38.549.255 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4003590" y="152846"/>
        <a:ext cx="1339504" cy="1339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 bwMode="white">
        <a:xfrm>
          <a:off x="0" y="320363"/>
          <a:ext cx="2126822" cy="28511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b="1" kern="1200" dirty="0">
              <a:solidFill>
                <a:schemeClr val="tx1"/>
              </a:solidFill>
            </a:rPr>
            <a:t>Порески приходи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320363"/>
        <a:ext cx="2126822" cy="285115"/>
      </dsp:txXfrm>
    </dsp:sp>
    <dsp:sp modelId="{02385D1D-92EB-445D-B736-940004751C79}">
      <dsp:nvSpPr>
        <dsp:cNvPr id="0" name=""/>
        <dsp:cNvSpPr/>
      </dsp:nvSpPr>
      <dsp:spPr bwMode="white">
        <a:xfrm>
          <a:off x="2126822" y="324320"/>
          <a:ext cx="425364" cy="277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 bwMode="white">
        <a:xfrm>
          <a:off x="2722332" y="194950"/>
          <a:ext cx="5784956" cy="53594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2332" y="194950"/>
        <a:ext cx="5784956" cy="535940"/>
      </dsp:txXfrm>
    </dsp:sp>
    <dsp:sp modelId="{F40D94EA-52E0-4740-A924-EAF350BDF213}">
      <dsp:nvSpPr>
        <dsp:cNvPr id="0" name=""/>
        <dsp:cNvSpPr/>
      </dsp:nvSpPr>
      <dsp:spPr bwMode="white">
        <a:xfrm>
          <a:off x="0" y="1254541"/>
          <a:ext cx="2126822" cy="28511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b="1" kern="1200" dirty="0">
              <a:solidFill>
                <a:schemeClr val="tx1"/>
              </a:solidFill>
            </a:rPr>
            <a:t>Донације и трансфери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1254541"/>
        <a:ext cx="2126822" cy="285115"/>
      </dsp:txXfrm>
    </dsp:sp>
    <dsp:sp modelId="{0E930D30-96BC-4D43-B65A-EE88C46DBE48}">
      <dsp:nvSpPr>
        <dsp:cNvPr id="0" name=""/>
        <dsp:cNvSpPr/>
      </dsp:nvSpPr>
      <dsp:spPr bwMode="white">
        <a:xfrm>
          <a:off x="2126822" y="1258498"/>
          <a:ext cx="425364" cy="277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 bwMode="white">
        <a:xfrm>
          <a:off x="2722332" y="934178"/>
          <a:ext cx="5784956" cy="92584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2332" y="934178"/>
        <a:ext cx="5784956" cy="925841"/>
      </dsp:txXfrm>
    </dsp:sp>
    <dsp:sp modelId="{CCB8139E-CA19-491D-9FCD-6BF28923C725}">
      <dsp:nvSpPr>
        <dsp:cNvPr id="0" name=""/>
        <dsp:cNvSpPr/>
      </dsp:nvSpPr>
      <dsp:spPr bwMode="white">
        <a:xfrm>
          <a:off x="0" y="2188719"/>
          <a:ext cx="2126822" cy="28511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b="1" kern="1200" dirty="0">
              <a:solidFill>
                <a:schemeClr val="tx1"/>
              </a:solidFill>
            </a:rPr>
            <a:t>Непорески приходи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2188719"/>
        <a:ext cx="2126822" cy="285115"/>
      </dsp:txXfrm>
    </dsp:sp>
    <dsp:sp modelId="{14D1633C-A097-4A5A-8269-B04E98857E56}">
      <dsp:nvSpPr>
        <dsp:cNvPr id="0" name=""/>
        <dsp:cNvSpPr/>
      </dsp:nvSpPr>
      <dsp:spPr bwMode="white">
        <a:xfrm>
          <a:off x="2126822" y="2192676"/>
          <a:ext cx="425364" cy="277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 bwMode="white">
        <a:xfrm>
          <a:off x="2722332" y="1956626"/>
          <a:ext cx="5784956" cy="7493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2332" y="1956626"/>
        <a:ext cx="5784956" cy="749300"/>
      </dsp:txXfrm>
    </dsp:sp>
    <dsp:sp modelId="{9312B733-3AEB-49F6-8245-08553BA2949B}">
      <dsp:nvSpPr>
        <dsp:cNvPr id="0" name=""/>
        <dsp:cNvSpPr/>
      </dsp:nvSpPr>
      <dsp:spPr bwMode="white">
        <a:xfrm>
          <a:off x="0" y="3016217"/>
          <a:ext cx="2126822" cy="49847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b="1" kern="1200" dirty="0">
              <a:solidFill>
                <a:schemeClr val="tx1"/>
              </a:solidFill>
            </a:rPr>
            <a:t>Примања од продаје нефинансијске имовине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3016217"/>
        <a:ext cx="2126822" cy="498475"/>
      </dsp:txXfrm>
    </dsp:sp>
    <dsp:sp modelId="{435AB433-2559-485A-A03D-C32F36288071}">
      <dsp:nvSpPr>
        <dsp:cNvPr id="0" name=""/>
        <dsp:cNvSpPr/>
      </dsp:nvSpPr>
      <dsp:spPr bwMode="white">
        <a:xfrm>
          <a:off x="2126822" y="3126855"/>
          <a:ext cx="425364" cy="277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 bwMode="white">
        <a:xfrm>
          <a:off x="2722332" y="2998437"/>
          <a:ext cx="5784956" cy="53403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2332" y="2998437"/>
        <a:ext cx="5784956" cy="534035"/>
      </dsp:txXfrm>
    </dsp:sp>
    <dsp:sp modelId="{EFAACCF6-3A6A-4536-89B0-F0A7C44F6BE1}">
      <dsp:nvSpPr>
        <dsp:cNvPr id="0" name=""/>
        <dsp:cNvSpPr/>
      </dsp:nvSpPr>
      <dsp:spPr bwMode="white">
        <a:xfrm>
          <a:off x="0" y="3843715"/>
          <a:ext cx="2126822" cy="71183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b="1" kern="1200" dirty="0">
              <a:solidFill>
                <a:schemeClr val="tx1"/>
              </a:solidFill>
            </a:rPr>
            <a:t>Примања од задуживања и  продаје финансијске имовине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3843715"/>
        <a:ext cx="2126822" cy="711835"/>
      </dsp:txXfrm>
    </dsp:sp>
    <dsp:sp modelId="{6497CA82-45EE-4BD1-AEB4-CC3961FBFB74}">
      <dsp:nvSpPr>
        <dsp:cNvPr id="0" name=""/>
        <dsp:cNvSpPr/>
      </dsp:nvSpPr>
      <dsp:spPr bwMode="white">
        <a:xfrm>
          <a:off x="2126822" y="4061033"/>
          <a:ext cx="425364" cy="277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 bwMode="white">
        <a:xfrm>
          <a:off x="2722332" y="3736712"/>
          <a:ext cx="5784956" cy="92584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2332" y="3736712"/>
        <a:ext cx="5784956" cy="925841"/>
      </dsp:txXfrm>
    </dsp:sp>
    <dsp:sp modelId="{939B76D1-BB33-4E50-9ECD-839FB5787B95}">
      <dsp:nvSpPr>
        <dsp:cNvPr id="0" name=""/>
        <dsp:cNvSpPr/>
      </dsp:nvSpPr>
      <dsp:spPr bwMode="white">
        <a:xfrm>
          <a:off x="0" y="4884573"/>
          <a:ext cx="2126822" cy="49847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b="1" kern="1200" dirty="0">
              <a:solidFill>
                <a:schemeClr val="tx1"/>
              </a:solidFill>
            </a:rPr>
            <a:t>Пренета средства из ранијих година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4884573"/>
        <a:ext cx="2126822" cy="498475"/>
      </dsp:txXfrm>
    </dsp:sp>
    <dsp:sp modelId="{7845F59F-6101-48DE-ABCC-EC5351843F5B}">
      <dsp:nvSpPr>
        <dsp:cNvPr id="0" name=""/>
        <dsp:cNvSpPr/>
      </dsp:nvSpPr>
      <dsp:spPr bwMode="white">
        <a:xfrm>
          <a:off x="2126822" y="4995211"/>
          <a:ext cx="425364" cy="277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 bwMode="white">
        <a:xfrm>
          <a:off x="2722332" y="4866793"/>
          <a:ext cx="5784956" cy="53403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2332" y="4866793"/>
        <a:ext cx="5784956" cy="5340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 bwMode="white">
        <a:xfrm>
          <a:off x="1996696" y="1067432"/>
          <a:ext cx="2668581" cy="266858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hemeClr val="lt1"/>
        </a:lnRef>
        <a:fillRef idx="3">
          <a:schemeClr val="accent4">
            <a:shade val="80000"/>
            <a:alpha val="50000"/>
            <a:hueOff val="0"/>
            <a:satOff val="0"/>
            <a:lumOff val="0"/>
            <a:alpha val="50196"/>
          </a:schemeClr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3600" kern="1200" dirty="0"/>
            <a:t>Укупни буџетски приходи и примања  </a:t>
          </a:r>
          <a:r>
            <a:rPr lang="sr-Cyrl-RS" sz="3600" kern="1200" dirty="0" smtClean="0"/>
            <a:t>3</a:t>
          </a:r>
          <a:r>
            <a:rPr lang="en-US" sz="3600" kern="1200" dirty="0" smtClean="0"/>
            <a:t>.</a:t>
          </a:r>
          <a:r>
            <a:rPr lang="sr-Cyrl-RS" altLang="en-US" sz="3600" kern="1200" dirty="0" smtClean="0"/>
            <a:t>598</a:t>
          </a:r>
          <a:r>
            <a:rPr lang="en-US" sz="3600" kern="1200" dirty="0" smtClean="0"/>
            <a:t>.000</a:t>
          </a:r>
          <a:r>
            <a:rPr lang="sr-Cyrl-RS" sz="3600" kern="1200" dirty="0" smtClean="0"/>
            <a:t>.000динара</a:t>
          </a:r>
          <a:endParaRPr lang="en-US" sz="3600" kern="1200" dirty="0"/>
        </a:p>
      </dsp:txBody>
      <dsp:txXfrm>
        <a:off x="1996696" y="1067432"/>
        <a:ext cx="2668581" cy="2668581"/>
      </dsp:txXfrm>
    </dsp:sp>
    <dsp:sp modelId="{63432802-399F-407F-AC10-7219543A0326}">
      <dsp:nvSpPr>
        <dsp:cNvPr id="0" name=""/>
        <dsp:cNvSpPr/>
      </dsp:nvSpPr>
      <dsp:spPr bwMode="white">
        <a:xfrm>
          <a:off x="2663842" y="0"/>
          <a:ext cx="1334291" cy="133429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16"/>
                <a:satOff val="-71"/>
                <a:lumOff val="737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16"/>
              <a:satOff val="-71"/>
              <a:lumOff val="737"/>
              <a:alphaOff val="5000"/>
              <a:shade val="25000"/>
              <a:satMod val="150000"/>
            </a:schemeClr>
          </a:contourClr>
        </a:sp3d>
      </dsp:spPr>
      <dsp:style>
        <a:lnRef idx="0">
          <a:schemeClr val="lt1"/>
        </a:lnRef>
        <a:fillRef idx="3">
          <a:schemeClr val="accent4">
            <a:shade val="80000"/>
            <a:alpha val="50000"/>
            <a:hueOff val="0"/>
            <a:satOff val="-64"/>
            <a:lumOff val="784"/>
            <a:alpha val="55163"/>
          </a:schemeClr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3600" kern="1200" dirty="0"/>
            <a:t>Приходи од  пореза  </a:t>
          </a:r>
          <a:r>
            <a:rPr lang="sr-Cyrl-RS" sz="3600" kern="1200" dirty="0" smtClean="0"/>
            <a:t>1.350,842,500</a:t>
          </a:r>
          <a:r>
            <a:rPr lang="sr-Cyrl-RS" sz="3600" kern="1200" dirty="0" smtClean="0">
              <a:solidFill>
                <a:srgbClr val="FF0000"/>
              </a:solidFill>
            </a:rPr>
            <a:t>    </a:t>
          </a:r>
          <a:r>
            <a:rPr lang="sr-Cyrl-RS" sz="3600" kern="1200" dirty="0" smtClean="0"/>
            <a:t>    </a:t>
          </a:r>
          <a:r>
            <a:rPr lang="sr-Cyrl-RS" sz="3600" kern="1200" dirty="0"/>
            <a:t>динара</a:t>
          </a:r>
          <a:endParaRPr lang="en-US" sz="3600" kern="1200" dirty="0"/>
        </a:p>
      </dsp:txBody>
      <dsp:txXfrm>
        <a:off x="2663842" y="0"/>
        <a:ext cx="1334291" cy="1334291"/>
      </dsp:txXfrm>
    </dsp:sp>
    <dsp:sp modelId="{449BFEB2-6844-4A2C-8DC2-780280CBA079}">
      <dsp:nvSpPr>
        <dsp:cNvPr id="0" name=""/>
        <dsp:cNvSpPr/>
      </dsp:nvSpPr>
      <dsp:spPr bwMode="white">
        <a:xfrm>
          <a:off x="4166030" y="867289"/>
          <a:ext cx="1334291" cy="133429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31"/>
                <a:satOff val="-141"/>
                <a:lumOff val="1474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31"/>
              <a:satOff val="-141"/>
              <a:lumOff val="1474"/>
              <a:alphaOff val="10000"/>
              <a:shade val="25000"/>
              <a:satMod val="150000"/>
            </a:schemeClr>
          </a:contourClr>
        </a:sp3d>
      </dsp:spPr>
      <dsp:style>
        <a:lnRef idx="0">
          <a:schemeClr val="lt1"/>
        </a:lnRef>
        <a:fillRef idx="3">
          <a:schemeClr val="accent4">
            <a:shade val="80000"/>
            <a:alpha val="50000"/>
            <a:hueOff val="0"/>
            <a:satOff val="-130"/>
            <a:lumOff val="1569"/>
            <a:alpha val="60131"/>
          </a:schemeClr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3600" kern="1200" dirty="0" smtClean="0"/>
            <a:t>Трансфери</a:t>
          </a:r>
          <a:r>
            <a:rPr lang="en-US" sz="3600" kern="1200" dirty="0" smtClean="0"/>
            <a:t> </a:t>
          </a:r>
          <a:r>
            <a:rPr lang="sr-Cyrl-RS" sz="3600" kern="1200" dirty="0" smtClean="0"/>
            <a:t>и донације 320.617.446</a:t>
          </a:r>
          <a:r>
            <a:rPr lang="sr-Latn-RS" sz="3600" kern="1200" dirty="0" smtClean="0">
              <a:solidFill>
                <a:srgbClr val="FF0000"/>
              </a:solidFill>
            </a:rPr>
            <a:t> </a:t>
          </a:r>
          <a:r>
            <a:rPr lang="sr-Cyrl-RS" sz="3600" kern="1200" dirty="0"/>
            <a:t>динара</a:t>
          </a:r>
          <a:endParaRPr lang="en-US" sz="3600" kern="1200" dirty="0"/>
        </a:p>
      </dsp:txBody>
      <dsp:txXfrm>
        <a:off x="4166030" y="867289"/>
        <a:ext cx="1334291" cy="1334291"/>
      </dsp:txXfrm>
    </dsp:sp>
    <dsp:sp modelId="{9DDE88A7-5745-4E4F-A7A8-F71A4DA0D5F2}">
      <dsp:nvSpPr>
        <dsp:cNvPr id="0" name=""/>
        <dsp:cNvSpPr/>
      </dsp:nvSpPr>
      <dsp:spPr bwMode="white">
        <a:xfrm>
          <a:off x="4178552" y="2587823"/>
          <a:ext cx="1334291" cy="133429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47"/>
                <a:satOff val="-212"/>
                <a:lumOff val="2212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47"/>
              <a:satOff val="-212"/>
              <a:lumOff val="2212"/>
              <a:alphaOff val="15000"/>
              <a:shade val="25000"/>
              <a:satMod val="150000"/>
            </a:schemeClr>
          </a:contourClr>
        </a:sp3d>
      </dsp:spPr>
      <dsp:style>
        <a:lnRef idx="0">
          <a:schemeClr val="lt1"/>
        </a:lnRef>
        <a:fillRef idx="3">
          <a:schemeClr val="accent4">
            <a:shade val="80000"/>
            <a:alpha val="50000"/>
            <a:hueOff val="0"/>
            <a:satOff val="-195"/>
            <a:lumOff val="2353"/>
            <a:alpha val="65098"/>
          </a:schemeClr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3600" kern="1200" dirty="0"/>
            <a:t>Други приходи  1</a:t>
          </a:r>
          <a:r>
            <a:rPr lang="sr-Cyrl-RS" sz="3600" kern="1200" dirty="0" smtClean="0"/>
            <a:t>.915.411.706 </a:t>
          </a:r>
          <a:r>
            <a:rPr lang="sr-Cyrl-RS" sz="3600" kern="1200" dirty="0"/>
            <a:t>динара</a:t>
          </a:r>
          <a:endParaRPr lang="en-US" sz="3600" kern="1200" dirty="0"/>
        </a:p>
      </dsp:txBody>
      <dsp:txXfrm>
        <a:off x="4178552" y="2587823"/>
        <a:ext cx="1334291" cy="1334291"/>
      </dsp:txXfrm>
    </dsp:sp>
    <dsp:sp modelId="{72DE4213-15E1-4436-8045-C055E8A54EDE}">
      <dsp:nvSpPr>
        <dsp:cNvPr id="0" name=""/>
        <dsp:cNvSpPr/>
      </dsp:nvSpPr>
      <dsp:spPr bwMode="white">
        <a:xfrm>
          <a:off x="2663842" y="3469155"/>
          <a:ext cx="1334291" cy="133429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63"/>
                <a:satOff val="-283"/>
                <a:lumOff val="2949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63"/>
              <a:satOff val="-283"/>
              <a:lumOff val="2949"/>
              <a:alphaOff val="20000"/>
              <a:shade val="25000"/>
              <a:satMod val="150000"/>
            </a:schemeClr>
          </a:contourClr>
        </a:sp3d>
      </dsp:spPr>
      <dsp:style>
        <a:lnRef idx="0">
          <a:schemeClr val="lt1"/>
        </a:lnRef>
        <a:fillRef idx="3">
          <a:schemeClr val="accent4">
            <a:shade val="80000"/>
            <a:alpha val="50000"/>
            <a:hueOff val="0"/>
            <a:satOff val="-260"/>
            <a:lumOff val="3137"/>
            <a:alpha val="70065"/>
          </a:schemeClr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3600" kern="1200" dirty="0"/>
            <a:t>Примања од продаје нефинансијске имовине  6</a:t>
          </a:r>
          <a:r>
            <a:rPr lang="sr-Cyrl-RS" sz="3600" kern="1200" dirty="0" smtClean="0"/>
            <a:t>00.000 </a:t>
          </a:r>
          <a:r>
            <a:rPr lang="sr-Cyrl-RS" sz="3600" kern="1200" dirty="0"/>
            <a:t>динара</a:t>
          </a:r>
          <a:endParaRPr lang="en-US" sz="3600" kern="1200" dirty="0"/>
        </a:p>
      </dsp:txBody>
      <dsp:txXfrm>
        <a:off x="2663842" y="3469155"/>
        <a:ext cx="1334291" cy="1334291"/>
      </dsp:txXfrm>
    </dsp:sp>
    <dsp:sp modelId="{91CFC9CD-FF79-40EF-A271-A8DBB0423AC2}">
      <dsp:nvSpPr>
        <dsp:cNvPr id="0" name=""/>
        <dsp:cNvSpPr/>
      </dsp:nvSpPr>
      <dsp:spPr bwMode="white">
        <a:xfrm>
          <a:off x="1161653" y="2601867"/>
          <a:ext cx="1334291" cy="133429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78"/>
                <a:satOff val="-353"/>
                <a:lumOff val="3686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78"/>
              <a:satOff val="-353"/>
              <a:lumOff val="3686"/>
              <a:alphaOff val="25000"/>
              <a:shade val="25000"/>
              <a:satMod val="150000"/>
            </a:schemeClr>
          </a:contourClr>
        </a:sp3d>
      </dsp:spPr>
      <dsp:style>
        <a:lnRef idx="0">
          <a:schemeClr val="lt1"/>
        </a:lnRef>
        <a:fillRef idx="3">
          <a:schemeClr val="accent4">
            <a:shade val="80000"/>
            <a:alpha val="50000"/>
            <a:hueOff val="0"/>
            <a:satOff val="-326"/>
            <a:lumOff val="3922"/>
            <a:alpha val="75033"/>
          </a:schemeClr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kern="1200" dirty="0"/>
            <a:t>Примања од продаје финансијске имовине  </a:t>
          </a:r>
          <a:r>
            <a:rPr lang="sr-Cyrl-RS" sz="3600" kern="1200" dirty="0" smtClean="0"/>
            <a:t>динара</a:t>
          </a:r>
          <a:endParaRPr lang="en-US" sz="3600" kern="1200" dirty="0"/>
        </a:p>
      </dsp:txBody>
      <dsp:txXfrm>
        <a:off x="1161653" y="2601867"/>
        <a:ext cx="1334291" cy="1334291"/>
      </dsp:txXfrm>
    </dsp:sp>
    <dsp:sp modelId="{FC69A2CE-A671-47B5-8CD8-544465E52E9C}">
      <dsp:nvSpPr>
        <dsp:cNvPr id="0" name=""/>
        <dsp:cNvSpPr/>
      </dsp:nvSpPr>
      <dsp:spPr bwMode="white">
        <a:xfrm>
          <a:off x="1161653" y="867289"/>
          <a:ext cx="1334291" cy="133429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94"/>
                <a:satOff val="-424"/>
                <a:lumOff val="4423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4">
              <a:shade val="80000"/>
              <a:alpha val="50000"/>
              <a:hueOff val="94"/>
              <a:satOff val="-424"/>
              <a:lumOff val="4423"/>
              <a:alphaOff val="30000"/>
              <a:shade val="25000"/>
              <a:satMod val="150000"/>
            </a:schemeClr>
          </a:contourClr>
        </a:sp3d>
      </dsp:spPr>
      <dsp:style>
        <a:lnRef idx="0">
          <a:schemeClr val="lt1"/>
        </a:lnRef>
        <a:fillRef idx="3">
          <a:schemeClr val="accent4">
            <a:shade val="80000"/>
            <a:alpha val="50000"/>
            <a:hueOff val="0"/>
            <a:satOff val="-391"/>
            <a:lumOff val="4706"/>
            <a:alpha val="80000"/>
          </a:schemeClr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</a:t>
          </a:r>
          <a:r>
            <a:rPr lang="sr-Cyrl-RS" altLang="sr-Latn-RS" sz="1000" kern="1200" dirty="0"/>
            <a:t>10.528</a:t>
          </a:r>
          <a:r>
            <a:rPr lang="sr-Cyrl-RS" sz="1000" kern="1200" dirty="0" smtClean="0"/>
            <a:t>.348</a:t>
          </a:r>
          <a:r>
            <a:rPr lang="sr-Latn-RS" sz="1000" kern="1200" dirty="0" smtClean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161653" y="867289"/>
        <a:ext cx="1334291" cy="13342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 bwMode="white">
        <a:xfrm>
          <a:off x="0" y="230224"/>
          <a:ext cx="2054814" cy="26479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b="1" kern="1200" dirty="0">
              <a:solidFill>
                <a:schemeClr val="tx1"/>
              </a:solidFill>
            </a:rPr>
            <a:t>Расходи за запослене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230224"/>
        <a:ext cx="2054814" cy="264795"/>
      </dsp:txXfrm>
    </dsp:sp>
    <dsp:sp modelId="{02385D1D-92EB-445D-B736-940004751C79}">
      <dsp:nvSpPr>
        <dsp:cNvPr id="0" name=""/>
        <dsp:cNvSpPr/>
      </dsp:nvSpPr>
      <dsp:spPr bwMode="white">
        <a:xfrm>
          <a:off x="2054814" y="233921"/>
          <a:ext cx="410963" cy="257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 bwMode="white">
        <a:xfrm>
          <a:off x="2630162" y="95604"/>
          <a:ext cx="5589094" cy="534035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162" y="95604"/>
        <a:ext cx="5589094" cy="534035"/>
      </dsp:txXfrm>
    </dsp:sp>
    <dsp:sp modelId="{F40D94EA-52E0-4740-A924-EAF350BDF213}">
      <dsp:nvSpPr>
        <dsp:cNvPr id="0" name=""/>
        <dsp:cNvSpPr/>
      </dsp:nvSpPr>
      <dsp:spPr bwMode="white">
        <a:xfrm>
          <a:off x="0" y="862216"/>
          <a:ext cx="2054814" cy="46291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b="1" kern="1200" dirty="0">
              <a:solidFill>
                <a:schemeClr val="tx1"/>
              </a:solidFill>
            </a:rPr>
            <a:t>Коришћење роба и услуга 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0" y="862216"/>
        <a:ext cx="2054814" cy="462915"/>
      </dsp:txXfrm>
    </dsp:sp>
    <dsp:sp modelId="{0E930D30-96BC-4D43-B65A-EE88C46DBE48}">
      <dsp:nvSpPr>
        <dsp:cNvPr id="0" name=""/>
        <dsp:cNvSpPr/>
      </dsp:nvSpPr>
      <dsp:spPr bwMode="white">
        <a:xfrm>
          <a:off x="2054814" y="964973"/>
          <a:ext cx="410963" cy="257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 bwMode="white">
        <a:xfrm>
          <a:off x="2630162" y="731052"/>
          <a:ext cx="5589094" cy="72524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162" y="731052"/>
        <a:ext cx="5589094" cy="725243"/>
      </dsp:txXfrm>
    </dsp:sp>
    <dsp:sp modelId="{CCB8139E-CA19-491D-9FCD-6BF28923C725}">
      <dsp:nvSpPr>
        <dsp:cNvPr id="0" name=""/>
        <dsp:cNvSpPr/>
      </dsp:nvSpPr>
      <dsp:spPr bwMode="white">
        <a:xfrm>
          <a:off x="0" y="1692327"/>
          <a:ext cx="2054814" cy="26479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b="1" kern="1200" dirty="0">
              <a:solidFill>
                <a:schemeClr val="tx1"/>
              </a:solidFill>
            </a:rPr>
            <a:t>Дотације и трансфери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1692327"/>
        <a:ext cx="2054814" cy="264795"/>
      </dsp:txXfrm>
    </dsp:sp>
    <dsp:sp modelId="{14D1633C-A097-4A5A-8269-B04E98857E56}">
      <dsp:nvSpPr>
        <dsp:cNvPr id="0" name=""/>
        <dsp:cNvSpPr/>
      </dsp:nvSpPr>
      <dsp:spPr bwMode="white">
        <a:xfrm>
          <a:off x="2054814" y="1696025"/>
          <a:ext cx="410963" cy="257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 bwMode="white">
        <a:xfrm>
          <a:off x="2630162" y="1462104"/>
          <a:ext cx="5589094" cy="725243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162" y="1462104"/>
        <a:ext cx="5589094" cy="725243"/>
      </dsp:txXfrm>
    </dsp:sp>
    <dsp:sp modelId="{9312B733-3AEB-49F6-8245-08553BA2949B}">
      <dsp:nvSpPr>
        <dsp:cNvPr id="0" name=""/>
        <dsp:cNvSpPr/>
      </dsp:nvSpPr>
      <dsp:spPr bwMode="white">
        <a:xfrm>
          <a:off x="0" y="2423379"/>
          <a:ext cx="2054814" cy="26479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b="1" kern="1200" dirty="0">
              <a:solidFill>
                <a:schemeClr val="tx1"/>
              </a:solidFill>
            </a:rPr>
            <a:t>Остали расходи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2423379"/>
        <a:ext cx="2054814" cy="264795"/>
      </dsp:txXfrm>
    </dsp:sp>
    <dsp:sp modelId="{435AB433-2559-485A-A03D-C32F36288071}">
      <dsp:nvSpPr>
        <dsp:cNvPr id="0" name=""/>
        <dsp:cNvSpPr/>
      </dsp:nvSpPr>
      <dsp:spPr bwMode="white">
        <a:xfrm>
          <a:off x="2054814" y="2427077"/>
          <a:ext cx="410963" cy="257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 bwMode="white">
        <a:xfrm>
          <a:off x="2630162" y="2288759"/>
          <a:ext cx="5589094" cy="53403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</a:t>
          </a:r>
          <a:r>
            <a:rPr lang="sr-Cyrl-RS" sz="1400" kern="1200" dirty="0" smtClean="0"/>
            <a:t>казне,накнаду штете</a:t>
          </a:r>
          <a:endParaRPr lang="en-US" sz="1400" kern="1200" dirty="0"/>
        </a:p>
      </dsp:txBody>
      <dsp:txXfrm>
        <a:off x="2630162" y="2288759"/>
        <a:ext cx="5589094" cy="534035"/>
      </dsp:txXfrm>
    </dsp:sp>
    <dsp:sp modelId="{EFAACCF6-3A6A-4536-89B0-F0A7C44F6BE1}">
      <dsp:nvSpPr>
        <dsp:cNvPr id="0" name=""/>
        <dsp:cNvSpPr/>
      </dsp:nvSpPr>
      <dsp:spPr bwMode="white">
        <a:xfrm>
          <a:off x="0" y="3154431"/>
          <a:ext cx="2054814" cy="26479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b="1" kern="1200" dirty="0">
              <a:solidFill>
                <a:schemeClr val="tx1"/>
              </a:solidFill>
            </a:rPr>
            <a:t>Субвенције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3154431"/>
        <a:ext cx="2054814" cy="264795"/>
      </dsp:txXfrm>
    </dsp:sp>
    <dsp:sp modelId="{6497CA82-45EE-4BD1-AEB4-CC3961FBFB74}">
      <dsp:nvSpPr>
        <dsp:cNvPr id="0" name=""/>
        <dsp:cNvSpPr/>
      </dsp:nvSpPr>
      <dsp:spPr bwMode="white">
        <a:xfrm>
          <a:off x="2054814" y="3158128"/>
          <a:ext cx="410963" cy="257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 bwMode="white">
        <a:xfrm>
          <a:off x="2630162" y="3019811"/>
          <a:ext cx="5589094" cy="53403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</a:t>
          </a:r>
          <a:r>
            <a:rPr lang="ru-RU" sz="1400" kern="1200" dirty="0" smtClean="0"/>
            <a:t>јавним предузећима,</a:t>
          </a:r>
          <a:r>
            <a:rPr lang="sr-Cyrl-RS" sz="1400" kern="1200" dirty="0" smtClean="0"/>
            <a:t>ПД „</a:t>
          </a:r>
          <a:r>
            <a:rPr lang="ru-RU" sz="1400" kern="1200" dirty="0" smtClean="0"/>
            <a:t>Еко-аграр», </a:t>
          </a:r>
          <a:r>
            <a:rPr lang="ru-RU" sz="1400" kern="1200" dirty="0"/>
            <a:t>пољопривредним </a:t>
          </a:r>
          <a:r>
            <a:rPr lang="ru-RU" sz="1400" kern="1200" dirty="0" smtClean="0"/>
            <a:t>произвођачима,субвенције за информисање.</a:t>
          </a:r>
          <a:endParaRPr lang="en-US" sz="1400" kern="1200" dirty="0"/>
        </a:p>
      </dsp:txBody>
      <dsp:txXfrm>
        <a:off x="2630162" y="3019811"/>
        <a:ext cx="5589094" cy="534035"/>
      </dsp:txXfrm>
    </dsp:sp>
    <dsp:sp modelId="{939B76D1-BB33-4E50-9ECD-839FB5787B95}">
      <dsp:nvSpPr>
        <dsp:cNvPr id="0" name=""/>
        <dsp:cNvSpPr/>
      </dsp:nvSpPr>
      <dsp:spPr bwMode="white">
        <a:xfrm>
          <a:off x="0" y="3885483"/>
          <a:ext cx="2054814" cy="26479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b="1" kern="1200" dirty="0">
              <a:solidFill>
                <a:schemeClr val="tx1"/>
              </a:solidFill>
            </a:rPr>
            <a:t>Социјална заштита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3885483"/>
        <a:ext cx="2054814" cy="264795"/>
      </dsp:txXfrm>
    </dsp:sp>
    <dsp:sp modelId="{7845F59F-6101-48DE-ABCC-EC5351843F5B}">
      <dsp:nvSpPr>
        <dsp:cNvPr id="0" name=""/>
        <dsp:cNvSpPr/>
      </dsp:nvSpPr>
      <dsp:spPr bwMode="white">
        <a:xfrm>
          <a:off x="2054814" y="3889180"/>
          <a:ext cx="410963" cy="257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 bwMode="white">
        <a:xfrm>
          <a:off x="2630162" y="3655259"/>
          <a:ext cx="5589094" cy="72524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</a:t>
          </a:r>
          <a:r>
            <a:rPr lang="sr-Cyrl-RS" sz="1400" kern="1200" dirty="0" smtClean="0"/>
            <a:t>грађана(Помоћ у кући за стара лица,Лични пратиоц и помоћ у кући за децу са сметњама </a:t>
          </a:r>
          <a:r>
            <a:rPr lang="sr-Cyrl-RS" sz="1400" kern="1200" smtClean="0"/>
            <a:t>у развоју,накнаде за превоз пензионера и социјално угроженог становништва,услуге боравка деце и домски смештај за децу ометену у развоју, накнаде за рођење деце и накнада за вантелесну оплодњу,једнократне новчане помоћи)</a:t>
          </a:r>
          <a:endParaRPr lang="en-US" sz="1400" kern="1200" dirty="0"/>
        </a:p>
      </dsp:txBody>
      <dsp:txXfrm>
        <a:off x="2630162" y="3655259"/>
        <a:ext cx="5589094" cy="725243"/>
      </dsp:txXfrm>
    </dsp:sp>
    <dsp:sp modelId="{B471A916-B6F4-4017-A447-E2C98CEE19B9}">
      <dsp:nvSpPr>
        <dsp:cNvPr id="0" name=""/>
        <dsp:cNvSpPr/>
      </dsp:nvSpPr>
      <dsp:spPr bwMode="white">
        <a:xfrm>
          <a:off x="0" y="4616534"/>
          <a:ext cx="2054814" cy="26479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b="1" kern="1200" dirty="0">
              <a:solidFill>
                <a:schemeClr val="tx1"/>
              </a:solidFill>
            </a:rPr>
            <a:t>Буџетска резерва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4616534"/>
        <a:ext cx="2054814" cy="264795"/>
      </dsp:txXfrm>
    </dsp:sp>
    <dsp:sp modelId="{7F976215-9D17-4223-A92A-D3302071B429}">
      <dsp:nvSpPr>
        <dsp:cNvPr id="0" name=""/>
        <dsp:cNvSpPr/>
      </dsp:nvSpPr>
      <dsp:spPr bwMode="white">
        <a:xfrm>
          <a:off x="2054814" y="4620232"/>
          <a:ext cx="410963" cy="257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 bwMode="white">
        <a:xfrm>
          <a:off x="2630162" y="4500964"/>
          <a:ext cx="5589094" cy="495935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3600" b="1" kern="1200" dirty="0"/>
            <a:t>Буџетска резерва </a:t>
          </a:r>
          <a:r>
            <a:rPr lang="sr-Cyrl-RS" sz="36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3600" kern="1200" dirty="0"/>
        </a:p>
      </dsp:txBody>
      <dsp:txXfrm>
        <a:off x="2630162" y="4500964"/>
        <a:ext cx="5589094" cy="495935"/>
      </dsp:txXfrm>
    </dsp:sp>
    <dsp:sp modelId="{320B77C6-F8A0-4CEB-8B55-79E4A1BAF9E9}">
      <dsp:nvSpPr>
        <dsp:cNvPr id="0" name=""/>
        <dsp:cNvSpPr/>
      </dsp:nvSpPr>
      <dsp:spPr bwMode="white">
        <a:xfrm>
          <a:off x="0" y="5347586"/>
          <a:ext cx="2054814" cy="264795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600" b="1" kern="1200" dirty="0">
              <a:solidFill>
                <a:schemeClr val="tx1"/>
              </a:solidFill>
            </a:rPr>
            <a:t>Капитални издаци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0" y="5347586"/>
        <a:ext cx="2054814" cy="264795"/>
      </dsp:txXfrm>
    </dsp:sp>
    <dsp:sp modelId="{803A06C6-F698-48F4-A91D-0B2B17EECBA4}">
      <dsp:nvSpPr>
        <dsp:cNvPr id="0" name=""/>
        <dsp:cNvSpPr/>
      </dsp:nvSpPr>
      <dsp:spPr bwMode="white">
        <a:xfrm>
          <a:off x="2054814" y="5351284"/>
          <a:ext cx="410963" cy="257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 bwMode="white">
        <a:xfrm>
          <a:off x="2630162" y="5132956"/>
          <a:ext cx="5589094" cy="69405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3600" b="1" kern="1200" dirty="0"/>
            <a:t>Капитални издаци </a:t>
          </a:r>
          <a:r>
            <a:rPr lang="sr-Cyrl-RS" sz="36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3600" kern="1200" dirty="0"/>
        </a:p>
      </dsp:txBody>
      <dsp:txXfrm>
        <a:off x="2630162" y="5132956"/>
        <a:ext cx="5589094" cy="694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177A51-6661-464F-AF3F-5F9E5897B61D}" type="datetime1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5FB0A07-249F-4345-993B-6AB4700608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1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7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dirty="0"/>
              <a:t>ГРАЂАНСКИ ВОДИЧ КРОЗ ОДЛУКУ О БУЏЕТУ за </a:t>
            </a:r>
            <a:r>
              <a:rPr lang="sr-Cyrl-RS" dirty="0" smtClean="0"/>
              <a:t>2023. годину </a:t>
            </a:r>
          </a:p>
          <a:p>
            <a:pPr indent="457200"/>
            <a:r>
              <a:rPr lang="sr-Cyrl-RS" dirty="0" smtClean="0"/>
              <a:t> </a:t>
            </a:r>
            <a:r>
              <a:rPr altLang="sr-Cyrl-RS" dirty="0" smtClean="0"/>
              <a:t>           </a:t>
            </a:r>
            <a:r>
              <a:rPr lang="sr-Cyrl-RS" altLang="en-US" dirty="0" smtClean="0"/>
              <a:t>  </a:t>
            </a:r>
            <a:r>
              <a:rPr altLang="sr-Cyrl-RS" dirty="0" smtClean="0"/>
              <a:t> </a:t>
            </a:r>
            <a:r>
              <a:rPr altLang="sr-Cyrl-RS" b="1" dirty="0" smtClean="0"/>
              <a:t>-</a:t>
            </a:r>
            <a:r>
              <a:rPr lang="sr-Cyrl-RS" altLang="sr-Cyrl-RS" b="1" dirty="0" smtClean="0"/>
              <a:t>РЕБАЛАНС-</a:t>
            </a:r>
            <a:r>
              <a:rPr altLang="sr-Cyrl-RS" b="1" dirty="0" smtClean="0"/>
              <a:t>i</a:t>
            </a:r>
            <a:r>
              <a:rPr lang="sr-Cyrl-RS" altLang="en-US" b="1" dirty="0" smtClean="0"/>
              <a:t>-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204932" cy="11041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005138"/>
            <a:ext cx="429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2023. годину-ОДЛУКА О БУЏЕТУ-ребаланс </a:t>
            </a:r>
            <a:r>
              <a:rPr lang="en-US" sz="3000" b="1" dirty="0" smtClean="0"/>
              <a:t>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2023. годину – у процентима ребаланс </a:t>
            </a:r>
            <a:r>
              <a:rPr lang="en-US" sz="2900" b="1" dirty="0" smtClean="0"/>
              <a:t>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971600" y="1484784"/>
          <a:ext cx="734481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1043608" y="1484784"/>
          <a:ext cx="72728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043608" y="1556792"/>
          <a:ext cx="727280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043608" y="1556792"/>
          <a:ext cx="72008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683945" y="1268884"/>
          <a:ext cx="734481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684530" y="1269365"/>
          <a:ext cx="7559675" cy="5031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13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978775" cy="1143000"/>
          </a:xfrm>
        </p:spPr>
        <p:txBody>
          <a:bodyPr>
            <a:normAutofit/>
          </a:bodyPr>
          <a:lstStyle/>
          <a:p>
            <a:r>
              <a:rPr lang="sr-Cyrl-RS" dirty="0"/>
              <a:t>Шта се променило у односу на предходну одлуку за 2023. годину?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5560" y="1268413"/>
            <a:ext cx="8229600" cy="1130300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Укупни приходи и примања наше општине у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3. </a:t>
            </a:r>
            <a:r>
              <a:rPr lang="sr-Cyrl-RS" dirty="0"/>
              <a:t>години су се </a:t>
            </a:r>
            <a:r>
              <a:rPr lang="sr-Cyrl-RS" dirty="0" smtClean="0"/>
              <a:t>смањили</a:t>
            </a:r>
            <a:r>
              <a:rPr lang="sr-Cyrl-RS" b="1" dirty="0" smtClean="0"/>
              <a:t> </a:t>
            </a:r>
            <a:r>
              <a:rPr lang="sr-Cyrl-RS" dirty="0"/>
              <a:t>у односу на предходну Одлуку о буџету за </a:t>
            </a:r>
            <a:r>
              <a:rPr lang="sr-Cyrl-RS" dirty="0" smtClean="0"/>
              <a:t>2023. </a:t>
            </a:r>
            <a:r>
              <a:rPr lang="sr-Cyrl-RS" dirty="0"/>
              <a:t>годину за</a:t>
            </a:r>
            <a:r>
              <a:rPr lang="sr-Cyrl-RS" b="1" dirty="0"/>
              <a:t> 75</a:t>
            </a:r>
            <a:r>
              <a:rPr lang="sr-Cyrl-RS" dirty="0" smtClean="0"/>
              <a:t>.</a:t>
            </a:r>
            <a:r>
              <a:rPr lang="sr-Cyrl-RS" b="1" dirty="0" smtClean="0"/>
              <a:t>000.000 </a:t>
            </a:r>
            <a:r>
              <a:rPr lang="sr-Cyrl-RS" dirty="0"/>
              <a:t>динара, односно за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>
                <a:solidFill>
                  <a:schemeClr val="tx1"/>
                </a:solidFill>
              </a:rPr>
              <a:t>2</a:t>
            </a:r>
            <a:r>
              <a:rPr lang="sr-Cyrl-RS" dirty="0" smtClean="0"/>
              <a:t>,04</a:t>
            </a:r>
            <a:r>
              <a:rPr lang="sr-Cyrl-RS" b="1" dirty="0" smtClean="0"/>
              <a:t>%</a:t>
            </a:r>
            <a:r>
              <a:rPr lang="sr-Cyrl-R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1514475" y="5157193"/>
            <a:ext cx="7629526" cy="1045170"/>
          </a:xfrm>
        </p:spPr>
        <p:txBody>
          <a:bodyPr>
            <a:normAutofit fontScale="62500"/>
          </a:bodyPr>
          <a:lstStyle/>
          <a:p>
            <a:pPr marL="0" lvl="0" indent="0">
              <a:spcBef>
                <a:spcPts val="0"/>
              </a:spcBef>
            </a:pPr>
            <a:endParaRPr lang="sr-Cyrl-RS" sz="2400" dirty="0" smtClean="0"/>
          </a:p>
          <a:p>
            <a:pPr marL="0" indent="0"/>
            <a:r>
              <a:rPr lang="sr-Cyrl-RS" sz="2400" dirty="0" smtClean="0">
                <a:solidFill>
                  <a:srgbClr val="002060"/>
                </a:solidFill>
              </a:rPr>
              <a:t>Порески </a:t>
            </a:r>
            <a:r>
              <a:rPr lang="sr-Cyrl-RS" sz="2400" dirty="0">
                <a:solidFill>
                  <a:srgbClr val="002060"/>
                </a:solidFill>
              </a:rPr>
              <a:t>приходи </a:t>
            </a:r>
            <a:r>
              <a:rPr lang="sr-Cyrl-RS" sz="2400" dirty="0"/>
              <a:t>су </a:t>
            </a:r>
            <a:r>
              <a:rPr lang="sr-Cyrl-RS" sz="2400" dirty="0" smtClean="0"/>
              <a:t>повећани за 191.400.000</a:t>
            </a:r>
          </a:p>
          <a:p>
            <a:pPr marL="0" indent="0"/>
            <a:r>
              <a:rPr lang="sr-Cyrl-RS" sz="2800" dirty="0" smtClean="0">
                <a:solidFill>
                  <a:srgbClr val="FF0000"/>
                </a:solidFill>
                <a:sym typeface="+mn-ea"/>
              </a:rPr>
              <a:t>Трансфери</a:t>
            </a:r>
            <a:r>
              <a:rPr lang="en-US" sz="2800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sr-Cyrl-RS" sz="2800" dirty="0" smtClean="0">
                <a:solidFill>
                  <a:srgbClr val="FF0000"/>
                </a:solidFill>
                <a:sym typeface="+mn-ea"/>
              </a:rPr>
              <a:t>и донације</a:t>
            </a:r>
            <a:r>
              <a:rPr lang="sr-Cyrl-RS" sz="2800" dirty="0" smtClean="0">
                <a:sym typeface="+mn-ea"/>
              </a:rPr>
              <a:t> </a:t>
            </a:r>
            <a:r>
              <a:rPr lang="sr-Cyrl-RS" sz="2800" dirty="0">
                <a:sym typeface="+mn-ea"/>
              </a:rPr>
              <a:t>су повећани</a:t>
            </a:r>
            <a:r>
              <a:rPr lang="sr-Cyrl-RS" sz="2800" dirty="0" smtClean="0">
                <a:sym typeface="+mn-ea"/>
              </a:rPr>
              <a:t> </a:t>
            </a:r>
            <a:r>
              <a:rPr lang="sr-Cyrl-RS" sz="2800" dirty="0">
                <a:sym typeface="+mn-ea"/>
              </a:rPr>
              <a:t>за 227.465</a:t>
            </a:r>
            <a:r>
              <a:rPr lang="sr-Cyrl-RS" sz="2800" dirty="0" smtClean="0">
                <a:sym typeface="+mn-ea"/>
              </a:rPr>
              <a:t>.255 </a:t>
            </a:r>
            <a:r>
              <a:rPr lang="sr-Cyrl-RS" sz="2800" dirty="0">
                <a:sym typeface="+mn-ea"/>
              </a:rPr>
              <a:t>динара</a:t>
            </a:r>
            <a:r>
              <a:rPr lang="sr-Cyrl-RS" sz="2800" dirty="0" smtClean="0">
                <a:sym typeface="+mn-ea"/>
              </a:rPr>
              <a:t>.</a:t>
            </a:r>
            <a:r>
              <a:rPr lang="sr-Cyrl-RS" sz="2800" dirty="0">
                <a:solidFill>
                  <a:srgbClr val="0070C0"/>
                </a:solidFill>
                <a:sym typeface="+mn-ea"/>
              </a:rPr>
              <a:t> </a:t>
            </a:r>
            <a:endParaRPr lang="sr-Cyrl-RS" sz="2800" b="1" dirty="0" smtClean="0">
              <a:solidFill>
                <a:srgbClr val="0070C0"/>
              </a:solidFill>
            </a:endParaRPr>
          </a:p>
          <a:p>
            <a:pPr marL="0" indent="0"/>
            <a:endParaRPr lang="sr-Cyrl-RS" sz="2800" dirty="0">
              <a:solidFill>
                <a:srgbClr val="FF0000"/>
              </a:solidFill>
            </a:endParaRPr>
          </a:p>
          <a:p>
            <a:pPr marL="0" lvl="0" indent="0"/>
            <a:endParaRPr lang="en-US" sz="2400" dirty="0"/>
          </a:p>
          <a:p>
            <a:pPr marL="0" indent="0">
              <a:buNone/>
            </a:pPr>
            <a:endParaRPr lang="sr-Cyrl-RS" sz="2400" b="1" dirty="0" smtClean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835150" y="2132856"/>
            <a:ext cx="612122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/>
            <a:endParaRPr lang="sr-Cyrl-RS" sz="2000" b="1" dirty="0" smtClean="0">
              <a:solidFill>
                <a:srgbClr val="002060"/>
              </a:solidFill>
            </a:endParaRPr>
          </a:p>
          <a:p>
            <a:pPr marL="0" lvl="0" indent="0">
              <a:spcBef>
                <a:spcPts val="800"/>
              </a:spcBef>
            </a:pPr>
            <a:r>
              <a:rPr lang="sr-Cyrl-RS" sz="2000" b="1" dirty="0">
                <a:solidFill>
                  <a:srgbClr val="FF0000"/>
                </a:solidFill>
                <a:latin typeface="Franklin Gothic Book" panose="020B0503020102020204"/>
              </a:rPr>
              <a:t>Суфицит</a:t>
            </a:r>
            <a:r>
              <a:rPr lang="sr-Cyrl-RS" sz="2000" b="1" dirty="0">
                <a:solidFill>
                  <a:srgbClr val="000000"/>
                </a:solidFill>
                <a:latin typeface="Franklin Gothic Book" panose="020B0503020102020204"/>
              </a:rPr>
              <a:t> је </a:t>
            </a:r>
            <a:r>
              <a:rPr lang="sr-Cyrl-RS" sz="2000" b="1" dirty="0" smtClean="0">
                <a:solidFill>
                  <a:srgbClr val="000000"/>
                </a:solidFill>
                <a:latin typeface="Franklin Gothic Book" panose="020B0503020102020204"/>
              </a:rPr>
              <a:t>смањен </a:t>
            </a:r>
            <a:r>
              <a:rPr lang="sr-Cyrl-RS" sz="2000" b="1" dirty="0">
                <a:solidFill>
                  <a:srgbClr val="000000"/>
                </a:solidFill>
                <a:latin typeface="Franklin Gothic Book" panose="020B0503020102020204"/>
              </a:rPr>
              <a:t>за 199</a:t>
            </a:r>
            <a:r>
              <a:rPr lang="sr-Cyrl-RS" sz="2000" b="1" dirty="0" smtClean="0">
                <a:solidFill>
                  <a:srgbClr val="000000"/>
                </a:solidFill>
                <a:latin typeface="Franklin Gothic Book" panose="020B0503020102020204"/>
              </a:rPr>
              <a:t>.471.652 </a:t>
            </a:r>
            <a:r>
              <a:rPr lang="sr-Cyrl-RS" sz="2000" b="1" dirty="0">
                <a:solidFill>
                  <a:srgbClr val="000000"/>
                </a:solidFill>
                <a:latin typeface="Franklin Gothic Book" panose="020B0503020102020204"/>
              </a:rPr>
              <a:t>динара</a:t>
            </a:r>
          </a:p>
          <a:p>
            <a:pPr marL="0" indent="0">
              <a:buNone/>
            </a:pPr>
            <a:r>
              <a:rPr lang="sr-Cyrl-RS" sz="22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Непорески приходи </a:t>
            </a:r>
            <a:r>
              <a:rPr lang="sr-Cyrl-RS" sz="2200" dirty="0">
                <a:solidFill>
                  <a:srgbClr val="000000"/>
                </a:solidFill>
                <a:sym typeface="+mn-ea"/>
              </a:rPr>
              <a:t>су</a:t>
            </a:r>
            <a:r>
              <a:rPr lang="sr-Cyrl-RS" sz="2200" dirty="0">
                <a:solidFill>
                  <a:srgbClr val="FF0000"/>
                </a:solidFill>
                <a:sym typeface="+mn-ea"/>
              </a:rPr>
              <a:t> </a:t>
            </a:r>
            <a:r>
              <a:rPr lang="sr-Cyrl-RS" sz="2200" dirty="0" smtClean="0">
                <a:solidFill>
                  <a:srgbClr val="000000"/>
                </a:solidFill>
                <a:sym typeface="+mn-ea"/>
              </a:rPr>
              <a:t>повећани </a:t>
            </a:r>
            <a:r>
              <a:rPr lang="sr-Cyrl-RS" sz="2200" dirty="0">
                <a:solidFill>
                  <a:srgbClr val="000000"/>
                </a:solidFill>
                <a:sym typeface="+mn-ea"/>
              </a:rPr>
              <a:t>за 294</a:t>
            </a:r>
            <a:r>
              <a:rPr lang="sr-Cyrl-RS" sz="2200" dirty="0" smtClean="0">
                <a:solidFill>
                  <a:srgbClr val="000000"/>
                </a:solidFill>
                <a:sym typeface="+mn-ea"/>
              </a:rPr>
              <a:t>.393.603 динара</a:t>
            </a:r>
            <a:endParaRPr lang="sr-Cyrl-RS" sz="2200" b="1" dirty="0" smtClean="0">
              <a:solidFill>
                <a:srgbClr val="0070C0"/>
              </a:solidFill>
            </a:endParaRPr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1028700" y="2965450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1028700" y="5387941"/>
            <a:ext cx="485775" cy="814387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</a:t>
            </a:r>
            <a:r>
              <a:rPr lang="sr-Cyrl-RS" sz="1700" dirty="0" smtClean="0"/>
              <a:t>Укупно </a:t>
            </a:r>
            <a:r>
              <a:rPr lang="sr-Cyrl-RS" sz="1700" dirty="0"/>
              <a:t>планирани расходи и издаци у </a:t>
            </a:r>
            <a:r>
              <a:rPr lang="sr-Cyrl-RS" sz="1700" dirty="0" smtClean="0"/>
              <a:t>2023. </a:t>
            </a:r>
            <a:r>
              <a:rPr lang="sr-Cyrl-RS" sz="1700" dirty="0"/>
              <a:t>години из буџета износе: Ребаланс </a:t>
            </a:r>
            <a:r>
              <a:rPr lang="en-US" sz="1700" dirty="0"/>
              <a:t>I</a:t>
            </a:r>
            <a:endParaRPr lang="sr-Cyrl-RS" sz="1700" dirty="0"/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  <p:sp>
        <p:nvSpPr>
          <p:cNvPr id="24" name="Rectangle: Rounded Corners 23"/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3.598.000.000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/>
          <p:cNvSpPr txBox="1"/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/>
          <p:nvPr/>
        </p:nvGraphicFramePr>
        <p:xfrm>
          <a:off x="467544" y="883753"/>
          <a:ext cx="8219256" cy="584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/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 smtClean="0"/>
              <a:t>Структура планираних расхода и издатака </a:t>
            </a:r>
            <a:br>
              <a:rPr lang="sr-Cyrl-RS" sz="3000" b="1" dirty="0" smtClean="0"/>
            </a:br>
            <a:r>
              <a:rPr lang="sr-Cyrl-RS" sz="3000" b="1" dirty="0"/>
              <a:t> </a:t>
            </a:r>
            <a:r>
              <a:rPr lang="sr-Cyrl-RS" sz="3000" b="1" dirty="0" smtClean="0"/>
              <a:t>                      буџета за 2023. –ребаланс </a:t>
            </a:r>
            <a:r>
              <a:rPr lang="en-US" sz="3000" b="1" dirty="0" smtClean="0"/>
              <a:t>I </a:t>
            </a:r>
            <a:r>
              <a:rPr lang="sr-Cyrl-RS" sz="3000" b="1" dirty="0" smtClean="0"/>
              <a:t>-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36474" y="1469096"/>
            <a:ext cx="4671051" cy="4767466"/>
            <a:chOff x="2236474" y="1469096"/>
            <a:chExt cx="4671051" cy="4767466"/>
          </a:xfrm>
        </p:grpSpPr>
        <p:sp>
          <p:nvSpPr>
            <p:cNvPr id="6" name="Block Arc 5"/>
            <p:cNvSpPr/>
            <p:nvPr/>
          </p:nvSpPr>
          <p:spPr>
            <a:xfrm>
              <a:off x="2863280" y="2052353"/>
              <a:ext cx="3704076" cy="3704076"/>
            </a:xfrm>
            <a:prstGeom prst="blockArc">
              <a:avLst>
                <a:gd name="adj1" fmla="val 13069771"/>
                <a:gd name="adj2" fmla="val 15892869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78"/>
                <a:lumOff val="-2743"/>
                <a:alphaOff val="0"/>
              </a:schemeClr>
            </a:fillRef>
            <a:effectRef idx="0">
              <a:schemeClr val="accent3">
                <a:hueOff val="11250264"/>
                <a:satOff val="-16878"/>
                <a:lumOff val="-27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2691521" y="2243902"/>
              <a:ext cx="3704076" cy="3704076"/>
            </a:xfrm>
            <a:prstGeom prst="blockArc">
              <a:avLst>
                <a:gd name="adj1" fmla="val 11148650"/>
                <a:gd name="adj2" fmla="val 13556078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7"/>
                <a:lumOff val="-2351"/>
                <a:alphaOff val="0"/>
              </a:schemeClr>
            </a:fillRef>
            <a:effectRef idx="0">
              <a:schemeClr val="accent3">
                <a:hueOff val="9643083"/>
                <a:satOff val="-14467"/>
                <a:lumOff val="-23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8100000"/>
                <a:gd name="adj2" fmla="val 108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5"/>
                <a:lumOff val="-1959"/>
                <a:alphaOff val="0"/>
              </a:schemeClr>
            </a:fillRef>
            <a:effectRef idx="0">
              <a:schemeClr val="accent3">
                <a:hueOff val="8035903"/>
                <a:satOff val="-12055"/>
                <a:lumOff val="-19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680480" y="2039536"/>
              <a:ext cx="3704076" cy="3704076"/>
            </a:xfrm>
            <a:prstGeom prst="blockArc">
              <a:avLst>
                <a:gd name="adj1" fmla="val 5309683"/>
                <a:gd name="adj2" fmla="val 804595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4"/>
                <a:lumOff val="-1567"/>
                <a:alphaOff val="0"/>
              </a:schemeClr>
            </a:fillRef>
            <a:effectRef idx="0">
              <a:schemeClr val="accent3">
                <a:hueOff val="6428722"/>
                <a:satOff val="-9644"/>
                <a:lumOff val="-15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721906" y="2038919"/>
              <a:ext cx="3704076" cy="3704076"/>
            </a:xfrm>
            <a:prstGeom prst="blockArc">
              <a:avLst>
                <a:gd name="adj1" fmla="val 2755725"/>
                <a:gd name="adj2" fmla="val 5387933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2"/>
                <a:lumOff val="-1174"/>
                <a:alphaOff val="0"/>
              </a:schemeClr>
            </a:fillRef>
            <a:effectRef idx="0">
              <a:schemeClr val="accent3">
                <a:hueOff val="4821541"/>
                <a:satOff val="-7232"/>
                <a:lumOff val="-117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0"/>
                <a:gd name="adj2" fmla="val 27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1"/>
                <a:lumOff val="-782"/>
                <a:alphaOff val="0"/>
              </a:schemeClr>
            </a:fillRef>
            <a:effectRef idx="0">
              <a:schemeClr val="accent3">
                <a:hueOff val="3214361"/>
                <a:satOff val="-4821"/>
                <a:lumOff val="-78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8900000"/>
                <a:gd name="adj2" fmla="val 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09"/>
                <a:lumOff val="-390"/>
                <a:alphaOff val="0"/>
              </a:schemeClr>
            </a:fillRef>
            <a:effectRef idx="0">
              <a:schemeClr val="accent3">
                <a:hueOff val="1607181"/>
                <a:satOff val="-2409"/>
                <a:lumOff val="-3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2700875" y="2059613"/>
              <a:ext cx="3704076" cy="3704076"/>
            </a:xfrm>
            <a:prstGeom prst="blockArc">
              <a:avLst>
                <a:gd name="adj1" fmla="val 16200000"/>
                <a:gd name="adj2" fmla="val 18900000"/>
                <a:gd name="adj3" fmla="val 343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3721896" y="3060048"/>
              <a:ext cx="1786208" cy="1703205"/>
            </a:xfrm>
            <a:custGeom>
              <a:avLst/>
              <a:gdLst>
                <a:gd name="connsiteX0" fmla="*/ 0 w 1662034"/>
                <a:gd name="connsiteY0" fmla="*/ 851603 h 1703205"/>
                <a:gd name="connsiteX1" fmla="*/ 831017 w 1662034"/>
                <a:gd name="connsiteY1" fmla="*/ 0 h 1703205"/>
                <a:gd name="connsiteX2" fmla="*/ 1662034 w 1662034"/>
                <a:gd name="connsiteY2" fmla="*/ 851603 h 1703205"/>
                <a:gd name="connsiteX3" fmla="*/ 831017 w 1662034"/>
                <a:gd name="connsiteY3" fmla="*/ 1703206 h 1703205"/>
                <a:gd name="connsiteX4" fmla="*/ 0 w 1662034"/>
                <a:gd name="connsiteY4" fmla="*/ 851603 h 170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2034" h="1703205">
                  <a:moveTo>
                    <a:pt x="0" y="851603"/>
                  </a:moveTo>
                  <a:cubicBezTo>
                    <a:pt x="0" y="381276"/>
                    <a:pt x="372059" y="0"/>
                    <a:pt x="831017" y="0"/>
                  </a:cubicBezTo>
                  <a:cubicBezTo>
                    <a:pt x="1289975" y="0"/>
                    <a:pt x="1662034" y="381276"/>
                    <a:pt x="1662034" y="851603"/>
                  </a:cubicBezTo>
                  <a:cubicBezTo>
                    <a:pt x="1662034" y="1321930"/>
                    <a:pt x="1289975" y="1703206"/>
                    <a:pt x="831017" y="1703206"/>
                  </a:cubicBezTo>
                  <a:cubicBezTo>
                    <a:pt x="372059" y="1703206"/>
                    <a:pt x="0" y="1321930"/>
                    <a:pt x="0" y="85160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2449" tIns="268479" rIns="262449" bIns="26847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500" kern="1200" dirty="0">
                  <a:solidFill>
                    <a:schemeClr val="bg1"/>
                  </a:solidFill>
                </a:rPr>
                <a:t>Укупни расходи и издаци 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3,</a:t>
              </a:r>
              <a:r>
                <a:rPr lang="en-US" altLang="sr-Cyrl-RS" sz="1500" kern="1200" dirty="0" smtClean="0">
                  <a:solidFill>
                    <a:schemeClr val="bg1"/>
                  </a:solidFill>
                </a:rPr>
                <a:t>598</a:t>
              </a:r>
              <a:r>
                <a:rPr lang="sr-Cyrl-RS" sz="1500" kern="1200" dirty="0" smtClean="0">
                  <a:solidFill>
                    <a:schemeClr val="bg1"/>
                  </a:solidFill>
                </a:rPr>
                <a:t>.000.000</a:t>
              </a:r>
              <a:endParaRPr lang="en-US" sz="1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929653" y="1469096"/>
              <a:ext cx="1246518" cy="1244628"/>
            </a:xfrm>
            <a:custGeom>
              <a:avLst/>
              <a:gdLst>
                <a:gd name="connsiteX0" fmla="*/ 0 w 1246518"/>
                <a:gd name="connsiteY0" fmla="*/ 622314 h 1244628"/>
                <a:gd name="connsiteX1" fmla="*/ 623259 w 1246518"/>
                <a:gd name="connsiteY1" fmla="*/ 0 h 1244628"/>
                <a:gd name="connsiteX2" fmla="*/ 1246518 w 1246518"/>
                <a:gd name="connsiteY2" fmla="*/ 622314 h 1244628"/>
                <a:gd name="connsiteX3" fmla="*/ 623259 w 1246518"/>
                <a:gd name="connsiteY3" fmla="*/ 1244628 h 1244628"/>
                <a:gd name="connsiteX4" fmla="*/ 0 w 1246518"/>
                <a:gd name="connsiteY4" fmla="*/ 622314 h 124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18" h="1244628">
                  <a:moveTo>
                    <a:pt x="0" y="622314"/>
                  </a:moveTo>
                  <a:cubicBezTo>
                    <a:pt x="0" y="278619"/>
                    <a:pt x="279043" y="0"/>
                    <a:pt x="623259" y="0"/>
                  </a:cubicBezTo>
                  <a:cubicBezTo>
                    <a:pt x="967475" y="0"/>
                    <a:pt x="1246518" y="278619"/>
                    <a:pt x="1246518" y="622314"/>
                  </a:cubicBezTo>
                  <a:cubicBezTo>
                    <a:pt x="1246518" y="966009"/>
                    <a:pt x="967475" y="1244628"/>
                    <a:pt x="623259" y="1244628"/>
                  </a:cubicBezTo>
                  <a:cubicBezTo>
                    <a:pt x="279043" y="1244628"/>
                    <a:pt x="0" y="966009"/>
                    <a:pt x="0" y="62231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708" tIns="192432" rIns="192708" bIns="19243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>
                  <a:solidFill>
                    <a:schemeClr val="bg1"/>
                  </a:solidFill>
                </a:rPr>
                <a:t>Коришћење роба и услуга 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1.0</a:t>
              </a:r>
              <a:r>
                <a:rPr lang="en-US" altLang="ru-RU" sz="800" kern="1200" dirty="0" smtClean="0">
                  <a:solidFill>
                    <a:schemeClr val="bg1"/>
                  </a:solidFill>
                </a:rPr>
                <a:t>59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altLang="sr-Cyrl-RS" sz="800" kern="1200" dirty="0" smtClean="0">
                  <a:solidFill>
                    <a:schemeClr val="bg1"/>
                  </a:solidFill>
                </a:rPr>
                <a:t>745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altLang="sr-Cyrl-RS" sz="800" kern="1200" dirty="0" smtClean="0">
                  <a:solidFill>
                    <a:schemeClr val="bg1"/>
                  </a:solidFill>
                </a:rPr>
                <a:t>7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00 д</a:t>
              </a:r>
              <a:r>
                <a:rPr lang="ru-RU" sz="800" kern="1200" dirty="0" smtClean="0">
                  <a:solidFill>
                    <a:schemeClr val="bg1"/>
                  </a:solidFill>
                </a:rPr>
                <a:t>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57290" y="2050588"/>
              <a:ext cx="1165455" cy="1147914"/>
            </a:xfrm>
            <a:custGeom>
              <a:avLst/>
              <a:gdLst>
                <a:gd name="connsiteX0" fmla="*/ 0 w 1165455"/>
                <a:gd name="connsiteY0" fmla="*/ 573957 h 1147914"/>
                <a:gd name="connsiteX1" fmla="*/ 582728 w 1165455"/>
                <a:gd name="connsiteY1" fmla="*/ 0 h 1147914"/>
                <a:gd name="connsiteX2" fmla="*/ 1165456 w 1165455"/>
                <a:gd name="connsiteY2" fmla="*/ 573957 h 1147914"/>
                <a:gd name="connsiteX3" fmla="*/ 582728 w 1165455"/>
                <a:gd name="connsiteY3" fmla="*/ 1147914 h 1147914"/>
                <a:gd name="connsiteX4" fmla="*/ 0 w 1165455"/>
                <a:gd name="connsiteY4" fmla="*/ 573957 h 114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455" h="1147914">
                  <a:moveTo>
                    <a:pt x="0" y="573957"/>
                  </a:moveTo>
                  <a:cubicBezTo>
                    <a:pt x="0" y="256969"/>
                    <a:pt x="260896" y="0"/>
                    <a:pt x="582728" y="0"/>
                  </a:cubicBezTo>
                  <a:cubicBezTo>
                    <a:pt x="904560" y="0"/>
                    <a:pt x="1165456" y="256969"/>
                    <a:pt x="1165456" y="573957"/>
                  </a:cubicBezTo>
                  <a:cubicBezTo>
                    <a:pt x="1165456" y="890945"/>
                    <a:pt x="904560" y="1147914"/>
                    <a:pt x="582728" y="1147914"/>
                  </a:cubicBezTo>
                  <a:cubicBezTo>
                    <a:pt x="260896" y="1147914"/>
                    <a:pt x="0" y="890945"/>
                    <a:pt x="0" y="57395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09"/>
                <a:lumOff val="-390"/>
                <a:alphaOff val="0"/>
              </a:schemeClr>
            </a:fillRef>
            <a:effectRef idx="0">
              <a:schemeClr val="accent3">
                <a:hueOff val="1607181"/>
                <a:satOff val="-2409"/>
                <a:lumOff val="-3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0837" tIns="178268" rIns="180837" bIns="1782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Дотације и трансфери </a:t>
              </a:r>
              <a:r>
                <a:rPr lang="en-US" altLang="sr-Cyrl-RS" sz="800" kern="1200" dirty="0">
                  <a:solidFill>
                    <a:schemeClr val="bg1"/>
                  </a:solidFill>
                </a:rPr>
                <a:t>158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.220.000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838784" y="3385207"/>
              <a:ext cx="1068741" cy="1052887"/>
            </a:xfrm>
            <a:custGeom>
              <a:avLst/>
              <a:gdLst>
                <a:gd name="connsiteX0" fmla="*/ 0 w 1068741"/>
                <a:gd name="connsiteY0" fmla="*/ 526444 h 1052887"/>
                <a:gd name="connsiteX1" fmla="*/ 534371 w 1068741"/>
                <a:gd name="connsiteY1" fmla="*/ 0 h 1052887"/>
                <a:gd name="connsiteX2" fmla="*/ 1068742 w 1068741"/>
                <a:gd name="connsiteY2" fmla="*/ 526444 h 1052887"/>
                <a:gd name="connsiteX3" fmla="*/ 534371 w 1068741"/>
                <a:gd name="connsiteY3" fmla="*/ 1052888 h 1052887"/>
                <a:gd name="connsiteX4" fmla="*/ 0 w 1068741"/>
                <a:gd name="connsiteY4" fmla="*/ 526444 h 105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741" h="1052887">
                  <a:moveTo>
                    <a:pt x="0" y="526444"/>
                  </a:moveTo>
                  <a:cubicBezTo>
                    <a:pt x="0" y="235697"/>
                    <a:pt x="239246" y="0"/>
                    <a:pt x="534371" y="0"/>
                  </a:cubicBezTo>
                  <a:cubicBezTo>
                    <a:pt x="829496" y="0"/>
                    <a:pt x="1068742" y="235697"/>
                    <a:pt x="1068742" y="526444"/>
                  </a:cubicBezTo>
                  <a:cubicBezTo>
                    <a:pt x="1068742" y="817191"/>
                    <a:pt x="829496" y="1052888"/>
                    <a:pt x="534371" y="1052888"/>
                  </a:cubicBezTo>
                  <a:cubicBezTo>
                    <a:pt x="239246" y="1052888"/>
                    <a:pt x="0" y="817191"/>
                    <a:pt x="0" y="52644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1"/>
                <a:lumOff val="-782"/>
                <a:alphaOff val="0"/>
              </a:schemeClr>
            </a:fillRef>
            <a:effectRef idx="0">
              <a:schemeClr val="accent3">
                <a:hueOff val="3214361"/>
                <a:satOff val="-4821"/>
                <a:lumOff val="-78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673" tIns="164352" rIns="166673" bIns="16435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Расходи за запослене </a:t>
              </a:r>
              <a:r>
                <a:rPr lang="sr-Cyrl-RS" sz="800" dirty="0" smtClean="0">
                  <a:solidFill>
                    <a:schemeClr val="bg1"/>
                  </a:solidFill>
                </a:rPr>
                <a:t>3</a:t>
              </a:r>
              <a:r>
                <a:rPr lang="en-US" altLang="sr-Cyrl-RS" sz="800" dirty="0" smtClean="0">
                  <a:solidFill>
                    <a:schemeClr val="bg1"/>
                  </a:solidFill>
                </a:rPr>
                <a:t>69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altLang="sr-Cyrl-RS" sz="800" kern="1200" dirty="0" smtClean="0">
                  <a:solidFill>
                    <a:schemeClr val="bg1"/>
                  </a:solidFill>
                </a:rPr>
                <a:t>065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307454" y="4685084"/>
              <a:ext cx="1065128" cy="1027344"/>
            </a:xfrm>
            <a:custGeom>
              <a:avLst/>
              <a:gdLst>
                <a:gd name="connsiteX0" fmla="*/ 0 w 1065128"/>
                <a:gd name="connsiteY0" fmla="*/ 513672 h 1027344"/>
                <a:gd name="connsiteX1" fmla="*/ 532564 w 1065128"/>
                <a:gd name="connsiteY1" fmla="*/ 0 h 1027344"/>
                <a:gd name="connsiteX2" fmla="*/ 1065128 w 1065128"/>
                <a:gd name="connsiteY2" fmla="*/ 513672 h 1027344"/>
                <a:gd name="connsiteX3" fmla="*/ 532564 w 1065128"/>
                <a:gd name="connsiteY3" fmla="*/ 1027344 h 1027344"/>
                <a:gd name="connsiteX4" fmla="*/ 0 w 1065128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5128" h="1027344">
                  <a:moveTo>
                    <a:pt x="0" y="513672"/>
                  </a:moveTo>
                  <a:cubicBezTo>
                    <a:pt x="0" y="229979"/>
                    <a:pt x="238437" y="0"/>
                    <a:pt x="532564" y="0"/>
                  </a:cubicBezTo>
                  <a:cubicBezTo>
                    <a:pt x="826691" y="0"/>
                    <a:pt x="1065128" y="229979"/>
                    <a:pt x="1065128" y="513672"/>
                  </a:cubicBezTo>
                  <a:cubicBezTo>
                    <a:pt x="1065128" y="797365"/>
                    <a:pt x="826691" y="1027344"/>
                    <a:pt x="532564" y="1027344"/>
                  </a:cubicBezTo>
                  <a:cubicBezTo>
                    <a:pt x="238437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2"/>
                <a:lumOff val="-1174"/>
                <a:alphaOff val="0"/>
              </a:schemeClr>
            </a:fillRef>
            <a:effectRef idx="0">
              <a:schemeClr val="accent3">
                <a:hueOff val="4821541"/>
                <a:satOff val="-7232"/>
                <a:lumOff val="-117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144" tIns="160611" rIns="16614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Социјална помоћ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</a:t>
              </a:r>
              <a:r>
                <a:rPr lang="en-US" altLang="sr-Cyrl-RS" sz="800" kern="1200" dirty="0" smtClean="0">
                  <a:solidFill>
                    <a:schemeClr val="bg1"/>
                  </a:solidFill>
                </a:rPr>
                <a:t>30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altLang="sr-Cyrl-RS" sz="800" kern="1200" dirty="0" smtClean="0">
                  <a:solidFill>
                    <a:schemeClr val="bg1"/>
                  </a:solidFill>
                </a:rPr>
                <a:t>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00.000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061945" y="5185813"/>
              <a:ext cx="1036777" cy="1050749"/>
            </a:xfrm>
            <a:custGeom>
              <a:avLst/>
              <a:gdLst>
                <a:gd name="connsiteX0" fmla="*/ 0 w 1036777"/>
                <a:gd name="connsiteY0" fmla="*/ 525375 h 1050749"/>
                <a:gd name="connsiteX1" fmla="*/ 518389 w 1036777"/>
                <a:gd name="connsiteY1" fmla="*/ 0 h 1050749"/>
                <a:gd name="connsiteX2" fmla="*/ 1036778 w 1036777"/>
                <a:gd name="connsiteY2" fmla="*/ 525375 h 1050749"/>
                <a:gd name="connsiteX3" fmla="*/ 518389 w 1036777"/>
                <a:gd name="connsiteY3" fmla="*/ 1050750 h 1050749"/>
                <a:gd name="connsiteX4" fmla="*/ 0 w 1036777"/>
                <a:gd name="connsiteY4" fmla="*/ 525375 h 105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777" h="1050749">
                  <a:moveTo>
                    <a:pt x="0" y="525375"/>
                  </a:moveTo>
                  <a:cubicBezTo>
                    <a:pt x="0" y="235218"/>
                    <a:pt x="232091" y="0"/>
                    <a:pt x="518389" y="0"/>
                  </a:cubicBezTo>
                  <a:cubicBezTo>
                    <a:pt x="804687" y="0"/>
                    <a:pt x="1036778" y="235218"/>
                    <a:pt x="1036778" y="525375"/>
                  </a:cubicBezTo>
                  <a:cubicBezTo>
                    <a:pt x="1036778" y="815532"/>
                    <a:pt x="804687" y="1050750"/>
                    <a:pt x="518389" y="1050750"/>
                  </a:cubicBezTo>
                  <a:cubicBezTo>
                    <a:pt x="232091" y="1050750"/>
                    <a:pt x="0" y="815532"/>
                    <a:pt x="0" y="52537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428722"/>
                <a:satOff val="-9644"/>
                <a:lumOff val="-1567"/>
                <a:alphaOff val="0"/>
              </a:schemeClr>
            </a:fillRef>
            <a:effectRef idx="0">
              <a:schemeClr val="accent3">
                <a:hueOff val="6428722"/>
                <a:satOff val="-9644"/>
                <a:lumOff val="-156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992" tIns="164039" rIns="161992" bIns="164039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Субвенције </a:t>
              </a:r>
              <a:r>
                <a:rPr lang="en-US" altLang="sr-Cyrl-RS" sz="800" kern="1200" dirty="0">
                  <a:solidFill>
                    <a:schemeClr val="bg1"/>
                  </a:solidFill>
                </a:rPr>
                <a:t>386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altLang="sr-Cyrl-RS" sz="800" kern="1200" dirty="0" smtClean="0">
                  <a:solidFill>
                    <a:schemeClr val="bg1"/>
                  </a:solidFill>
                </a:rPr>
                <a:t>00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0.000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63392" y="4685084"/>
              <a:ext cx="1004830" cy="1027344"/>
            </a:xfrm>
            <a:custGeom>
              <a:avLst/>
              <a:gdLst>
                <a:gd name="connsiteX0" fmla="*/ 0 w 1004830"/>
                <a:gd name="connsiteY0" fmla="*/ 513672 h 1027344"/>
                <a:gd name="connsiteX1" fmla="*/ 502415 w 1004830"/>
                <a:gd name="connsiteY1" fmla="*/ 0 h 1027344"/>
                <a:gd name="connsiteX2" fmla="*/ 1004830 w 1004830"/>
                <a:gd name="connsiteY2" fmla="*/ 513672 h 1027344"/>
                <a:gd name="connsiteX3" fmla="*/ 502415 w 1004830"/>
                <a:gd name="connsiteY3" fmla="*/ 1027344 h 1027344"/>
                <a:gd name="connsiteX4" fmla="*/ 0 w 1004830"/>
                <a:gd name="connsiteY4" fmla="*/ 513672 h 102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30" h="1027344">
                  <a:moveTo>
                    <a:pt x="0" y="513672"/>
                  </a:moveTo>
                  <a:cubicBezTo>
                    <a:pt x="0" y="229979"/>
                    <a:pt x="224939" y="0"/>
                    <a:pt x="502415" y="0"/>
                  </a:cubicBezTo>
                  <a:cubicBezTo>
                    <a:pt x="779891" y="0"/>
                    <a:pt x="1004830" y="229979"/>
                    <a:pt x="1004830" y="513672"/>
                  </a:cubicBezTo>
                  <a:cubicBezTo>
                    <a:pt x="1004830" y="797365"/>
                    <a:pt x="779891" y="1027344"/>
                    <a:pt x="502415" y="1027344"/>
                  </a:cubicBezTo>
                  <a:cubicBezTo>
                    <a:pt x="224939" y="1027344"/>
                    <a:pt x="0" y="797365"/>
                    <a:pt x="0" y="51367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5"/>
                <a:lumOff val="-1959"/>
                <a:alphaOff val="0"/>
              </a:schemeClr>
            </a:fillRef>
            <a:effectRef idx="0">
              <a:schemeClr val="accent3">
                <a:hueOff val="8035903"/>
                <a:satOff val="-12055"/>
                <a:lumOff val="-19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314" tIns="160611" rIns="157314" bIns="16061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Остали расходи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</a:t>
              </a:r>
              <a:r>
                <a:rPr lang="en-US" altLang="sr-Cyrl-RS" sz="800" kern="1200" dirty="0" smtClean="0">
                  <a:solidFill>
                    <a:schemeClr val="bg1"/>
                  </a:solidFill>
                </a:rPr>
                <a:t>83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altLang="sr-Cyrl-RS" sz="800" kern="1200" dirty="0" smtClean="0">
                  <a:solidFill>
                    <a:schemeClr val="bg1"/>
                  </a:solidFill>
                </a:rPr>
                <a:t>128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.000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236474" y="3357447"/>
              <a:ext cx="992394" cy="1108407"/>
            </a:xfrm>
            <a:custGeom>
              <a:avLst/>
              <a:gdLst>
                <a:gd name="connsiteX0" fmla="*/ 0 w 992394"/>
                <a:gd name="connsiteY0" fmla="*/ 554204 h 1108407"/>
                <a:gd name="connsiteX1" fmla="*/ 496197 w 992394"/>
                <a:gd name="connsiteY1" fmla="*/ 0 h 1108407"/>
                <a:gd name="connsiteX2" fmla="*/ 992394 w 992394"/>
                <a:gd name="connsiteY2" fmla="*/ 554204 h 1108407"/>
                <a:gd name="connsiteX3" fmla="*/ 496197 w 992394"/>
                <a:gd name="connsiteY3" fmla="*/ 1108408 h 1108407"/>
                <a:gd name="connsiteX4" fmla="*/ 0 w 992394"/>
                <a:gd name="connsiteY4" fmla="*/ 554204 h 11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394" h="1108407">
                  <a:moveTo>
                    <a:pt x="0" y="554204"/>
                  </a:moveTo>
                  <a:cubicBezTo>
                    <a:pt x="0" y="248126"/>
                    <a:pt x="222155" y="0"/>
                    <a:pt x="496197" y="0"/>
                  </a:cubicBezTo>
                  <a:cubicBezTo>
                    <a:pt x="770239" y="0"/>
                    <a:pt x="992394" y="248126"/>
                    <a:pt x="992394" y="554204"/>
                  </a:cubicBezTo>
                  <a:cubicBezTo>
                    <a:pt x="992394" y="860282"/>
                    <a:pt x="770239" y="1108408"/>
                    <a:pt x="496197" y="1108408"/>
                  </a:cubicBezTo>
                  <a:cubicBezTo>
                    <a:pt x="222155" y="1108408"/>
                    <a:pt x="0" y="860282"/>
                    <a:pt x="0" y="55420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7"/>
                <a:lumOff val="-2351"/>
                <a:alphaOff val="0"/>
              </a:schemeClr>
            </a:fillRef>
            <a:effectRef idx="0">
              <a:schemeClr val="accent3">
                <a:hueOff val="9643083"/>
                <a:satOff val="-14467"/>
                <a:lumOff val="-23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493" tIns="172482" rIns="155493" bIns="17248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Средства резерве </a:t>
              </a:r>
              <a:r>
                <a:rPr lang="en-US" altLang="sr-Cyrl-RS" sz="800" kern="1200" dirty="0">
                  <a:solidFill>
                    <a:schemeClr val="bg1"/>
                  </a:solidFill>
                </a:rPr>
                <a:t>1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5.000.000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83079" y="2207894"/>
              <a:ext cx="1189082" cy="1160235"/>
            </a:xfrm>
            <a:custGeom>
              <a:avLst/>
              <a:gdLst>
                <a:gd name="connsiteX0" fmla="*/ 0 w 1189082"/>
                <a:gd name="connsiteY0" fmla="*/ 580118 h 1160235"/>
                <a:gd name="connsiteX1" fmla="*/ 594541 w 1189082"/>
                <a:gd name="connsiteY1" fmla="*/ 0 h 1160235"/>
                <a:gd name="connsiteX2" fmla="*/ 1189082 w 1189082"/>
                <a:gd name="connsiteY2" fmla="*/ 580118 h 1160235"/>
                <a:gd name="connsiteX3" fmla="*/ 594541 w 1189082"/>
                <a:gd name="connsiteY3" fmla="*/ 1160236 h 1160235"/>
                <a:gd name="connsiteX4" fmla="*/ 0 w 1189082"/>
                <a:gd name="connsiteY4" fmla="*/ 580118 h 11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082" h="1160235">
                  <a:moveTo>
                    <a:pt x="0" y="580118"/>
                  </a:moveTo>
                  <a:cubicBezTo>
                    <a:pt x="0" y="259728"/>
                    <a:pt x="266185" y="0"/>
                    <a:pt x="594541" y="0"/>
                  </a:cubicBezTo>
                  <a:cubicBezTo>
                    <a:pt x="922897" y="0"/>
                    <a:pt x="1189082" y="259728"/>
                    <a:pt x="1189082" y="580118"/>
                  </a:cubicBezTo>
                  <a:cubicBezTo>
                    <a:pt x="1189082" y="900508"/>
                    <a:pt x="922897" y="1160236"/>
                    <a:pt x="594541" y="1160236"/>
                  </a:cubicBezTo>
                  <a:cubicBezTo>
                    <a:pt x="266185" y="1160236"/>
                    <a:pt x="0" y="900508"/>
                    <a:pt x="0" y="5801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78"/>
                <a:lumOff val="-2743"/>
                <a:alphaOff val="0"/>
              </a:schemeClr>
            </a:fillRef>
            <a:effectRef idx="0">
              <a:schemeClr val="accent3">
                <a:hueOff val="11250264"/>
                <a:satOff val="-16878"/>
                <a:lumOff val="-274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297" tIns="180072" rIns="184297" bIns="18007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kern="1200" dirty="0">
                  <a:solidFill>
                    <a:schemeClr val="bg1"/>
                  </a:solidFill>
                </a:rPr>
                <a:t>Капитални издаци 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1.</a:t>
              </a:r>
              <a:r>
                <a:rPr lang="en-US" altLang="sr-Cyrl-RS" sz="800" kern="1200" dirty="0" smtClean="0">
                  <a:solidFill>
                    <a:schemeClr val="bg1"/>
                  </a:solidFill>
                </a:rPr>
                <a:t>296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altLang="sr-Cyrl-RS" sz="800" kern="1200" dirty="0" smtClean="0">
                  <a:solidFill>
                    <a:schemeClr val="bg1"/>
                  </a:solidFill>
                </a:rPr>
                <a:t>841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.</a:t>
              </a:r>
              <a:r>
                <a:rPr lang="en-US" altLang="sr-Cyrl-RS" sz="800" kern="1200" dirty="0" smtClean="0">
                  <a:solidFill>
                    <a:schemeClr val="bg1"/>
                  </a:solidFill>
                </a:rPr>
                <a:t>3</a:t>
              </a:r>
              <a:r>
                <a:rPr lang="sr-Cyrl-RS" sz="800" kern="1200" dirty="0" smtClean="0">
                  <a:solidFill>
                    <a:schemeClr val="bg1"/>
                  </a:solidFill>
                </a:rPr>
                <a:t>00 </a:t>
              </a:r>
              <a:r>
                <a:rPr lang="sr-Cyrl-RS" sz="800" kern="1200" dirty="0">
                  <a:solidFill>
                    <a:schemeClr val="bg1"/>
                  </a:solidFill>
                </a:rPr>
                <a:t>динара</a:t>
              </a:r>
              <a:endParaRPr lang="en-US" sz="800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2019.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179512" y="1340768"/>
          <a:ext cx="881662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-1908720" y="188640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-1895475" y="-2143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-1836712" y="-243408"/>
          <a:ext cx="13333387" cy="7772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Chart 1"/>
          <p:cNvGraphicFramePr/>
          <p:nvPr/>
        </p:nvGraphicFramePr>
        <p:xfrm>
          <a:off x="-1477010" y="-366712"/>
          <a:ext cx="130873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18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938"/>
            <a:ext cx="8229600" cy="830262"/>
          </a:xfrm>
        </p:spPr>
        <p:txBody>
          <a:bodyPr/>
          <a:lstStyle/>
          <a:p>
            <a:r>
              <a:rPr lang="sr-Cyrl-RS" sz="2800" dirty="0"/>
              <a:t>Шта се </a:t>
            </a:r>
            <a:r>
              <a:rPr lang="sr-Cyrl-RS" sz="2800" dirty="0" smtClean="0"/>
              <a:t>променило у буџету за 2023</a:t>
            </a:r>
            <a:r>
              <a:rPr lang="en-US" altLang="sr-Cyrl-RS" sz="2800" dirty="0" smtClean="0"/>
              <a:t> </a:t>
            </a:r>
            <a:r>
              <a:rPr lang="sr-Cyrl-RS" altLang="sr-Cyrl-RS" sz="2800" dirty="0" smtClean="0"/>
              <a:t>ребаланс </a:t>
            </a:r>
            <a:r>
              <a:rPr lang="en-US" altLang="sr-Cyrl-RS" sz="2800" dirty="0" smtClean="0"/>
              <a:t>I</a:t>
            </a:r>
            <a:r>
              <a:rPr lang="sr-Cyrl-RS" sz="2800" dirty="0" smtClean="0"/>
              <a:t> </a:t>
            </a:r>
            <a:r>
              <a:rPr lang="sr-Cyrl-RS" sz="2800" dirty="0"/>
              <a:t>у односу </a:t>
            </a:r>
            <a:r>
              <a:rPr lang="sr-Cyrl-RS" altLang="en-US" sz="2800" dirty="0"/>
              <a:t>предходну одлуку за 2023.годину</a:t>
            </a:r>
            <a:r>
              <a:rPr lang="sr-Cyrl-RS" sz="2800" dirty="0"/>
              <a:t>?</a:t>
            </a:r>
            <a:endParaRPr lang="sr-Latn-RS" altLang="en-US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914400" y="1092200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 smtClean="0"/>
              <a:t>Расходи и издаци буџета </a:t>
            </a:r>
            <a:r>
              <a:rPr lang="sr-Cyrl-RS" sz="2000" dirty="0"/>
              <a:t>општине у </a:t>
            </a:r>
            <a:r>
              <a:rPr lang="sr-Cyrl-RS" sz="2000" dirty="0" smtClean="0"/>
              <a:t>2023. </a:t>
            </a:r>
            <a:r>
              <a:rPr lang="sr-Cyrl-RS" sz="2000" dirty="0"/>
              <a:t>години су се </a:t>
            </a:r>
            <a:r>
              <a:rPr lang="sr-Cyrl-RS" sz="2000" dirty="0" smtClean="0"/>
              <a:t>смањили </a:t>
            </a:r>
            <a:r>
              <a:rPr lang="sr-Cyrl-RS" sz="2000" dirty="0"/>
              <a:t>у односу на предходну Одлуку о буџету за </a:t>
            </a:r>
            <a:r>
              <a:rPr lang="sr-Cyrl-RS" sz="2000" dirty="0" smtClean="0"/>
              <a:t>2023. </a:t>
            </a:r>
            <a:r>
              <a:rPr lang="sr-Cyrl-RS" sz="2000" dirty="0"/>
              <a:t>годину за 75</a:t>
            </a:r>
            <a:r>
              <a:rPr lang="sr-Cyrl-RS" sz="2000" dirty="0" smtClean="0"/>
              <a:t>.</a:t>
            </a:r>
            <a:r>
              <a:rPr lang="sr-Latn-RS" sz="2000" dirty="0" smtClean="0"/>
              <a:t>000.000</a:t>
            </a:r>
            <a:r>
              <a:rPr lang="sr-Cyrl-RS" sz="2000" dirty="0" smtClean="0"/>
              <a:t> </a:t>
            </a:r>
            <a:r>
              <a:rPr lang="sr-Cyrl-RS" sz="2000" dirty="0"/>
              <a:t>динара, односно за 2</a:t>
            </a:r>
            <a:r>
              <a:rPr lang="sr-Latn-RS" sz="2000" dirty="0" smtClean="0"/>
              <a:t>,</a:t>
            </a:r>
            <a:r>
              <a:rPr lang="sr-Cyrl-RS" altLang="sr-Latn-RS" sz="2000" dirty="0" smtClean="0"/>
              <a:t>04</a:t>
            </a:r>
            <a:r>
              <a:rPr lang="sr-Cyrl-RS" sz="2000" b="1" dirty="0" smtClean="0"/>
              <a:t>%</a:t>
            </a:r>
            <a:r>
              <a:rPr lang="sr-Cyrl-RS" sz="2000" dirty="0" smtClean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2292350" y="2587625"/>
            <a:ext cx="6851650" cy="1934845"/>
          </a:xfrm>
        </p:spPr>
        <p:txBody>
          <a:bodyPr rtlCol="0">
            <a:normAutofit lnSpcReduction="20000"/>
          </a:bodyPr>
          <a:lstStyle/>
          <a:p>
            <a:r>
              <a:rPr lang="ru-RU" altLang="en-US" sz="18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издаци </a:t>
            </a:r>
            <a:r>
              <a:rPr lang="ru-RU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смањени </a:t>
            </a:r>
            <a:r>
              <a:rPr lang="ru-RU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sr-Cyrl-RS" alt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alt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830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RS" alt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alt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00динара</a:t>
            </a:r>
            <a:endParaRPr lang="ru-RU" altLang="en-US" sz="1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altLang="en-US" sz="17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Субвенције</a:t>
            </a:r>
            <a:r>
              <a:rPr lang="ru-RU" altLang="en-US" sz="17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altLang="en-US" sz="17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су </a:t>
            </a:r>
            <a:r>
              <a:rPr lang="sr-Cyrl-RS" altLang="ru-RU" sz="17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смањене</a:t>
            </a:r>
            <a:r>
              <a:rPr lang="ru-RU" altLang="en-US" sz="1700" b="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altLang="en-US" sz="17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 </a:t>
            </a:r>
            <a:r>
              <a:rPr lang="sr-Cyrl-RS" altLang="ru-RU" sz="17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16</a:t>
            </a:r>
            <a:r>
              <a:rPr lang="ru-RU" altLang="en-US" sz="1700" b="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r>
              <a:rPr lang="sr-Cyrl-RS" altLang="ru-RU" sz="1700" b="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530</a:t>
            </a:r>
            <a:r>
              <a:rPr lang="ru-RU" altLang="en-US" sz="1700" b="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.000 </a:t>
            </a:r>
            <a:r>
              <a:rPr lang="ru-RU" altLang="en-US" sz="17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динара</a:t>
            </a:r>
            <a:endParaRPr lang="ru-RU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RS" sz="17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Расходи за запослене</a:t>
            </a:r>
            <a:r>
              <a:rPr lang="sr-Cyrl-R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sr-Cyrl-RS" sz="1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смањени</a:t>
            </a:r>
            <a:r>
              <a:rPr lang="sr-Cyrl-RS" sz="1700" b="0" dirty="0">
                <a:sym typeface="+mn-ea"/>
              </a:rPr>
              <a:t> су за </a:t>
            </a:r>
            <a:r>
              <a:rPr lang="sr-Cyrl-RS" sz="1700" b="0" dirty="0" smtClean="0">
                <a:sym typeface="+mn-ea"/>
              </a:rPr>
              <a:t>7.771.000 </a:t>
            </a:r>
            <a:r>
              <a:rPr lang="sr-Cyrl-RS" sz="1700" b="0" dirty="0">
                <a:sym typeface="+mn-ea"/>
              </a:rPr>
              <a:t>динара;</a:t>
            </a:r>
            <a:endParaRPr lang="en-US" sz="1700" dirty="0"/>
          </a:p>
          <a:p>
            <a:pPr lvl="0"/>
            <a:r>
              <a:rPr lang="sr-Cyrl-RS" altLang="en-US" sz="1700" b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Средства </a:t>
            </a:r>
            <a:r>
              <a:rPr lang="sr-Cyrl-RS" altLang="en-US" sz="17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резерве</a:t>
            </a:r>
            <a:r>
              <a:rPr lang="sr-Cyrl-RS" alt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sr-Cyrl-RS" altLang="en-US" sz="17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су</a:t>
            </a:r>
            <a:r>
              <a:rPr lang="sr-Cyrl-RS" altLang="en-US" sz="1700" b="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смањена </a:t>
            </a:r>
            <a:r>
              <a:rPr lang="sr-Cyrl-RS" altLang="en-US" sz="1700" b="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за</a:t>
            </a:r>
            <a:r>
              <a:rPr lang="sr-Cyrl-RS" altLang="en-US" sz="17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sr-Cyrl-RS" altLang="en-US" sz="1700" b="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20.000.000 динара</a:t>
            </a:r>
          </a:p>
          <a:p>
            <a:pPr lvl="0"/>
            <a:r>
              <a:rPr lang="ru-RU" sz="1700" b="0" dirty="0">
                <a:solidFill>
                  <a:srgbClr val="C00000"/>
                </a:solidFill>
                <a:ea typeface="SimSun" panose="02010600030101010101" pitchFamily="2" charset="-122"/>
                <a:sym typeface="+mn-ea"/>
              </a:rPr>
              <a:t>Дотације и трансфери</a:t>
            </a:r>
            <a:r>
              <a:rPr lang="ru-RU" sz="1700" dirty="0">
                <a:solidFill>
                  <a:srgbClr val="0070C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ru-RU" sz="1700" b="0" dirty="0">
                <a:ea typeface="SimSun" panose="02010600030101010101" pitchFamily="2" charset="-122"/>
                <a:sym typeface="+mn-ea"/>
              </a:rPr>
              <a:t>су </a:t>
            </a:r>
            <a:r>
              <a:rPr lang="sr-Cyrl-RS" altLang="ru-RU" sz="1700" b="0" dirty="0" smtClean="0">
                <a:ea typeface="SimSun" panose="02010600030101010101" pitchFamily="2" charset="-122"/>
                <a:sym typeface="+mn-ea"/>
              </a:rPr>
              <a:t>смањени</a:t>
            </a:r>
            <a:r>
              <a:rPr lang="ru-RU" sz="1700" b="0" dirty="0" smtClean="0">
                <a:ea typeface="SimSun" panose="02010600030101010101" pitchFamily="2" charset="-122"/>
                <a:sym typeface="+mn-ea"/>
              </a:rPr>
              <a:t> </a:t>
            </a:r>
            <a:r>
              <a:rPr lang="ru-RU" sz="1700" b="0" dirty="0">
                <a:ea typeface="SimSun" panose="02010600030101010101" pitchFamily="2" charset="-122"/>
                <a:sym typeface="+mn-ea"/>
              </a:rPr>
              <a:t>за </a:t>
            </a:r>
            <a:r>
              <a:rPr lang="sr-Cyrl-RS" altLang="ru-RU" sz="1700" b="0" dirty="0">
                <a:ea typeface="SimSun" panose="02010600030101010101" pitchFamily="2" charset="-122"/>
                <a:sym typeface="+mn-ea"/>
              </a:rPr>
              <a:t>2</a:t>
            </a:r>
            <a:r>
              <a:rPr lang="ru-RU" sz="1700" b="0" dirty="0" smtClean="0">
                <a:ea typeface="SimSun" panose="02010600030101010101" pitchFamily="2" charset="-122"/>
                <a:sym typeface="+mn-ea"/>
              </a:rPr>
              <a:t>.</a:t>
            </a:r>
            <a:r>
              <a:rPr lang="sr-Cyrl-RS" altLang="ru-RU" sz="1700" b="0" dirty="0" smtClean="0">
                <a:ea typeface="SimSun" panose="02010600030101010101" pitchFamily="2" charset="-122"/>
                <a:sym typeface="+mn-ea"/>
              </a:rPr>
              <a:t>000</a:t>
            </a:r>
            <a:r>
              <a:rPr lang="ru-RU" sz="1700" b="0" dirty="0" smtClean="0">
                <a:ea typeface="SimSun" panose="02010600030101010101" pitchFamily="2" charset="-122"/>
                <a:sym typeface="+mn-ea"/>
              </a:rPr>
              <a:t>.000 </a:t>
            </a:r>
            <a:r>
              <a:rPr lang="ru-RU" sz="1700" b="0" dirty="0">
                <a:ea typeface="SimSun" panose="02010600030101010101" pitchFamily="2" charset="-122"/>
                <a:sym typeface="+mn-ea"/>
              </a:rPr>
              <a:t>динара</a:t>
            </a:r>
            <a:r>
              <a:rPr lang="ru-RU" sz="1700" b="0" dirty="0" smtClean="0">
                <a:solidFill>
                  <a:schemeClr val="hlink"/>
                </a:solidFill>
                <a:ea typeface="SimSun" panose="02010600030101010101" pitchFamily="2" charset="-122"/>
                <a:sym typeface="+mn-ea"/>
              </a:rPr>
              <a:t>;</a:t>
            </a:r>
            <a:endParaRPr lang="sr-Latn-R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700" b="0" dirty="0">
              <a:ea typeface="SimSun" panose="02010600030101010101" pitchFamily="2" charset="-122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4522787"/>
            <a:ext cx="7067128" cy="214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ru-RU" b="1" dirty="0" smtClean="0">
                <a:solidFill>
                  <a:schemeClr val="accent3"/>
                </a:solidFill>
                <a:ea typeface="SimSun" panose="02010600030101010101" pitchFamily="2" charset="-122"/>
                <a:sym typeface="+mn-ea"/>
              </a:rPr>
              <a:t>Остали </a:t>
            </a:r>
            <a:r>
              <a:rPr lang="ru-RU" b="1" dirty="0">
                <a:solidFill>
                  <a:schemeClr val="accent3"/>
                </a:solidFill>
                <a:ea typeface="SimSun" panose="02010600030101010101" pitchFamily="2" charset="-122"/>
                <a:sym typeface="+mn-ea"/>
              </a:rPr>
              <a:t>расходи</a:t>
            </a:r>
            <a:r>
              <a:rPr lang="ru-RU" dirty="0">
                <a:solidFill>
                  <a:srgbClr val="C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ru-RU" dirty="0">
                <a:ea typeface="SimSun" panose="02010600030101010101" pitchFamily="2" charset="-122"/>
                <a:sym typeface="+mn-ea"/>
              </a:rPr>
              <a:t>су </a:t>
            </a:r>
            <a:r>
              <a:rPr lang="sr-Cyrl-RS" altLang="ru-RU" dirty="0">
                <a:ea typeface="SimSun" panose="02010600030101010101" pitchFamily="2" charset="-122"/>
                <a:sym typeface="+mn-ea"/>
              </a:rPr>
              <a:t>повећани</a:t>
            </a:r>
            <a:r>
              <a:rPr lang="ru-RU" dirty="0" smtClean="0">
                <a:ea typeface="SimSun" panose="02010600030101010101" pitchFamily="2" charset="-122"/>
                <a:sym typeface="+mn-ea"/>
              </a:rPr>
              <a:t> </a:t>
            </a:r>
            <a:r>
              <a:rPr lang="ru-RU" dirty="0">
                <a:ea typeface="SimSun" panose="02010600030101010101" pitchFamily="2" charset="-122"/>
                <a:sym typeface="+mn-ea"/>
              </a:rPr>
              <a:t>за </a:t>
            </a:r>
            <a:r>
              <a:rPr lang="sr-Cyrl-RS" altLang="ru-RU" dirty="0">
                <a:ea typeface="SimSun" panose="02010600030101010101" pitchFamily="2" charset="-122"/>
                <a:sym typeface="+mn-ea"/>
              </a:rPr>
              <a:t>5</a:t>
            </a:r>
            <a:r>
              <a:rPr lang="ru-RU" dirty="0" smtClean="0">
                <a:ea typeface="SimSun" panose="02010600030101010101" pitchFamily="2" charset="-122"/>
                <a:sym typeface="+mn-ea"/>
              </a:rPr>
              <a:t>.</a:t>
            </a:r>
            <a:r>
              <a:rPr lang="sr-Cyrl-RS" altLang="ru-RU" dirty="0" smtClean="0">
                <a:ea typeface="SimSun" panose="02010600030101010101" pitchFamily="2" charset="-122"/>
                <a:sym typeface="+mn-ea"/>
              </a:rPr>
              <a:t>633</a:t>
            </a:r>
            <a:r>
              <a:rPr lang="ru-RU" dirty="0" smtClean="0">
                <a:ea typeface="SimSun" panose="02010600030101010101" pitchFamily="2" charset="-122"/>
                <a:sym typeface="+mn-ea"/>
              </a:rPr>
              <a:t>.000 динара</a:t>
            </a:r>
            <a:endParaRPr lang="sr-Cyrl-R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2000" dirty="0">
                <a:solidFill>
                  <a:srgbClr val="0070C0"/>
                </a:solidFill>
                <a:ea typeface="SimSun" panose="02010600030101010101" pitchFamily="2" charset="-122"/>
              </a:rPr>
              <a:t>Расходи за социјалну заштиту </a:t>
            </a:r>
            <a:r>
              <a:rPr lang="ru-RU" sz="2000" dirty="0">
                <a:ea typeface="SimSun" panose="02010600030101010101" pitchFamily="2" charset="-122"/>
              </a:rPr>
              <a:t>су </a:t>
            </a:r>
            <a:r>
              <a:rPr lang="ru-RU" sz="2000" dirty="0" smtClean="0">
                <a:ea typeface="SimSun" panose="02010600030101010101" pitchFamily="2" charset="-122"/>
              </a:rPr>
              <a:t>повећани </a:t>
            </a:r>
            <a:r>
              <a:rPr lang="ru-RU" sz="2000" dirty="0">
                <a:ea typeface="SimSun" panose="02010600030101010101" pitchFamily="2" charset="-122"/>
              </a:rPr>
              <a:t>за </a:t>
            </a:r>
            <a:r>
              <a:rPr lang="sr-Cyrl-RS" altLang="ru-RU" sz="2000" dirty="0">
                <a:ea typeface="SimSun" panose="02010600030101010101" pitchFamily="2" charset="-122"/>
              </a:rPr>
              <a:t>9</a:t>
            </a:r>
            <a:r>
              <a:rPr lang="ru-RU" sz="2000" dirty="0" smtClean="0">
                <a:ea typeface="SimSun" panose="02010600030101010101" pitchFamily="2" charset="-122"/>
              </a:rPr>
              <a:t>.</a:t>
            </a:r>
            <a:r>
              <a:rPr lang="sr-Cyrl-RS" altLang="ru-RU" sz="2000" dirty="0" smtClean="0">
                <a:ea typeface="SimSun" panose="02010600030101010101" pitchFamily="2" charset="-122"/>
              </a:rPr>
              <a:t>8</a:t>
            </a:r>
            <a:r>
              <a:rPr lang="ru-RU" sz="2000" dirty="0" smtClean="0">
                <a:ea typeface="SimSun" panose="02010600030101010101" pitchFamily="2" charset="-122"/>
              </a:rPr>
              <a:t>00.000 </a:t>
            </a:r>
            <a:r>
              <a:rPr lang="ru-RU" sz="2000" dirty="0">
                <a:ea typeface="SimSun" panose="02010600030101010101" pitchFamily="2" charset="-122"/>
              </a:rPr>
              <a:t>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Коришћење </a:t>
            </a:r>
            <a:r>
              <a:rPr lang="sr-Cyrl-R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роба и услуга</a:t>
            </a:r>
            <a:r>
              <a:rPr lang="sr-Cyrl-RS" sz="2000" dirty="0">
                <a:solidFill>
                  <a:srgbClr val="FF0000"/>
                </a:solidFill>
                <a:sym typeface="+mn-ea"/>
              </a:rPr>
              <a:t> </a:t>
            </a:r>
            <a:r>
              <a:rPr lang="sr-Cyrl-RS" sz="2000" dirty="0">
                <a:solidFill>
                  <a:srgbClr val="000000"/>
                </a:solidFill>
                <a:sym typeface="+mn-ea"/>
              </a:rPr>
              <a:t>је повећано</a:t>
            </a:r>
            <a:r>
              <a:rPr lang="sr-Cyrl-RS" sz="2000" dirty="0" smtClean="0">
                <a:solidFill>
                  <a:srgbClr val="000000"/>
                </a:solidFill>
                <a:sym typeface="+mn-ea"/>
              </a:rPr>
              <a:t> </a:t>
            </a:r>
            <a:r>
              <a:rPr lang="sr-Cyrl-RS" sz="2000" dirty="0">
                <a:solidFill>
                  <a:srgbClr val="000000"/>
                </a:solidFill>
                <a:sym typeface="+mn-ea"/>
              </a:rPr>
              <a:t>за</a:t>
            </a:r>
            <a:r>
              <a:rPr lang="sr-Cyrl-RS" sz="2000" dirty="0">
                <a:solidFill>
                  <a:srgbClr val="FF0000"/>
                </a:solidFill>
                <a:sym typeface="+mn-ea"/>
              </a:rPr>
              <a:t> </a:t>
            </a:r>
            <a:r>
              <a:rPr lang="sr-Cyrl-RS" sz="2000" dirty="0">
                <a:solidFill>
                  <a:schemeClr val="tx1"/>
                </a:solidFill>
                <a:sym typeface="+mn-ea"/>
              </a:rPr>
              <a:t>32</a:t>
            </a:r>
            <a:r>
              <a:rPr lang="sr-Latn-RS" sz="2000" dirty="0" smtClean="0">
                <a:solidFill>
                  <a:schemeClr val="tx1"/>
                </a:solidFill>
                <a:sym typeface="+mn-ea"/>
              </a:rPr>
              <a:t>.</a:t>
            </a:r>
            <a:r>
              <a:rPr lang="sr-Cyrl-RS" altLang="sr-Latn-RS" sz="2000" dirty="0" smtClean="0">
                <a:solidFill>
                  <a:schemeClr val="tx1"/>
                </a:solidFill>
                <a:sym typeface="+mn-ea"/>
              </a:rPr>
              <a:t>698</a:t>
            </a:r>
            <a:r>
              <a:rPr lang="sr-Cyrl-RS" sz="2000" dirty="0" smtClean="0">
                <a:solidFill>
                  <a:schemeClr val="tx1"/>
                </a:solidFill>
                <a:sym typeface="+mn-ea"/>
              </a:rPr>
              <a:t>.700</a:t>
            </a:r>
            <a:r>
              <a:rPr lang="sr-Cyrl-RS" sz="2000" dirty="0" smtClean="0">
                <a:solidFill>
                  <a:srgbClr val="000000"/>
                </a:solidFill>
                <a:sym typeface="+mn-ea"/>
              </a:rPr>
              <a:t> </a:t>
            </a:r>
            <a:r>
              <a:rPr lang="sr-Cyrl-R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динара</a:t>
            </a:r>
            <a:endParaRPr lang="ru-RU" sz="2000" dirty="0">
              <a:ea typeface="SimSun" panose="02010600030101010101" pitchFamily="2" charset="-122"/>
            </a:endParaRPr>
          </a:p>
          <a:p>
            <a:pPr marL="0" indent="0">
              <a:spcBef>
                <a:spcPct val="20000"/>
              </a:spcBef>
            </a:pPr>
            <a:endParaRPr lang="ru-R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1023938" y="282098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7791450" y="4625975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846" y="980729"/>
          <a:ext cx="8960308" cy="56826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</a:t>
                      </a:r>
                      <a:r>
                        <a:rPr lang="sr-Cyrl-RS" sz="1200"/>
                        <a:t>за </a:t>
                      </a:r>
                      <a:r>
                        <a:rPr lang="sr-Cyrl-RS" sz="1200" smtClean="0"/>
                        <a:t>2023.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110.133.000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3,06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635.600.000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17,66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35.970.000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1,07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253.890.000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7,06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167.580.000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4,66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112.700.000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3,13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845.800.000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23,51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242.406.000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6,74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91.115.000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2,53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23.495.000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0,65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107.710.000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2,99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15.200.000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0,42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230.559.000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6,41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258.500.000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7,18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413.117.000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11,43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49.425.000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000" dirty="0" smtClean="0"/>
                        <a:t>1,37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altLang="en-US" sz="1000" dirty="0"/>
                        <a:t>4.800.000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altLang="en-US" sz="1000" dirty="0"/>
                        <a:t>0,13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3.598.000.000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650"/>
            <a:ext cx="200025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80689"/>
            <a:ext cx="2099346" cy="1398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96" y="282821"/>
            <a:ext cx="2387702" cy="15016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" y="4380443"/>
            <a:ext cx="1905000" cy="1315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642"/>
            <a:ext cx="2021893" cy="1281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01" y="454268"/>
            <a:ext cx="2061254" cy="1158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32648"/>
            <a:ext cx="1746251" cy="1309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60429"/>
            <a:ext cx="2270541" cy="1109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43623"/>
            <a:ext cx="1728796" cy="1398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06" y="4863604"/>
            <a:ext cx="2137249" cy="115874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11" y="2359805"/>
            <a:ext cx="2246728" cy="171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Ð ÐµÐ·ÑÐ»ÑÐ°Ñ ÑÐ»Ð¸ÐºÐ° Ð·Ð° slike opstine Äajet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sr-Latn-RS"/>
          </a:p>
        </p:txBody>
      </p:sp>
      <p:pic>
        <p:nvPicPr>
          <p:cNvPr id="1030" name="Picture 6" descr="Ð ÐµÐ·ÑÐ»ÑÐ°Ñ ÑÐ»Ð¸ÐºÐ° Ð·Ð° slike opstine Äajeti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11886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Ð ÐµÐ·ÑÐ»ÑÐ°Ñ ÑÐ»Ð¸ÐºÐ° Ð·Ð° slike zlatib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sr-Latn-R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41" y="181104"/>
            <a:ext cx="2387702" cy="17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0358"/>
            <a:ext cx="2252221" cy="15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0337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7" y="4143496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8" y="4254801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6" y="444042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07236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sr-Cyrl-RS" sz="3100" b="1" dirty="0"/>
              <a:t>Структура расхода по </a:t>
            </a:r>
            <a:r>
              <a:rPr lang="sr-Cyrl-RS" sz="3100" b="1" dirty="0" smtClean="0"/>
              <a:t>буџетским</a:t>
            </a:r>
            <a:r>
              <a:rPr lang="en-US" sz="3100" b="1" smtClean="0"/>
              <a:t/>
            </a:r>
            <a:br>
              <a:rPr lang="en-US" sz="3100" b="1" smtClean="0"/>
            </a:br>
            <a:r>
              <a:rPr lang="en-US" sz="3100" b="1"/>
              <a:t> </a:t>
            </a:r>
            <a:r>
              <a:rPr lang="en-US" sz="3100" b="1" smtClean="0"/>
              <a:t>                        </a:t>
            </a:r>
            <a:r>
              <a:rPr lang="sr-Cyrl-RS" sz="3100" b="1" smtClean="0"/>
              <a:t> </a:t>
            </a:r>
            <a:r>
              <a:rPr lang="sr-Cyrl-RS" sz="3100" b="1" dirty="0"/>
              <a:t>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683568" y="1196752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-2047875" y="-366712"/>
          <a:ext cx="13239750" cy="759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827584" y="980728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827405" y="1010285"/>
          <a:ext cx="8773160" cy="544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3568" y="1340768"/>
          <a:ext cx="7488555" cy="437261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2023.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29.350.000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0,82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 panose="02020603050405020304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14.775.000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0,41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5.300.000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0,15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500" dirty="0" smtClean="0">
                          <a:effectLst/>
                        </a:rPr>
                        <a:t>Општинско правобранилаштво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6.270.000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0,17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Општинска управа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2.786.325.000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77,44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Центар за социјални рад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9.910.000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0,28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7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Дом здрављаЧајетина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11.100.000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0,31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8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Основне школе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91.115.000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2,53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9.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Средња</a:t>
                      </a:r>
                      <a:r>
                        <a:rPr lang="sr-Cyrl-RS" sz="1500" baseline="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 школа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23.495.000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0,65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10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>
                          <a:effectLst/>
                        </a:rPr>
                        <a:t>редшколска установа </a:t>
                      </a:r>
                      <a:r>
                        <a:rPr lang="sr-Cyrl-RS" sz="1500" dirty="0" smtClean="0">
                          <a:effectLst/>
                        </a:rPr>
                        <a:t>„Радост“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242.406.000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6,74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1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Библиотека „Љубиша Р. Ђенић“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41.397.000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1,15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2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Златибор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188.990.000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5,25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3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Cyrl-RS" sz="1500" dirty="0" smtClean="0">
                          <a:effectLst/>
                          <a:latin typeface="+mn-lt"/>
                          <a:ea typeface="+mn-ea"/>
                        </a:rPr>
                        <a:t>Месне заједнице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44.505.000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1,24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4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baseline="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Културни центар Чајетина</a:t>
                      </a:r>
                      <a:endParaRPr lang="en-US" sz="15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altLang="en-US" sz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86.143.000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2,39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15.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5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Културни центар Златибор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16.919.000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Cyrl-RS" altLang="en-US" sz="1200" dirty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0,47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3.598.000.000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100</a:t>
                      </a:r>
                      <a:endParaRPr lang="en-US" sz="12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899592" y="1340769"/>
          <a:ext cx="7560841" cy="511446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22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Latn-RS" sz="1500" dirty="0" smtClean="0">
                          <a:effectLst/>
                        </a:rPr>
                        <a:t>2</a:t>
                      </a:r>
                      <a:r>
                        <a:rPr lang="sr-Cyrl-RS" sz="1500" dirty="0" smtClean="0">
                          <a:effectLst/>
                        </a:rPr>
                        <a:t>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202</a:t>
                      </a:r>
                      <a:r>
                        <a:rPr lang="sr-Cyrl-RS" sz="1500" dirty="0" smtClean="0">
                          <a:effectLst/>
                        </a:rPr>
                        <a:t>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</a:t>
            </a:r>
            <a:endParaRPr lang="en-US" sz="2800" dirty="0"/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7751203" cy="515863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2024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2025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 „</a:t>
                      </a:r>
                      <a:r>
                        <a:rPr lang="en-US" sz="11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Gold gondola </a:t>
                      </a:r>
                      <a:r>
                        <a:rPr lang="en-US" sz="1100" baseline="0" dirty="0" err="1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Zlatibor</a:t>
                      </a:r>
                      <a:r>
                        <a:rPr lang="sr-Cyrl-RS" sz="11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“-пословна зград  , изградња соларне електране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63.000.000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постројења за пречишћавање отпадних вода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70.000.000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80.000.000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 рециклажног дворишта „Широка бара“ са претоварном станицом и пратећим објектима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35.000.000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примарних и секундарних водовода и канализација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283.200.000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водовода „Сушичко врело“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спортских свлачионица,терена и трим стаза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44.000.000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путева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574.000.000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</a:t>
                      </a:r>
                      <a:r>
                        <a:rPr lang="sr-Cyrl-RS" sz="11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 Агро бизнис центра, млекаре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60.000.000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уличне расвете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22.000.000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фискултурне сале са затвореним базеном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33.000.000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Реконструкција културног центра Сирогојно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20.000.000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Доградња Вртића на Златибору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40.000.000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127.000.000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anose="020B0606020202030204" pitchFamily="34" charset="0"/>
                          <a:ea typeface="Times New Roman" panose="02020603050405020304"/>
                          <a:cs typeface="Rod" pitchFamily="49" charset="-79"/>
                        </a:rPr>
                        <a:t>Изградња гробља на Златибору</a:t>
                      </a:r>
                      <a:endParaRPr lang="en-US" sz="1100" dirty="0">
                        <a:effectLst/>
                        <a:latin typeface="Arial Narrow" panose="020B0606020202030204" pitchFamily="34" charset="0"/>
                        <a:ea typeface="Times New Roman" panose="02020603050405020304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 panose="02020603050405020304"/>
                          <a:ea typeface="Times New Roman" panose="02020603050405020304"/>
                        </a:rPr>
                        <a:t>3.000.000</a:t>
                      </a: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</a:t>
            </a:r>
            <a:r>
              <a:rPr lang="sr-Cyrl-RS" dirty="0" smtClean="0"/>
              <a:t>Одлуку о </a:t>
            </a:r>
            <a:r>
              <a:rPr lang="sr-Cyrl-RS" dirty="0"/>
              <a:t>буџету општине </a:t>
            </a:r>
            <a:r>
              <a:rPr lang="sr-Cyrl-RS" dirty="0" smtClean="0"/>
              <a:t>Чајетина - Ребаланс </a:t>
            </a:r>
            <a:r>
              <a:rPr lang="en-US" dirty="0" smtClean="0"/>
              <a:t>I-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2023. </a:t>
            </a:r>
            <a:r>
              <a:rPr lang="sr-Cyrl-RS" dirty="0"/>
              <a:t>годину, исту можете преузети на следећем линку интернет странице општинске управе:  </a:t>
            </a:r>
            <a:r>
              <a:rPr lang="en-US" dirty="0" smtClean="0"/>
              <a:t>www.cajetina.org.rs</a:t>
            </a:r>
            <a:r>
              <a:rPr lang="sr-Cyrl-RS" dirty="0" smtClean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2023.</a:t>
            </a:r>
            <a:r>
              <a:rPr lang="en-US" altLang="sr-Cyrl-RS" dirty="0" smtClean="0"/>
              <a:t>-</a:t>
            </a:r>
            <a:r>
              <a:rPr lang="sr-Cyrl-RS" altLang="sr-Cyrl-RS" dirty="0" smtClean="0"/>
              <a:t>ребаланс </a:t>
            </a:r>
            <a:r>
              <a:rPr lang="en-US" altLang="sr-Cyrl-RS" dirty="0" smtClean="0"/>
              <a:t>I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предходну Одлуку о буџету?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3.-</a:t>
            </a:r>
            <a:r>
              <a:rPr lang="sr-Cyrl-RS" altLang="sr-Cyrl-RS" dirty="0" smtClean="0">
                <a:sym typeface="+mn-ea"/>
              </a:rPr>
              <a:t>ребаланс </a:t>
            </a:r>
            <a:r>
              <a:rPr lang="en-US" altLang="sr-Cyrl-RS" dirty="0" smtClean="0">
                <a:sym typeface="+mn-ea"/>
              </a:rPr>
              <a:t>I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предходну Одлуку о буџету?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Чајетина </a:t>
            </a:r>
            <a:r>
              <a:rPr lang="sr-Cyrl-RS" dirty="0"/>
              <a:t>за </a:t>
            </a:r>
            <a:r>
              <a:rPr lang="sr-Cyrl-RS" dirty="0" smtClean="0"/>
              <a:t>20</a:t>
            </a:r>
            <a:r>
              <a:rPr lang="en-US" dirty="0" smtClean="0"/>
              <a:t>2</a:t>
            </a:r>
            <a:r>
              <a:rPr lang="sr-Cyrl-RS" dirty="0" smtClean="0"/>
              <a:t>3.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Чајетина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r>
              <a:rPr lang="sr-Latn-RS" dirty="0" smtClean="0"/>
              <a:t>M</a:t>
            </a:r>
            <a:r>
              <a:rPr lang="sr-Cyrl-RS" dirty="0" smtClean="0"/>
              <a:t>илан Стаматовић</a:t>
            </a:r>
            <a:endParaRPr lang="sr-Cyrl-RS" dirty="0"/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Општинско правобранилаштво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Предшколска установа»Радост» 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Библиотека»Љубиша Р.Ђенић»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Туристичка организација «Златибор»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cs typeface="Calibri" panose="020F0502020204030204" pitchFamily="34" charset="0"/>
              </a:rPr>
              <a:t>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Културни центар Чајетина</a:t>
            </a:r>
          </a:p>
          <a:p>
            <a:pPr>
              <a:spcBef>
                <a:spcPct val="20000"/>
              </a:spcBef>
            </a:pPr>
            <a:r>
              <a:rPr lang="ru-RU" altLang="en-US" sz="1700" dirty="0" smtClean="0">
                <a:cs typeface="Calibri" panose="020F0502020204030204" pitchFamily="34" charset="0"/>
              </a:rPr>
              <a:t> </a:t>
            </a:r>
            <a:r>
              <a:rPr lang="sr-Cyrl-RS" altLang="ru-RU" sz="1700" dirty="0" smtClean="0">
                <a:cs typeface="Calibri" panose="020F0502020204030204" pitchFamily="34" charset="0"/>
              </a:rPr>
              <a:t>   - Културни центар Златибор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Чајетина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475656" y="1355656"/>
          <a:ext cx="66484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за 20</a:t>
            </a:r>
            <a:r>
              <a:rPr lang="en-US" sz="1700" dirty="0" smtClean="0"/>
              <a:t>2</a:t>
            </a:r>
            <a:r>
              <a:rPr lang="sr-Cyrl-RS" sz="1700" dirty="0" smtClean="0"/>
              <a:t>3.г</a:t>
            </a:r>
            <a:r>
              <a:rPr lang="sr-Cyrl-RS" sz="1700" dirty="0"/>
              <a:t> износе-</a:t>
            </a:r>
            <a:r>
              <a:rPr lang="sr-Cyrl-RS" altLang="sr-Cyrl-RS" sz="1700" dirty="0" smtClean="0">
                <a:sym typeface="+mn-ea"/>
              </a:rPr>
              <a:t>ребаланс </a:t>
            </a:r>
            <a:r>
              <a:rPr lang="en-US" altLang="sr-Cyrl-RS" sz="1700" dirty="0" smtClean="0">
                <a:sym typeface="+mn-ea"/>
              </a:rPr>
              <a:t>I</a:t>
            </a:r>
            <a:endParaRPr lang="sr-Cyrl-RS" sz="17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</a:t>
            </a:r>
            <a:r>
              <a:rPr lang="sr-Cyrl-RS" sz="1700" dirty="0" smtClean="0"/>
              <a:t>о изменама и допунама ослуке о </a:t>
            </a:r>
            <a:r>
              <a:rPr lang="sr-Cyrl-RS" sz="1700" dirty="0"/>
              <a:t>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Чајетина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2023.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3.541.922.397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/>
              <a:t>динара, пренета средства из ранијих година у износу од </a:t>
            </a:r>
            <a:r>
              <a:rPr lang="sr-Cyrl-RS" sz="1700" dirty="0" smtClean="0"/>
              <a:t>10.528.348 динара и средства из осталих извора у износу од 38.549.255 динара.</a:t>
            </a:r>
            <a:endParaRPr lang="sr-Cyrl-R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516890" y="4529455"/>
          <a:ext cx="8341360" cy="167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/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78844" y="1839830"/>
            <a:ext cx="49794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3.598.000.000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2121</Words>
  <Application>Microsoft Office PowerPoint</Application>
  <PresentationFormat>Projekcija na ekranu (4:3)</PresentationFormat>
  <Paragraphs>468</Paragraphs>
  <Slides>24</Slides>
  <Notes>4</Notes>
  <HiddenSlides>0</HiddenSlides>
  <MMClips>0</MMClips>
  <ScaleCrop>false</ScaleCrop>
  <HeadingPairs>
    <vt:vector size="6" baseType="variant">
      <vt:variant>
        <vt:lpstr>Korišćeni fontovi</vt:lpstr>
      </vt:variant>
      <vt:variant>
        <vt:i4>10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24</vt:i4>
      </vt:variant>
    </vt:vector>
  </HeadingPairs>
  <TitlesOfParts>
    <vt:vector size="36" baseType="lpstr">
      <vt:lpstr>SimSun</vt:lpstr>
      <vt:lpstr>Arial</vt:lpstr>
      <vt:lpstr>Arial Narrow</vt:lpstr>
      <vt:lpstr>Calibri</vt:lpstr>
      <vt:lpstr>Franklin Gothic Book</vt:lpstr>
      <vt:lpstr>Franklin Gothic Medium</vt:lpstr>
      <vt:lpstr>Rod</vt:lpstr>
      <vt:lpstr>Times New Roman</vt:lpstr>
      <vt:lpstr>Tunga</vt:lpstr>
      <vt:lpstr>Wingdings</vt:lpstr>
      <vt:lpstr>Custom Design</vt:lpstr>
      <vt:lpstr>Angles</vt:lpstr>
      <vt:lpstr>PowerPoint prezentacija</vt:lpstr>
      <vt:lpstr>PowerPoint prezentacija</vt:lpstr>
      <vt:lpstr>PowerPoint prezentacija</vt:lpstr>
      <vt:lpstr>PowerPoint prezentacija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2023. годину-ОДЛУКА О БУЏЕТУ-ребаланс I</vt:lpstr>
      <vt:lpstr>Структура планираних прихода и примања за 2023. годину – у процентима ребаланс I</vt:lpstr>
      <vt:lpstr>Шта се променило у односу на предходну одлуку за 2023. годину?</vt:lpstr>
      <vt:lpstr>На шта се троше јавна средства?</vt:lpstr>
      <vt:lpstr>PowerPoint prezentacija</vt:lpstr>
      <vt:lpstr>Структура планираних расхода и издатака                         буџета за 2023. –ребаланс I -</vt:lpstr>
      <vt:lpstr>Структура планираних расхода и издатака буџета за 2019. годину</vt:lpstr>
      <vt:lpstr>Шта се променило у буџету за 2023 ребаланс I у односу предходну одлуку за 2023.годину?</vt:lpstr>
      <vt:lpstr>Расходи буџета по програмима</vt:lpstr>
      <vt:lpstr>Структура расхода по буџетским                          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Најважнији пројекти од интереса за локалну заједницу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Marija Jeremic</cp:lastModifiedBy>
  <cp:revision>572</cp:revision>
  <cp:lastPrinted>2018-01-29T14:26:00Z</cp:lastPrinted>
  <dcterms:created xsi:type="dcterms:W3CDTF">2006-08-16T00:00:00Z</dcterms:created>
  <dcterms:modified xsi:type="dcterms:W3CDTF">2023-11-24T12:28:24Z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885A4DD8F89C489AAFF35DBA44580A98_13</vt:lpwstr>
  </property>
  <property fmtid="{D5CDD505-2E9C-101B-9397-08002B2CF9AE}" pid="3" name="KSOProductBuildVer">
    <vt:lpwstr>1033-12.2.0.13306</vt:lpwstr>
  </property>
</Properties>
</file>