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75" r:id="rId7"/>
    <p:sldId id="262" r:id="rId8"/>
    <p:sldId id="282" r:id="rId9"/>
    <p:sldId id="261" r:id="rId10"/>
    <p:sldId id="263" r:id="rId11"/>
    <p:sldId id="283" r:id="rId12"/>
    <p:sldId id="264" r:id="rId13"/>
    <p:sldId id="277" r:id="rId14"/>
    <p:sldId id="279" r:id="rId15"/>
    <p:sldId id="266" r:id="rId16"/>
    <p:sldId id="284" r:id="rId17"/>
    <p:sldId id="268" r:id="rId18"/>
    <p:sldId id="276" r:id="rId19"/>
    <p:sldId id="280" r:id="rId20"/>
    <p:sldId id="271" r:id="rId21"/>
    <p:sldId id="272" r:id="rId22"/>
    <p:sldId id="273" r:id="rId23"/>
    <p:sldId id="274" r:id="rId24"/>
    <p:sldId id="281" r:id="rId25"/>
    <p:sldId id="278" r:id="rId2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>
      <p:ext uri="{19B8F6BF-5375-455C-9EA6-DF929625EA0E}">
        <p15:presenceInfo xmlns:p15="http://schemas.microsoft.com/office/powerpoint/2012/main" xmlns="" userId="S-1-5-21-3213289721-1927786710-1971543238-2777" providerId="AD"/>
      </p:ext>
    </p:extLst>
  </p:cmAuthor>
  <p:cmAuthor id="2" name="Milena Radomirovic" initials="MR" lastIdx="23" clrIdx="2">
    <p:extLst>
      <p:ext uri="{19B8F6BF-5375-455C-9EA6-DF929625EA0E}">
        <p15:presenceInfo xmlns:p15="http://schemas.microsoft.com/office/powerpoint/2012/main" xmlns="" userId="S-1-5-21-3213289721-1927786710-1971543238-2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>
      <p:cViewPr varScale="1">
        <p:scale>
          <a:sx n="104" d="100"/>
          <a:sy n="104" d="100"/>
        </p:scale>
        <p:origin x="-18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27.90%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sr-Cyrl-RS"/>
                      <a:t>трансфери
</a:t>
                    </a:r>
                    <a:r>
                      <a:rPr lang="sr-Cyrl-RS" smtClean="0"/>
                      <a:t>5.62%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55.21%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ренета </a:t>
                    </a:r>
                    <a:r>
                      <a:rPr lang="ru-RU" dirty="0"/>
                      <a:t>средства ихз претходне године
</a:t>
                    </a:r>
                    <a:r>
                      <a:rPr lang="ru-RU" dirty="0" smtClean="0"/>
                      <a:t>11.22%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623417500</c:v>
                </c:pt>
                <c:pt idx="1">
                  <c:v>100032191</c:v>
                </c:pt>
                <c:pt idx="2">
                  <c:v>942540309</c:v>
                </c:pt>
                <c:pt idx="3">
                  <c:v>1010000</c:v>
                </c:pt>
                <c:pt idx="4" formatCode="General">
                  <c:v>0</c:v>
                </c:pt>
                <c:pt idx="5">
                  <c:v>220000000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218767915</c:v>
                </c:pt>
                <c:pt idx="1">
                  <c:v>620183836</c:v>
                </c:pt>
                <c:pt idx="2">
                  <c:v>67201000</c:v>
                </c:pt>
                <c:pt idx="3">
                  <c:v>95213000</c:v>
                </c:pt>
                <c:pt idx="4">
                  <c:v>81200000</c:v>
                </c:pt>
                <c:pt idx="5">
                  <c:v>195320000</c:v>
                </c:pt>
                <c:pt idx="6">
                  <c:v>1018724249</c:v>
                </c:pt>
                <c:pt idx="7">
                  <c:v>10390000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СТАНОВАЊЕ, УРБАНИЗАМ И ПРОСТОРНО ПЛАНИРАЊЕ
</a:t>
                    </a:r>
                    <a:r>
                      <a:rPr lang="ru-RU" dirty="0" smtClean="0"/>
                      <a:t>4.95%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КОМУНАЛНЕ ДЕЛАТНОСТИ 
</a:t>
                    </a:r>
                    <a:r>
                      <a:rPr lang="sr-Cyrl-RS" dirty="0" smtClean="0"/>
                      <a:t>20.23</a:t>
                    </a:r>
                    <a:r>
                      <a:rPr lang="sr-Cyrl-R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ЛОКАЛНИ ЕКОНОМСКИ РАЗВОЈ 
</a:t>
                    </a:r>
                    <a:r>
                      <a:rPr lang="sr-Cyrl-RS" dirty="0" smtClean="0"/>
                      <a:t>0.29%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РАЗВОЈ ТУРИЗМА
</a:t>
                    </a:r>
                    <a:r>
                      <a:rPr lang="sr-Cyrl-RS" dirty="0" smtClean="0"/>
                      <a:t>15.48%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ПОЉОПРИВРЕДА И РУРАЛНИ РАЗВОЈ
</a:t>
                    </a:r>
                    <a:r>
                      <a:rPr lang="ru-RU" dirty="0" smtClean="0"/>
                      <a:t>2.55%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ЗАШТИТА ЖИВОТНЕ СРЕДИНЕ
</a:t>
                    </a:r>
                    <a:r>
                      <a:rPr lang="sr-Cyrl-RS" dirty="0" smtClean="0"/>
                      <a:t>0.04%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ОРГАНИЗАЦИЈА САОБРАЋАЈА И САОБРАЋАЈНА ИНФРАСТРУКТУРА
</a:t>
                    </a:r>
                    <a:r>
                      <a:rPr lang="ru-RU" dirty="0" smtClean="0"/>
                      <a:t>9.10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2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Предшколско васпитање и образовање
</a:t>
                    </a:r>
                    <a:r>
                      <a:rPr lang="ru-RU" dirty="0" smtClean="0"/>
                      <a:t>5.27%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Основно образовање И ВАСПИТАЊЕ
</a:t>
                    </a:r>
                    <a:r>
                      <a:rPr lang="ru-RU" dirty="0" smtClean="0"/>
                      <a:t>1.75%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Средње образовање И ВАСПИТАЊЕ
</a:t>
                    </a:r>
                    <a:r>
                      <a:rPr lang="ru-RU" dirty="0" smtClean="0"/>
                      <a:t>0.43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СОЦИЈАЛНА И ДЕЧИЈА ЗАШТИТА 
</a:t>
                    </a:r>
                    <a:r>
                      <a:rPr lang="ru-RU" dirty="0" smtClean="0"/>
                      <a:t>2.98%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ЗДРАВСТВЕНА ЗАШТИТА
</a:t>
                    </a:r>
                    <a:r>
                      <a:rPr lang="sr-Cyrl-RS" dirty="0" smtClean="0"/>
                      <a:t>0.29%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културе и информисања
</a:t>
                    </a:r>
                    <a:r>
                      <a:rPr lang="ru-RU" dirty="0" smtClean="0"/>
                      <a:t>2.89%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спорта и омладине
</a:t>
                    </a:r>
                    <a:r>
                      <a:rPr lang="ru-RU" dirty="0" smtClean="0"/>
                      <a:t>17.14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4704813805631246"/>
                  <c:y val="-0.1031746031746031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ОПШТЕ УСЛУГЕ ЛОКАЛНЕ САМОУПРАВЕ
</a:t>
                    </a:r>
                    <a:r>
                      <a:rPr lang="ru-RU" dirty="0" smtClean="0"/>
                      <a:t>15.16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ПОЛИТИЧКИ СИСТЕМ ЛОКАЛНЕ САМОУПРАВЕ
</a:t>
                    </a:r>
                    <a:r>
                      <a:rPr lang="ru-RU" dirty="0" smtClean="0"/>
                      <a:t>1.44%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62800000</c:v>
                </c:pt>
                <c:pt idx="1">
                  <c:v>364801000</c:v>
                </c:pt>
                <c:pt idx="2">
                  <c:v>4700000</c:v>
                </c:pt>
                <c:pt idx="3">
                  <c:v>337059000</c:v>
                </c:pt>
                <c:pt idx="4">
                  <c:v>46100000</c:v>
                </c:pt>
                <c:pt idx="5">
                  <c:v>1000000</c:v>
                </c:pt>
                <c:pt idx="6">
                  <c:v>68000000</c:v>
                </c:pt>
                <c:pt idx="7">
                  <c:v>111053500</c:v>
                </c:pt>
                <c:pt idx="8">
                  <c:v>41815000</c:v>
                </c:pt>
                <c:pt idx="9">
                  <c:v>10000000</c:v>
                </c:pt>
                <c:pt idx="10">
                  <c:v>60920000</c:v>
                </c:pt>
                <c:pt idx="11">
                  <c:v>5900000</c:v>
                </c:pt>
                <c:pt idx="12">
                  <c:v>62582000</c:v>
                </c:pt>
                <c:pt idx="13">
                  <c:v>334671000</c:v>
                </c:pt>
                <c:pt idx="14">
                  <c:v>340750500</c:v>
                </c:pt>
                <c:pt idx="15">
                  <c:v>34848000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 smtClean="0"/>
            <a:t>Скупштина општине</a:t>
          </a:r>
          <a:endParaRPr lang="sr-Cyrl-RS" sz="1600" dirty="0"/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 smtClean="0"/>
            <a:t>Општински правобранилац</a:t>
          </a:r>
        </a:p>
        <a:p>
          <a:r>
            <a:rPr lang="sr-Cyrl-RS" sz="1600" dirty="0" smtClean="0"/>
            <a:t>Општинска управа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 smtClean="0"/>
            <a:t>Средња </a:t>
          </a:r>
          <a:r>
            <a:rPr lang="sr-Cyrl-RS" sz="1200" dirty="0"/>
            <a:t>школе</a:t>
          </a:r>
        </a:p>
        <a:p>
          <a:r>
            <a:rPr lang="sr-Cyrl-RS" sz="1200" dirty="0"/>
            <a:t>Дом здравља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 dirty="0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sr-Latn-R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sr-Latn-R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2019. </a:t>
          </a:r>
          <a:r>
            <a:rPr lang="sr-Cyrl-RS" sz="1400" dirty="0"/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sr-Latn-R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sr-Latn-R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sr-Latn-R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sr-Latn-R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sr-Latn-R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sr-Latn-R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sr-Latn-R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sr-Latn-R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sr-Latn-R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sr-Latn-R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Укупан буџет општине </a:t>
          </a:r>
          <a:r>
            <a:rPr lang="en-US" sz="1300" dirty="0" smtClean="0">
              <a:solidFill>
                <a:schemeClr val="bg1"/>
              </a:solidFill>
            </a:rPr>
            <a:t>2</a:t>
          </a:r>
          <a:r>
            <a:rPr lang="sr-Cyrl-RS" sz="1300" dirty="0" smtClean="0">
              <a:solidFill>
                <a:schemeClr val="bg1"/>
              </a:solidFill>
            </a:rPr>
            <a:t>.</a:t>
          </a:r>
          <a:r>
            <a:rPr lang="en-US" sz="1300" dirty="0" smtClean="0">
              <a:solidFill>
                <a:schemeClr val="bg1"/>
              </a:solidFill>
            </a:rPr>
            <a:t>307</a:t>
          </a:r>
          <a:r>
            <a:rPr lang="sr-Cyrl-RS" sz="1300" dirty="0" smtClean="0">
              <a:solidFill>
                <a:schemeClr val="bg1"/>
              </a:solidFill>
            </a:rPr>
            <a:t>.000.000</a:t>
          </a:r>
          <a:endParaRPr lang="en-US" sz="13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/>
      <dgm:t>
        <a:bodyPr/>
        <a:lstStyle/>
        <a:p>
          <a:r>
            <a:rPr lang="sr-Cyrl-RS" dirty="0"/>
            <a:t>Средства из буџета општине </a:t>
          </a:r>
          <a:r>
            <a:rPr lang="sr-Cyrl-RS" dirty="0" smtClean="0"/>
            <a:t>1.</a:t>
          </a:r>
          <a:r>
            <a:rPr lang="en-US" dirty="0" smtClean="0"/>
            <a:t>993</a:t>
          </a:r>
          <a:r>
            <a:rPr lang="sr-Cyrl-RS" dirty="0" smtClean="0"/>
            <a:t>.</a:t>
          </a:r>
          <a:r>
            <a:rPr lang="en-US" dirty="0" smtClean="0"/>
            <a:t>789</a:t>
          </a:r>
          <a:r>
            <a:rPr lang="sr-Cyrl-RS" dirty="0" smtClean="0"/>
            <a:t>.</a:t>
          </a:r>
          <a:r>
            <a:rPr lang="en-US" dirty="0" smtClean="0"/>
            <a:t>612</a:t>
          </a:r>
          <a:endParaRPr lang="en-US" dirty="0">
            <a:solidFill>
              <a:srgbClr val="FF000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/>
      <dgm:t>
        <a:bodyPr/>
        <a:lstStyle/>
        <a:p>
          <a:r>
            <a:rPr lang="sr-Cyrl-RS" dirty="0"/>
            <a:t>Пренета средства из ранијих година</a:t>
          </a:r>
          <a:r>
            <a:rPr lang="sr-Cyrl-RS" dirty="0">
              <a:solidFill>
                <a:srgbClr val="FF0000"/>
              </a:solidFill>
            </a:rPr>
            <a:t> </a:t>
          </a:r>
          <a:r>
            <a:rPr lang="sr-Cyrl-RS" dirty="0" smtClean="0">
              <a:solidFill>
                <a:srgbClr val="FF0000"/>
              </a:solidFill>
            </a:rPr>
            <a:t>2</a:t>
          </a:r>
          <a:r>
            <a:rPr lang="en-US" dirty="0" smtClean="0">
              <a:solidFill>
                <a:srgbClr val="FF0000"/>
              </a:solidFill>
            </a:rPr>
            <a:t>58</a:t>
          </a:r>
          <a:r>
            <a:rPr lang="sr-Cyrl-RS" dirty="0" smtClean="0">
              <a:solidFill>
                <a:srgbClr val="FF0000"/>
              </a:solidFill>
            </a:rPr>
            <a:t>.</a:t>
          </a:r>
          <a:r>
            <a:rPr lang="en-US" dirty="0" smtClean="0">
              <a:solidFill>
                <a:srgbClr val="FF0000"/>
              </a:solidFill>
            </a:rPr>
            <a:t>794</a:t>
          </a:r>
          <a:r>
            <a:rPr lang="sr-Cyrl-RS" dirty="0" smtClean="0">
              <a:solidFill>
                <a:srgbClr val="FF0000"/>
              </a:solidFill>
            </a:rPr>
            <a:t>.</a:t>
          </a:r>
          <a:r>
            <a:rPr lang="en-US" dirty="0" smtClean="0">
              <a:solidFill>
                <a:srgbClr val="FF0000"/>
              </a:solidFill>
            </a:rPr>
            <a:t>837</a:t>
          </a:r>
          <a:r>
            <a:rPr lang="sr-Cyrl-RS" dirty="0" smtClean="0">
              <a:solidFill>
                <a:srgbClr val="FF0000"/>
              </a:solidFill>
            </a:rPr>
            <a:t> </a:t>
          </a:r>
          <a:endParaRPr lang="en-US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1BFF2E57-C3C3-41C5-AD27-AD5B3875851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sr-Cyrl-RS" dirty="0">
              <a:solidFill>
                <a:schemeClr val="bg1"/>
              </a:solidFill>
            </a:rPr>
            <a:t>Средства из осталих </a:t>
          </a:r>
          <a:r>
            <a:rPr lang="sr-Cyrl-RS" dirty="0" smtClean="0">
              <a:solidFill>
                <a:schemeClr val="bg1"/>
              </a:solidFill>
            </a:rPr>
            <a:t>извора 54.415.551 </a:t>
          </a:r>
          <a:endParaRPr lang="en-US" dirty="0">
            <a:solidFill>
              <a:srgbClr val="FF0000"/>
            </a:solidFill>
          </a:endParaRPr>
        </a:p>
      </dgm:t>
    </dgm:pt>
    <dgm:pt modelId="{16C36D11-8C3A-418B-89AD-79984C43541D}" type="parTrans" cxnId="{102028BE-B492-4CC2-B891-2B4A0D121B22}">
      <dgm:prSet/>
      <dgm:spPr/>
      <dgm:t>
        <a:bodyPr/>
        <a:lstStyle/>
        <a:p>
          <a:endParaRPr lang="en-US"/>
        </a:p>
      </dgm:t>
    </dgm:pt>
    <dgm:pt modelId="{E3D49EE4-B8C9-4269-B149-653B95D47416}" type="sibTrans" cxnId="{102028BE-B492-4CC2-B891-2B4A0D121B22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D96E659A-663E-485D-BF89-FD74BE74A5C4}" type="pres">
      <dgm:prSet presAssocID="{1F884CF4-1E4C-423F-AE7B-0BAC3D9736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sr-Latn-R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sr-Latn-R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52240" custScaleY="84618" custLinFactX="133199" custLinFactNeighborX="200000" custLinFactNeighborY="485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0E35084-2DEE-4C9C-8259-DF4374B4BFC7}" type="pres">
      <dgm:prSet presAssocID="{097825AB-8F2B-4EF3-ABE1-7DCEF8027B99}" presName="spacerL" presStyleCnt="0"/>
      <dgm:spPr/>
    </dgm:pt>
    <dgm:pt modelId="{4F4F87F2-8514-4849-B974-53331EFFA6A3}" type="pres">
      <dgm:prSet presAssocID="{097825AB-8F2B-4EF3-ABE1-7DCEF8027B99}" presName="sibTrans" presStyleLbl="sibTrans2D1" presStyleIdx="2" presStyleCnt="3" custLinFactX="-66105" custLinFactNeighborX="-100000" custLinFactNeighborY="1705"/>
      <dgm:spPr/>
      <dgm:t>
        <a:bodyPr/>
        <a:lstStyle/>
        <a:p>
          <a:endParaRPr lang="sr-Latn-RS"/>
        </a:p>
      </dgm:t>
    </dgm:pt>
    <dgm:pt modelId="{DB23206D-9806-4AA8-923C-592167F0D1C1}" type="pres">
      <dgm:prSet presAssocID="{097825AB-8F2B-4EF3-ABE1-7DCEF8027B99}" presName="spacerR" presStyleCnt="0"/>
      <dgm:spPr/>
    </dgm:pt>
    <dgm:pt modelId="{A6BD896E-4D4C-4AE1-9C22-3ED8631C5A0A}" type="pres">
      <dgm:prSet presAssocID="{1BFF2E57-C3C3-41C5-AD27-AD5B38758512}" presName="node" presStyleLbl="node1" presStyleIdx="3" presStyleCnt="4" custScaleX="96115" custScaleY="96476" custLinFactX="-199529" custLinFactNeighborX="-200000" custLinFactNeighborY="-107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102028BE-B492-4CC2-B891-2B4A0D121B22}" srcId="{028ECFAC-63B3-40F0-9E03-B31D365E432C}" destId="{1BFF2E57-C3C3-41C5-AD27-AD5B38758512}" srcOrd="3" destOrd="0" parTransId="{16C36D11-8C3A-418B-89AD-79984C43541D}" sibTransId="{E3D49EE4-B8C9-4269-B149-653B95D47416}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57D60159-FCF0-44F7-9FE6-0AAEED3F2D84}" type="presOf" srcId="{097825AB-8F2B-4EF3-ABE1-7DCEF8027B99}" destId="{4F4F87F2-8514-4849-B974-53331EFFA6A3}" srcOrd="0" destOrd="0" presId="urn:microsoft.com/office/officeart/2005/8/layout/equation1"/>
    <dgm:cxn modelId="{C2B40DC6-747D-4537-9359-BEF984154664}" type="presOf" srcId="{1BFF2E57-C3C3-41C5-AD27-AD5B38758512}" destId="{A6BD896E-4D4C-4AE1-9C22-3ED8631C5A0A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683D6580-438D-46FB-9EFB-AC2E20018917}" type="presParOf" srcId="{688A0EC4-0F6D-4987-959D-CA5F27B3CF24}" destId="{50E35084-2DEE-4C9C-8259-DF4374B4BFC7}" srcOrd="9" destOrd="0" presId="urn:microsoft.com/office/officeart/2005/8/layout/equation1"/>
    <dgm:cxn modelId="{94E030DA-DD87-4483-B009-1FD97952F7AE}" type="presParOf" srcId="{688A0EC4-0F6D-4987-959D-CA5F27B3CF24}" destId="{4F4F87F2-8514-4849-B974-53331EFFA6A3}" srcOrd="10" destOrd="0" presId="urn:microsoft.com/office/officeart/2005/8/layout/equation1"/>
    <dgm:cxn modelId="{41A0E85A-E619-4349-8C37-C98B205B7192}" type="presParOf" srcId="{688A0EC4-0F6D-4987-959D-CA5F27B3CF24}" destId="{DB23206D-9806-4AA8-923C-592167F0D1C1}" srcOrd="11" destOrd="0" presId="urn:microsoft.com/office/officeart/2005/8/layout/equation1"/>
    <dgm:cxn modelId="{82B0284B-7D49-49D9-8F4C-3F382226E661}" type="presParOf" srcId="{688A0EC4-0F6D-4987-959D-CA5F27B3CF24}" destId="{A6BD896E-4D4C-4AE1-9C22-3ED8631C5A0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sr-Cyrl-RS" dirty="0" smtClean="0"/>
            <a:t>1.887.000.000динара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</a:t>
          </a:r>
          <a:r>
            <a:rPr lang="sr-Cyrl-RS" dirty="0" smtClean="0"/>
            <a:t>6</a:t>
          </a:r>
          <a:r>
            <a:rPr lang="en-US" dirty="0" smtClean="0"/>
            <a:t>4</a:t>
          </a:r>
          <a:r>
            <a:rPr lang="sr-Cyrl-RS" dirty="0" smtClean="0"/>
            <a:t>3,</a:t>
          </a:r>
          <a:r>
            <a:rPr lang="en-US" dirty="0" smtClean="0"/>
            <a:t>853</a:t>
          </a:r>
          <a:r>
            <a:rPr lang="sr-Cyrl-RS" dirty="0" smtClean="0"/>
            <a:t>,500</a:t>
          </a:r>
          <a:r>
            <a:rPr lang="sr-Cyrl-RS" dirty="0" smtClean="0">
              <a:solidFill>
                <a:srgbClr val="FF0000"/>
              </a:solidFill>
            </a:rPr>
            <a:t>    </a:t>
          </a:r>
          <a:r>
            <a:rPr lang="sr-Cyrl-RS" dirty="0" smtClean="0"/>
            <a:t>    </a:t>
          </a:r>
          <a:r>
            <a:rPr lang="sr-Cyrl-RS" dirty="0"/>
            <a:t>динара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 smtClean="0"/>
            <a:t>Трансфери</a:t>
          </a:r>
          <a:r>
            <a:rPr lang="en-US" dirty="0" smtClean="0"/>
            <a:t> </a:t>
          </a:r>
          <a:r>
            <a:rPr lang="sr-Cyrl-RS" dirty="0" smtClean="0"/>
            <a:t>и донације 129.547.742</a:t>
          </a:r>
          <a:r>
            <a:rPr lang="sr-Latn-RS" dirty="0" smtClean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en-US" dirty="0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 </a:t>
          </a:r>
          <a:r>
            <a:rPr lang="sr-Cyrl-RS" dirty="0" smtClean="0"/>
            <a:t>1.273.735.921 </a:t>
          </a:r>
          <a:r>
            <a:rPr lang="sr-Cyrl-RS" dirty="0"/>
            <a:t>динара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/>
            <a:t>Примања од продаје нефинансијске имовине  </a:t>
          </a:r>
          <a:r>
            <a:rPr lang="sr-Cyrl-RS" dirty="0" smtClean="0"/>
            <a:t>1,068,000 </a:t>
          </a:r>
          <a:r>
            <a:rPr lang="sr-Cyrl-RS" dirty="0"/>
            <a:t>динара</a:t>
          </a:r>
          <a:endParaRPr lang="en-US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финансијске имовине  </a:t>
          </a:r>
          <a:r>
            <a:rPr lang="sr-Cyrl-RS" dirty="0" smtClean="0"/>
            <a:t>динара</a:t>
          </a:r>
          <a:endParaRPr lang="en-US" dirty="0"/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/>
            <a:t>Пренета средства из ранијих година</a:t>
          </a:r>
          <a:r>
            <a:rPr lang="sr-Latn-RS" sz="1000" dirty="0"/>
            <a:t> </a:t>
          </a:r>
          <a:r>
            <a:rPr lang="sr-Cyrl-RS" sz="1000" dirty="0" smtClean="0"/>
            <a:t>258.794.837 </a:t>
          </a:r>
          <a:r>
            <a:rPr lang="sr-Latn-RS" sz="1000" dirty="0" smtClean="0"/>
            <a:t> </a:t>
          </a:r>
          <a:r>
            <a:rPr lang="sr-Cyrl-RS" sz="1000" dirty="0"/>
            <a:t>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sr-Latn-RS"/>
        </a:p>
      </dgm:t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49BFEB2-6844-4A2C-8DC2-780280CBA079}" type="pres">
      <dgm:prSet presAssocID="{AEA7499A-114B-4146-9776-CDD8ACEC6B3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1CFC9CD-FF79-40EF-A271-A8DBB0423AC2}" type="pres">
      <dgm:prSet presAssocID="{920F0D4F-6C4C-4BE8-9363-F48FBF03487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за функционисање међумесног превоза и 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384829" y="307051"/>
          <a:ext cx="3574844" cy="357476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Скупштина општине</a:t>
          </a:r>
          <a:endParaRPr lang="sr-Cyrl-R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Општински правобранилац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Општинска управа</a:t>
          </a:r>
          <a:endParaRPr lang="en-US" sz="1600" kern="1200" dirty="0"/>
        </a:p>
      </dsp:txBody>
      <dsp:txXfrm>
        <a:off x="1908353" y="830564"/>
        <a:ext cx="2527796" cy="2527741"/>
      </dsp:txXfrm>
    </dsp:sp>
    <dsp:sp modelId="{6AE34D3E-FD5D-4402-89AF-BF559D3EC92D}">
      <dsp:nvSpPr>
        <dsp:cNvPr id="0" name=""/>
        <dsp:cNvSpPr/>
      </dsp:nvSpPr>
      <dsp:spPr>
        <a:xfrm>
          <a:off x="3424558" y="144182"/>
          <a:ext cx="397574" cy="39756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483145" y="3616217"/>
          <a:ext cx="287875" cy="28815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5189709" y="1757839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812160" y="3922745"/>
          <a:ext cx="397574" cy="39756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564920" y="709213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657414" y="2357531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30941" y="732487"/>
          <a:ext cx="2251020" cy="189242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198713" y="1009627"/>
        <a:ext cx="1591712" cy="1338148"/>
      </dsp:txXfrm>
    </dsp:sp>
    <dsp:sp modelId="{D4397D2C-6DDE-4A42-9855-5F94ADD7F1F8}">
      <dsp:nvSpPr>
        <dsp:cNvPr id="0" name=""/>
        <dsp:cNvSpPr/>
      </dsp:nvSpPr>
      <dsp:spPr>
        <a:xfrm>
          <a:off x="3022330" y="721741"/>
          <a:ext cx="397574" cy="39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404190" y="2831105"/>
          <a:ext cx="718692" cy="71871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5326001" y="268631"/>
          <a:ext cx="1453340" cy="1452875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Средња </a:t>
          </a:r>
          <a:r>
            <a:rPr lang="sr-Cyrl-RS" sz="1200" kern="1200" dirty="0"/>
            <a:t>школе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Дом здравља</a:t>
          </a:r>
          <a:endParaRPr lang="en-US" sz="1200" kern="1200" dirty="0"/>
        </a:p>
      </dsp:txBody>
      <dsp:txXfrm>
        <a:off x="5538838" y="481400"/>
        <a:ext cx="1027666" cy="1027337"/>
      </dsp:txXfrm>
    </dsp:sp>
    <dsp:sp modelId="{4ABBCF6F-E7DA-4CE7-A2F5-6DD06BFAA1FA}">
      <dsp:nvSpPr>
        <dsp:cNvPr id="0" name=""/>
        <dsp:cNvSpPr/>
      </dsp:nvSpPr>
      <dsp:spPr>
        <a:xfrm>
          <a:off x="4677782" y="1271737"/>
          <a:ext cx="397574" cy="39756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130941" y="3686376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3001720" y="3276280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2019.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168" y="334821"/>
          <a:ext cx="1083108" cy="10831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/>
            <a:t>Средства из буџета општине </a:t>
          </a:r>
          <a:r>
            <a:rPr lang="sr-Cyrl-RS" sz="800" kern="1200" dirty="0" smtClean="0"/>
            <a:t>1.</a:t>
          </a:r>
          <a:r>
            <a:rPr lang="en-US" sz="800" kern="1200" dirty="0" smtClean="0"/>
            <a:t>993</a:t>
          </a:r>
          <a:r>
            <a:rPr lang="sr-Cyrl-RS" sz="800" kern="1200" dirty="0" smtClean="0"/>
            <a:t>.</a:t>
          </a:r>
          <a:r>
            <a:rPr lang="en-US" sz="800" kern="1200" dirty="0" smtClean="0"/>
            <a:t>789</a:t>
          </a:r>
          <a:r>
            <a:rPr lang="sr-Cyrl-RS" sz="800" kern="1200" dirty="0" smtClean="0"/>
            <a:t>.</a:t>
          </a:r>
          <a:r>
            <a:rPr lang="en-US" sz="800" kern="1200" dirty="0" smtClean="0"/>
            <a:t>612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160785" y="493438"/>
        <a:ext cx="765874" cy="765874"/>
      </dsp:txXfrm>
    </dsp:sp>
    <dsp:sp modelId="{98F3E7AB-6934-48FA-B82F-FBEAF1B2375D}">
      <dsp:nvSpPr>
        <dsp:cNvPr id="0" name=""/>
        <dsp:cNvSpPr/>
      </dsp:nvSpPr>
      <dsp:spPr>
        <a:xfrm>
          <a:off x="1173225" y="562274"/>
          <a:ext cx="628202" cy="62820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256493" y="802498"/>
        <a:ext cx="461666" cy="147754"/>
      </dsp:txXfrm>
    </dsp:sp>
    <dsp:sp modelId="{2F60A798-586E-4E47-B649-25F047F36835}">
      <dsp:nvSpPr>
        <dsp:cNvPr id="0" name=""/>
        <dsp:cNvSpPr/>
      </dsp:nvSpPr>
      <dsp:spPr>
        <a:xfrm>
          <a:off x="1889376" y="334821"/>
          <a:ext cx="1083108" cy="1083108"/>
        </a:xfrm>
        <a:prstGeom prst="ellipse">
          <a:avLst/>
        </a:prstGeom>
        <a:solidFill>
          <a:schemeClr val="accent4">
            <a:hueOff val="-906223"/>
            <a:satOff val="-1409"/>
            <a:lumOff val="71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/>
            <a:t>Пренета средства из ранијих година</a:t>
          </a:r>
          <a:r>
            <a:rPr lang="sr-Cyrl-RS" sz="800" kern="1200" dirty="0">
              <a:solidFill>
                <a:srgbClr val="FF0000"/>
              </a:solidFill>
            </a:rPr>
            <a:t> </a:t>
          </a:r>
          <a:r>
            <a:rPr lang="sr-Cyrl-RS" sz="800" kern="1200" dirty="0" smtClean="0">
              <a:solidFill>
                <a:srgbClr val="FF0000"/>
              </a:solidFill>
            </a:rPr>
            <a:t>2</a:t>
          </a:r>
          <a:r>
            <a:rPr lang="en-US" sz="800" kern="1200" dirty="0" smtClean="0">
              <a:solidFill>
                <a:srgbClr val="FF0000"/>
              </a:solidFill>
            </a:rPr>
            <a:t>58</a:t>
          </a:r>
          <a:r>
            <a:rPr lang="sr-Cyrl-RS" sz="800" kern="1200" dirty="0" smtClean="0">
              <a:solidFill>
                <a:srgbClr val="FF0000"/>
              </a:solidFill>
            </a:rPr>
            <a:t>.</a:t>
          </a:r>
          <a:r>
            <a:rPr lang="en-US" sz="800" kern="1200" dirty="0" smtClean="0">
              <a:solidFill>
                <a:srgbClr val="FF0000"/>
              </a:solidFill>
            </a:rPr>
            <a:t>794</a:t>
          </a:r>
          <a:r>
            <a:rPr lang="sr-Cyrl-RS" sz="800" kern="1200" dirty="0" smtClean="0">
              <a:solidFill>
                <a:srgbClr val="FF0000"/>
              </a:solidFill>
            </a:rPr>
            <a:t>.</a:t>
          </a:r>
          <a:r>
            <a:rPr lang="en-US" sz="800" kern="1200" dirty="0" smtClean="0">
              <a:solidFill>
                <a:srgbClr val="FF0000"/>
              </a:solidFill>
            </a:rPr>
            <a:t>837</a:t>
          </a:r>
          <a:r>
            <a:rPr lang="sr-Cyrl-RS" sz="800" kern="1200" dirty="0" smtClean="0">
              <a:solidFill>
                <a:srgbClr val="FF0000"/>
              </a:solidFill>
            </a:rPr>
            <a:t> 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2047993" y="493438"/>
        <a:ext cx="765874" cy="765874"/>
      </dsp:txXfrm>
    </dsp:sp>
    <dsp:sp modelId="{41F09F99-3DCC-47E4-9188-F7D103A1F6E3}">
      <dsp:nvSpPr>
        <dsp:cNvPr id="0" name=""/>
        <dsp:cNvSpPr/>
      </dsp:nvSpPr>
      <dsp:spPr>
        <a:xfrm>
          <a:off x="3060433" y="562274"/>
          <a:ext cx="628202" cy="628202"/>
        </a:xfrm>
        <a:prstGeom prst="mathPlus">
          <a:avLst/>
        </a:prstGeom>
        <a:solidFill>
          <a:schemeClr val="accent4">
            <a:hueOff val="-1359334"/>
            <a:satOff val="-2114"/>
            <a:lumOff val="10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143701" y="802498"/>
        <a:ext cx="461666" cy="147754"/>
      </dsp:txXfrm>
    </dsp:sp>
    <dsp:sp modelId="{6C1FFF0F-B1A4-4C41-B9D3-30452A0DFA4B}">
      <dsp:nvSpPr>
        <dsp:cNvPr id="0" name=""/>
        <dsp:cNvSpPr/>
      </dsp:nvSpPr>
      <dsp:spPr>
        <a:xfrm>
          <a:off x="5395172" y="470664"/>
          <a:ext cx="1648924" cy="916504"/>
        </a:xfrm>
        <a:prstGeom prst="ellipse">
          <a:avLst/>
        </a:prstGeom>
        <a:solidFill>
          <a:schemeClr val="accent4">
            <a:hueOff val="-1812445"/>
            <a:satOff val="-2819"/>
            <a:lumOff val="142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</a:rPr>
            <a:t>Укупан буџет општине </a:t>
          </a:r>
          <a:r>
            <a:rPr lang="en-US" sz="1300" kern="1200" dirty="0" smtClean="0">
              <a:solidFill>
                <a:schemeClr val="bg1"/>
              </a:solidFill>
            </a:rPr>
            <a:t>2</a:t>
          </a:r>
          <a:r>
            <a:rPr lang="sr-Cyrl-RS" sz="1300" kern="1200" dirty="0" smtClean="0">
              <a:solidFill>
                <a:schemeClr val="bg1"/>
              </a:solidFill>
            </a:rPr>
            <a:t>.</a:t>
          </a:r>
          <a:r>
            <a:rPr lang="en-US" sz="1300" kern="1200" dirty="0" smtClean="0">
              <a:solidFill>
                <a:schemeClr val="bg1"/>
              </a:solidFill>
            </a:rPr>
            <a:t>307</a:t>
          </a:r>
          <a:r>
            <a:rPr lang="sr-Cyrl-RS" sz="1300" kern="1200" dirty="0" smtClean="0">
              <a:solidFill>
                <a:schemeClr val="bg1"/>
              </a:solidFill>
            </a:rPr>
            <a:t>.000.000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5636651" y="604883"/>
        <a:ext cx="1165966" cy="648066"/>
      </dsp:txXfrm>
    </dsp:sp>
    <dsp:sp modelId="{4F4F87F2-8514-4849-B974-53331EFFA6A3}">
      <dsp:nvSpPr>
        <dsp:cNvPr id="0" name=""/>
        <dsp:cNvSpPr/>
      </dsp:nvSpPr>
      <dsp:spPr>
        <a:xfrm>
          <a:off x="5010236" y="572984"/>
          <a:ext cx="628202" cy="628202"/>
        </a:xfrm>
        <a:prstGeom prst="mathEqual">
          <a:avLst/>
        </a:prstGeom>
        <a:solidFill>
          <a:schemeClr val="accent4">
            <a:hueOff val="-2718668"/>
            <a:satOff val="-4228"/>
            <a:lumOff val="2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093504" y="702394"/>
        <a:ext cx="461666" cy="369382"/>
      </dsp:txXfrm>
    </dsp:sp>
    <dsp:sp modelId="{A6BD896E-4D4C-4AE1-9C22-3ED8631C5A0A}">
      <dsp:nvSpPr>
        <dsp:cNvPr id="0" name=""/>
        <dsp:cNvSpPr/>
      </dsp:nvSpPr>
      <dsp:spPr>
        <a:xfrm>
          <a:off x="3892597" y="342229"/>
          <a:ext cx="1041029" cy="1044939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>
              <a:solidFill>
                <a:schemeClr val="bg1"/>
              </a:solidFill>
            </a:rPr>
            <a:t>Средства из осталих </a:t>
          </a:r>
          <a:r>
            <a:rPr lang="sr-Cyrl-RS" sz="800" kern="1200" dirty="0" smtClean="0">
              <a:solidFill>
                <a:schemeClr val="bg1"/>
              </a:solidFill>
            </a:rPr>
            <a:t>извора 54.415.551 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4045052" y="495257"/>
        <a:ext cx="736119" cy="7388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130726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Порески приходи</a:t>
          </a:r>
          <a:endParaRPr lang="en-US" sz="1700" b="1" kern="1200" dirty="0"/>
        </a:p>
      </dsp:txBody>
      <dsp:txXfrm>
        <a:off x="4153" y="130726"/>
        <a:ext cx="2124745" cy="336600"/>
      </dsp:txXfrm>
    </dsp:sp>
    <dsp:sp modelId="{02385D1D-92EB-445D-B736-940004751C79}">
      <dsp:nvSpPr>
        <dsp:cNvPr id="0" name=""/>
        <dsp:cNvSpPr/>
      </dsp:nvSpPr>
      <dsp:spPr>
        <a:xfrm>
          <a:off x="2128898" y="4657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4657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4657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981490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Донације и трансфери</a:t>
          </a:r>
          <a:endParaRPr lang="en-US" sz="1700" b="1" kern="1200" dirty="0"/>
        </a:p>
      </dsp:txBody>
      <dsp:txXfrm>
        <a:off x="4153" y="981490"/>
        <a:ext cx="2124745" cy="536456"/>
      </dsp:txXfrm>
    </dsp:sp>
    <dsp:sp modelId="{0E930D30-96BC-4D43-B65A-EE88C46DBE48}">
      <dsp:nvSpPr>
        <dsp:cNvPr id="0" name=""/>
        <dsp:cNvSpPr/>
      </dsp:nvSpPr>
      <dsp:spPr>
        <a:xfrm>
          <a:off x="2128898" y="612676"/>
          <a:ext cx="424949" cy="127408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612676"/>
          <a:ext cx="5779306" cy="127408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612676"/>
        <a:ext cx="5779306" cy="1274083"/>
      </dsp:txXfrm>
    </dsp:sp>
    <dsp:sp modelId="{CCB8139E-CA19-491D-9FCD-6BF28923C725}">
      <dsp:nvSpPr>
        <dsp:cNvPr id="0" name=""/>
        <dsp:cNvSpPr/>
      </dsp:nvSpPr>
      <dsp:spPr>
        <a:xfrm>
          <a:off x="4153" y="2126779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Непорески приходи</a:t>
          </a:r>
          <a:endParaRPr lang="en-US" sz="1700" b="1" kern="1200" dirty="0"/>
        </a:p>
      </dsp:txBody>
      <dsp:txXfrm>
        <a:off x="4153" y="2126779"/>
        <a:ext cx="2124745" cy="336600"/>
      </dsp:txXfrm>
    </dsp:sp>
    <dsp:sp modelId="{14D1633C-A097-4A5A-8269-B04E98857E56}">
      <dsp:nvSpPr>
        <dsp:cNvPr id="0" name=""/>
        <dsp:cNvSpPr/>
      </dsp:nvSpPr>
      <dsp:spPr>
        <a:xfrm>
          <a:off x="2128898" y="1947960"/>
          <a:ext cx="424949" cy="6942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1947960"/>
          <a:ext cx="5779306" cy="69423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1947960"/>
        <a:ext cx="5779306" cy="694237"/>
      </dsp:txXfrm>
    </dsp:sp>
    <dsp:sp modelId="{9312B733-3AEB-49F6-8245-08553BA2949B}">
      <dsp:nvSpPr>
        <dsp:cNvPr id="0" name=""/>
        <dsp:cNvSpPr/>
      </dsp:nvSpPr>
      <dsp:spPr>
        <a:xfrm>
          <a:off x="4153" y="2703397"/>
          <a:ext cx="2124745" cy="98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Примања од продаје нефинансијске имовине</a:t>
          </a:r>
          <a:endParaRPr lang="en-US" sz="1700" b="1" kern="1200" dirty="0"/>
        </a:p>
      </dsp:txBody>
      <dsp:txXfrm>
        <a:off x="4153" y="2703397"/>
        <a:ext cx="2124745" cy="988762"/>
      </dsp:txXfrm>
    </dsp:sp>
    <dsp:sp modelId="{435AB433-2559-485A-A03D-C32F36288071}">
      <dsp:nvSpPr>
        <dsp:cNvPr id="0" name=""/>
        <dsp:cNvSpPr/>
      </dsp:nvSpPr>
      <dsp:spPr>
        <a:xfrm>
          <a:off x="2128898" y="2703397"/>
          <a:ext cx="424949" cy="9887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703397"/>
          <a:ext cx="5779306" cy="98876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703397"/>
        <a:ext cx="5779306" cy="988762"/>
      </dsp:txXfrm>
    </dsp:sp>
    <dsp:sp modelId="{EFAACCF6-3A6A-4536-89B0-F0A7C44F6BE1}">
      <dsp:nvSpPr>
        <dsp:cNvPr id="0" name=""/>
        <dsp:cNvSpPr/>
      </dsp:nvSpPr>
      <dsp:spPr>
        <a:xfrm>
          <a:off x="4153" y="3753360"/>
          <a:ext cx="2124745" cy="119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Примања од задуживања и  продаје финансијске имовине</a:t>
          </a:r>
          <a:endParaRPr lang="en-US" sz="1700" b="1" kern="1200" dirty="0"/>
        </a:p>
      </dsp:txBody>
      <dsp:txXfrm>
        <a:off x="4153" y="3753360"/>
        <a:ext cx="2124745" cy="1199137"/>
      </dsp:txXfrm>
    </dsp:sp>
    <dsp:sp modelId="{6497CA82-45EE-4BD1-AEB4-CC3961FBFB74}">
      <dsp:nvSpPr>
        <dsp:cNvPr id="0" name=""/>
        <dsp:cNvSpPr/>
      </dsp:nvSpPr>
      <dsp:spPr>
        <a:xfrm>
          <a:off x="2128898" y="3753360"/>
          <a:ext cx="424949" cy="11991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753360"/>
          <a:ext cx="5779306" cy="119913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/>
        </a:p>
      </dsp:txBody>
      <dsp:txXfrm>
        <a:off x="2723827" y="3753360"/>
        <a:ext cx="5779306" cy="1199137"/>
      </dsp:txXfrm>
    </dsp:sp>
    <dsp:sp modelId="{939B76D1-BB33-4E50-9ECD-839FB5787B95}">
      <dsp:nvSpPr>
        <dsp:cNvPr id="0" name=""/>
        <dsp:cNvSpPr/>
      </dsp:nvSpPr>
      <dsp:spPr>
        <a:xfrm>
          <a:off x="4153" y="5013697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Пренета средства из ранијих година</a:t>
          </a:r>
          <a:endParaRPr lang="en-US" sz="1700" b="1" kern="1200" dirty="0"/>
        </a:p>
      </dsp:txBody>
      <dsp:txXfrm>
        <a:off x="4153" y="5013697"/>
        <a:ext cx="2124745" cy="536456"/>
      </dsp:txXfrm>
    </dsp:sp>
    <dsp:sp modelId="{7845F59F-6101-48DE-ABCC-EC5351843F5B}">
      <dsp:nvSpPr>
        <dsp:cNvPr id="0" name=""/>
        <dsp:cNvSpPr/>
      </dsp:nvSpPr>
      <dsp:spPr>
        <a:xfrm>
          <a:off x="2128898" y="5013697"/>
          <a:ext cx="424949" cy="5364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5013697"/>
          <a:ext cx="5779306" cy="53645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5013697"/>
        <a:ext cx="5779306" cy="5364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98781" y="1069517"/>
          <a:ext cx="2664411" cy="26644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/>
            <a:t>Укупни буџетски приходи и примања  </a:t>
          </a:r>
          <a:r>
            <a:rPr lang="sr-Cyrl-RS" sz="1500" kern="1200" dirty="0" smtClean="0"/>
            <a:t>1.887.000.000динара</a:t>
          </a:r>
          <a:endParaRPr lang="en-US" sz="1500" kern="1200" dirty="0"/>
        </a:p>
      </dsp:txBody>
      <dsp:txXfrm>
        <a:off x="2388975" y="1459711"/>
        <a:ext cx="1884023" cy="1884023"/>
      </dsp:txXfrm>
    </dsp:sp>
    <dsp:sp modelId="{63432802-399F-407F-AC10-7219543A0326}">
      <dsp:nvSpPr>
        <dsp:cNvPr id="0" name=""/>
        <dsp:cNvSpPr/>
      </dsp:nvSpPr>
      <dsp:spPr>
        <a:xfrm>
          <a:off x="2664884" y="475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16"/>
              <a:satOff val="-71"/>
              <a:lumOff val="737"/>
              <a:alphaOff val="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Приходи од  пореза  </a:t>
          </a:r>
          <a:r>
            <a:rPr lang="sr-Cyrl-RS" sz="1000" kern="1200" dirty="0" smtClean="0"/>
            <a:t>6</a:t>
          </a:r>
          <a:r>
            <a:rPr lang="en-US" sz="1000" kern="1200" dirty="0" smtClean="0"/>
            <a:t>4</a:t>
          </a:r>
          <a:r>
            <a:rPr lang="sr-Cyrl-RS" sz="1000" kern="1200" dirty="0" smtClean="0"/>
            <a:t>3,</a:t>
          </a:r>
          <a:r>
            <a:rPr lang="en-US" sz="1000" kern="1200" dirty="0" smtClean="0"/>
            <a:t>853</a:t>
          </a:r>
          <a:r>
            <a:rPr lang="sr-Cyrl-RS" sz="1000" kern="1200" dirty="0" smtClean="0"/>
            <a:t>,500</a:t>
          </a:r>
          <a:r>
            <a:rPr lang="sr-Cyrl-RS" sz="1000" kern="1200" dirty="0" smtClean="0">
              <a:solidFill>
                <a:srgbClr val="FF0000"/>
              </a:solidFill>
            </a:rPr>
            <a:t>    </a:t>
          </a:r>
          <a:r>
            <a:rPr lang="sr-Cyrl-RS" sz="1000" kern="1200" dirty="0" smtClean="0"/>
            <a:t>   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859981" y="195572"/>
        <a:ext cx="942011" cy="942011"/>
      </dsp:txXfrm>
    </dsp:sp>
    <dsp:sp modelId="{449BFEB2-6844-4A2C-8DC2-780280CBA079}">
      <dsp:nvSpPr>
        <dsp:cNvPr id="0" name=""/>
        <dsp:cNvSpPr/>
      </dsp:nvSpPr>
      <dsp:spPr>
        <a:xfrm>
          <a:off x="4167563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31"/>
              <a:satOff val="-141"/>
              <a:lumOff val="1474"/>
              <a:alphaOff val="1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/>
            <a:t>Трансфери</a:t>
          </a:r>
          <a:r>
            <a:rPr lang="en-US" sz="1000" kern="1200" dirty="0" smtClean="0"/>
            <a:t> </a:t>
          </a:r>
          <a:r>
            <a:rPr lang="sr-Cyrl-RS" sz="1000" kern="1200" dirty="0" smtClean="0"/>
            <a:t>и донације 129.547.742</a:t>
          </a:r>
          <a:r>
            <a:rPr lang="sr-Latn-RS" sz="1000" kern="1200" dirty="0" smtClean="0">
              <a:solidFill>
                <a:srgbClr val="FF0000"/>
              </a:solidFill>
            </a:rPr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4362660" y="1063144"/>
        <a:ext cx="942011" cy="942011"/>
      </dsp:txXfrm>
    </dsp:sp>
    <dsp:sp modelId="{9DDE88A7-5745-4E4F-A7A8-F71A4DA0D5F2}">
      <dsp:nvSpPr>
        <dsp:cNvPr id="0" name=""/>
        <dsp:cNvSpPr/>
      </dsp:nvSpPr>
      <dsp:spPr>
        <a:xfrm>
          <a:off x="4180089" y="2589143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47"/>
              <a:satOff val="-212"/>
              <a:lumOff val="2212"/>
              <a:alphaOff val="1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Други приходи  </a:t>
          </a:r>
          <a:r>
            <a:rPr lang="sr-Cyrl-RS" sz="1000" kern="1200" dirty="0" smtClean="0"/>
            <a:t>1.273.735.921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4375186" y="2784240"/>
        <a:ext cx="942011" cy="942011"/>
      </dsp:txXfrm>
    </dsp:sp>
    <dsp:sp modelId="{72DE4213-15E1-4436-8045-C055E8A54EDE}">
      <dsp:nvSpPr>
        <dsp:cNvPr id="0" name=""/>
        <dsp:cNvSpPr/>
      </dsp:nvSpPr>
      <dsp:spPr>
        <a:xfrm>
          <a:off x="2664884" y="3470764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63"/>
              <a:satOff val="-283"/>
              <a:lumOff val="2949"/>
              <a:alphaOff val="2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нефинансијске имовине  </a:t>
          </a:r>
          <a:r>
            <a:rPr lang="sr-Cyrl-RS" sz="1000" kern="1200" dirty="0" smtClean="0"/>
            <a:t>1,068,000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859981" y="3665861"/>
        <a:ext cx="942011" cy="942011"/>
      </dsp:txXfrm>
    </dsp:sp>
    <dsp:sp modelId="{91CFC9CD-FF79-40EF-A271-A8DBB0423AC2}">
      <dsp:nvSpPr>
        <dsp:cNvPr id="0" name=""/>
        <dsp:cNvSpPr/>
      </dsp:nvSpPr>
      <dsp:spPr>
        <a:xfrm>
          <a:off x="1162204" y="2603192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78"/>
              <a:satOff val="-353"/>
              <a:lumOff val="3686"/>
              <a:alphaOff val="2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финансијске имовине  </a:t>
          </a:r>
          <a:r>
            <a:rPr lang="sr-Cyrl-RS" sz="1000" kern="1200" dirty="0" smtClean="0"/>
            <a:t>динара</a:t>
          </a:r>
          <a:endParaRPr lang="en-US" sz="1000" kern="1200" dirty="0"/>
        </a:p>
      </dsp:txBody>
      <dsp:txXfrm>
        <a:off x="1357301" y="2798289"/>
        <a:ext cx="942011" cy="942011"/>
      </dsp:txXfrm>
    </dsp:sp>
    <dsp:sp modelId="{FC69A2CE-A671-47B5-8CD8-544465E52E9C}">
      <dsp:nvSpPr>
        <dsp:cNvPr id="0" name=""/>
        <dsp:cNvSpPr/>
      </dsp:nvSpPr>
      <dsp:spPr>
        <a:xfrm>
          <a:off x="1162204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94"/>
              <a:satOff val="-424"/>
              <a:lumOff val="4423"/>
              <a:alphaOff val="3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Пренета средства из ранијих година</a:t>
          </a:r>
          <a:r>
            <a:rPr lang="sr-Latn-RS" sz="1000" kern="1200" dirty="0"/>
            <a:t> </a:t>
          </a:r>
          <a:r>
            <a:rPr lang="sr-Cyrl-RS" sz="1000" kern="1200" dirty="0" smtClean="0"/>
            <a:t>258.794.837 </a:t>
          </a:r>
          <a:r>
            <a:rPr lang="sr-Latn-RS" sz="1000" kern="1200" dirty="0" smtClean="0"/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1357301" y="1063144"/>
        <a:ext cx="942011" cy="94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60487"/>
          <a:ext cx="2055390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Расходи за запослене</a:t>
          </a:r>
          <a:endParaRPr lang="en-US" sz="1700" b="1" kern="1200" dirty="0"/>
        </a:p>
      </dsp:txBody>
      <dsp:txXfrm>
        <a:off x="0" y="60487"/>
        <a:ext cx="2055390" cy="536456"/>
      </dsp:txXfrm>
    </dsp:sp>
    <dsp:sp modelId="{02385D1D-92EB-445D-B736-940004751C79}">
      <dsp:nvSpPr>
        <dsp:cNvPr id="0" name=""/>
        <dsp:cNvSpPr/>
      </dsp:nvSpPr>
      <dsp:spPr>
        <a:xfrm>
          <a:off x="2055390" y="60487"/>
          <a:ext cx="411078" cy="5364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60487"/>
          <a:ext cx="5590663" cy="536456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60487"/>
        <a:ext cx="5590663" cy="536456"/>
      </dsp:txXfrm>
    </dsp:sp>
    <dsp:sp modelId="{F40D94EA-52E0-4740-A924-EAF350BDF213}">
      <dsp:nvSpPr>
        <dsp:cNvPr id="0" name=""/>
        <dsp:cNvSpPr/>
      </dsp:nvSpPr>
      <dsp:spPr>
        <a:xfrm>
          <a:off x="0" y="716818"/>
          <a:ext cx="2055390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Коришћење роба и услуга </a:t>
          </a:r>
          <a:endParaRPr lang="en-US" sz="1700" kern="1200" dirty="0"/>
        </a:p>
      </dsp:txBody>
      <dsp:txXfrm>
        <a:off x="0" y="716818"/>
        <a:ext cx="2055390" cy="536456"/>
      </dsp:txXfrm>
    </dsp:sp>
    <dsp:sp modelId="{0E930D30-96BC-4D43-B65A-EE88C46DBE48}">
      <dsp:nvSpPr>
        <dsp:cNvPr id="0" name=""/>
        <dsp:cNvSpPr/>
      </dsp:nvSpPr>
      <dsp:spPr>
        <a:xfrm>
          <a:off x="2055390" y="658143"/>
          <a:ext cx="411078" cy="65380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58143"/>
          <a:ext cx="5590663" cy="65380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58143"/>
        <a:ext cx="5590663" cy="653806"/>
      </dsp:txXfrm>
    </dsp:sp>
    <dsp:sp modelId="{CCB8139E-CA19-491D-9FCD-6BF28923C725}">
      <dsp:nvSpPr>
        <dsp:cNvPr id="0" name=""/>
        <dsp:cNvSpPr/>
      </dsp:nvSpPr>
      <dsp:spPr>
        <a:xfrm>
          <a:off x="0" y="1524027"/>
          <a:ext cx="2055390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Дотације и трансфери</a:t>
          </a:r>
          <a:endParaRPr lang="en-US" sz="1700" b="1" kern="1200" dirty="0"/>
        </a:p>
      </dsp:txBody>
      <dsp:txXfrm>
        <a:off x="0" y="1524027"/>
        <a:ext cx="2055390" cy="536456"/>
      </dsp:txXfrm>
    </dsp:sp>
    <dsp:sp modelId="{14D1633C-A097-4A5A-8269-B04E98857E56}">
      <dsp:nvSpPr>
        <dsp:cNvPr id="0" name=""/>
        <dsp:cNvSpPr/>
      </dsp:nvSpPr>
      <dsp:spPr>
        <a:xfrm>
          <a:off x="2055390" y="1373149"/>
          <a:ext cx="411078" cy="83821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73149"/>
          <a:ext cx="5590663" cy="838212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373149"/>
        <a:ext cx="5590663" cy="838212"/>
      </dsp:txXfrm>
    </dsp:sp>
    <dsp:sp modelId="{9312B733-3AEB-49F6-8245-08553BA2949B}">
      <dsp:nvSpPr>
        <dsp:cNvPr id="0" name=""/>
        <dsp:cNvSpPr/>
      </dsp:nvSpPr>
      <dsp:spPr>
        <a:xfrm>
          <a:off x="0" y="2340934"/>
          <a:ext cx="2055390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Остали расходи</a:t>
          </a:r>
          <a:endParaRPr lang="en-US" sz="1700" b="1" kern="1200" dirty="0"/>
        </a:p>
      </dsp:txBody>
      <dsp:txXfrm>
        <a:off x="0" y="2340934"/>
        <a:ext cx="2055390" cy="336600"/>
      </dsp:txXfrm>
    </dsp:sp>
    <dsp:sp modelId="{435AB433-2559-485A-A03D-C32F36288071}">
      <dsp:nvSpPr>
        <dsp:cNvPr id="0" name=""/>
        <dsp:cNvSpPr/>
      </dsp:nvSpPr>
      <dsp:spPr>
        <a:xfrm>
          <a:off x="2055390" y="2272562"/>
          <a:ext cx="411078" cy="47334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272562"/>
          <a:ext cx="5590663" cy="47334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272562"/>
        <a:ext cx="5590663" cy="473343"/>
      </dsp:txXfrm>
    </dsp:sp>
    <dsp:sp modelId="{EFAACCF6-3A6A-4536-89B0-F0A7C44F6BE1}">
      <dsp:nvSpPr>
        <dsp:cNvPr id="0" name=""/>
        <dsp:cNvSpPr/>
      </dsp:nvSpPr>
      <dsp:spPr>
        <a:xfrm>
          <a:off x="0" y="2875478"/>
          <a:ext cx="2057399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Субвенције</a:t>
          </a:r>
          <a:endParaRPr lang="en-US" sz="1700" b="1" kern="1200" dirty="0"/>
        </a:p>
      </dsp:txBody>
      <dsp:txXfrm>
        <a:off x="0" y="2875478"/>
        <a:ext cx="2057399" cy="336600"/>
      </dsp:txXfrm>
    </dsp:sp>
    <dsp:sp modelId="{6497CA82-45EE-4BD1-AEB4-CC3961FBFB74}">
      <dsp:nvSpPr>
        <dsp:cNvPr id="0" name=""/>
        <dsp:cNvSpPr/>
      </dsp:nvSpPr>
      <dsp:spPr>
        <a:xfrm>
          <a:off x="2057399" y="2807106"/>
          <a:ext cx="411480" cy="47334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07106"/>
          <a:ext cx="5596128" cy="47334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за функционисање међумесног превоза и  пољопривредним произвођачима. </a:t>
          </a:r>
          <a:endParaRPr lang="en-US" sz="1400" kern="1200" dirty="0"/>
        </a:p>
      </dsp:txBody>
      <dsp:txXfrm>
        <a:off x="2633471" y="2807106"/>
        <a:ext cx="5596128" cy="473343"/>
      </dsp:txXfrm>
    </dsp:sp>
    <dsp:sp modelId="{939B76D1-BB33-4E50-9ECD-839FB5787B95}">
      <dsp:nvSpPr>
        <dsp:cNvPr id="0" name=""/>
        <dsp:cNvSpPr/>
      </dsp:nvSpPr>
      <dsp:spPr>
        <a:xfrm>
          <a:off x="0" y="3410021"/>
          <a:ext cx="2055390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Социјална заштита</a:t>
          </a:r>
          <a:endParaRPr lang="en-US" sz="1700" b="1" kern="1200" dirty="0"/>
        </a:p>
      </dsp:txBody>
      <dsp:txXfrm>
        <a:off x="0" y="3410021"/>
        <a:ext cx="2055390" cy="336600"/>
      </dsp:txXfrm>
    </dsp:sp>
    <dsp:sp modelId="{7845F59F-6101-48DE-ABCC-EC5351843F5B}">
      <dsp:nvSpPr>
        <dsp:cNvPr id="0" name=""/>
        <dsp:cNvSpPr/>
      </dsp:nvSpPr>
      <dsp:spPr>
        <a:xfrm>
          <a:off x="2055390" y="3341649"/>
          <a:ext cx="411078" cy="47334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341649"/>
          <a:ext cx="5590663" cy="47334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341649"/>
        <a:ext cx="5590663" cy="473343"/>
      </dsp:txXfrm>
    </dsp:sp>
    <dsp:sp modelId="{B471A916-B6F4-4017-A447-E2C98CEE19B9}">
      <dsp:nvSpPr>
        <dsp:cNvPr id="0" name=""/>
        <dsp:cNvSpPr/>
      </dsp:nvSpPr>
      <dsp:spPr>
        <a:xfrm>
          <a:off x="0" y="4107606"/>
          <a:ext cx="2055390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Буџетска резерва</a:t>
          </a:r>
          <a:endParaRPr lang="en-US" sz="1700" b="1" kern="1200" dirty="0"/>
        </a:p>
      </dsp:txBody>
      <dsp:txXfrm>
        <a:off x="0" y="4107606"/>
        <a:ext cx="2055390" cy="336600"/>
      </dsp:txXfrm>
    </dsp:sp>
    <dsp:sp modelId="{7F976215-9D17-4223-A92A-D3302071B429}">
      <dsp:nvSpPr>
        <dsp:cNvPr id="0" name=""/>
        <dsp:cNvSpPr/>
      </dsp:nvSpPr>
      <dsp:spPr>
        <a:xfrm>
          <a:off x="2055390" y="3876193"/>
          <a:ext cx="411078" cy="799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876193"/>
          <a:ext cx="5590663" cy="799425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700" b="1" kern="1200" dirty="0"/>
            <a:t>Буџетска резерва </a:t>
          </a:r>
          <a:r>
            <a:rPr lang="sr-Cyrl-RS" sz="17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700" kern="1200" dirty="0"/>
        </a:p>
      </dsp:txBody>
      <dsp:txXfrm>
        <a:off x="2630900" y="3876193"/>
        <a:ext cx="5590663" cy="799425"/>
      </dsp:txXfrm>
    </dsp:sp>
    <dsp:sp modelId="{320B77C6-F8A0-4CEB-8B55-79E4A1BAF9E9}">
      <dsp:nvSpPr>
        <dsp:cNvPr id="0" name=""/>
        <dsp:cNvSpPr/>
      </dsp:nvSpPr>
      <dsp:spPr>
        <a:xfrm>
          <a:off x="0" y="4968231"/>
          <a:ext cx="2055390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Капитални издаци</a:t>
          </a:r>
          <a:endParaRPr lang="en-US" sz="1700" b="1" kern="1200" dirty="0"/>
        </a:p>
      </dsp:txBody>
      <dsp:txXfrm>
        <a:off x="0" y="4968231"/>
        <a:ext cx="2055390" cy="336600"/>
      </dsp:txXfrm>
    </dsp:sp>
    <dsp:sp modelId="{803A06C6-F698-48F4-A91D-0B2B17EECBA4}">
      <dsp:nvSpPr>
        <dsp:cNvPr id="0" name=""/>
        <dsp:cNvSpPr/>
      </dsp:nvSpPr>
      <dsp:spPr>
        <a:xfrm>
          <a:off x="2055390" y="4736818"/>
          <a:ext cx="411078" cy="799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36818"/>
          <a:ext cx="5590663" cy="7994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700" b="1" kern="1200" dirty="0"/>
            <a:t>Капитални издаци </a:t>
          </a:r>
          <a:r>
            <a:rPr lang="sr-Cyrl-RS" sz="17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700" kern="1200" dirty="0"/>
        </a:p>
      </dsp:txBody>
      <dsp:txXfrm>
        <a:off x="2630900" y="4736818"/>
        <a:ext cx="5590663" cy="799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03.12.2019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03.12.2019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03.12.2019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03.12.2019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03.12.2019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03.12.2019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03.12.2019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03.12.2019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03.12.2019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03.12.2019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03.12.2019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03.12.2019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03.12.2019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03.12.2019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03.12.2019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03.12.2019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03.12.2019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03.12.2019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03.12.2019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03.12.2019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03.12.2019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03.12.2019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03.12.2019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03.12.2019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03.12.2019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03.12.2019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03.12.2019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177A51-6661-464F-AF3F-5F9E5897B61D}" type="datetime1">
              <a:rPr lang="en-US" smtClean="0"/>
              <a:t>03.12.2019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/>
              <a:t>ГРАЂАНСКИ ВОДИЧ КРОЗ ОДЛУКУ О БУЏЕТУ за </a:t>
            </a:r>
            <a:r>
              <a:rPr lang="sr-Cyrl-RS" dirty="0" smtClean="0"/>
              <a:t>201</a:t>
            </a:r>
            <a:r>
              <a:rPr lang="sr-Latn-RS" dirty="0" smtClean="0"/>
              <a:t>9</a:t>
            </a:r>
            <a:r>
              <a:rPr lang="sr-Cyrl-RS" dirty="0" smtClean="0"/>
              <a:t>. годину</a:t>
            </a:r>
            <a:r>
              <a:rPr lang="en-US" dirty="0" smtClean="0"/>
              <a:t> – ii </a:t>
            </a:r>
            <a:r>
              <a:rPr lang="sr-Cyrl-RS" dirty="0" smtClean="0"/>
              <a:t>рЕБАЛАНС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204932" cy="11041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005138"/>
            <a:ext cx="429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107456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2019.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45329730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900" b="1" dirty="0"/>
              <a:t>Структура планираних прихода и примања за </a:t>
            </a:r>
            <a:r>
              <a:rPr lang="sr-Cyrl-RS" sz="2900" b="1" dirty="0" smtClean="0"/>
              <a:t>2019. </a:t>
            </a:r>
            <a:r>
              <a:rPr lang="sr-Cyrl-RS" sz="2900" b="1" dirty="0"/>
              <a:t>годину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157329"/>
              </p:ext>
            </p:extLst>
          </p:nvPr>
        </p:nvGraphicFramePr>
        <p:xfrm>
          <a:off x="971600" y="1484784"/>
          <a:ext cx="734481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978775" cy="1143000"/>
          </a:xfrm>
        </p:spPr>
        <p:txBody>
          <a:bodyPr>
            <a:normAutofit/>
          </a:bodyPr>
          <a:lstStyle/>
          <a:p>
            <a:r>
              <a:rPr lang="sr-Cyrl-RS" dirty="0"/>
              <a:t>Шта се променило у односу на </a:t>
            </a:r>
            <a:r>
              <a:rPr lang="sr-Cyrl-RS" dirty="0" smtClean="0"/>
              <a:t>2018. </a:t>
            </a:r>
            <a:r>
              <a:rPr lang="sr-Cyrl-RS" dirty="0"/>
              <a:t>годину?</a:t>
            </a:r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509713"/>
            <a:ext cx="8229600" cy="1130300"/>
          </a:xfrm>
        </p:spPr>
        <p:txBody>
          <a:bodyPr>
            <a:normAutofit/>
          </a:bodyPr>
          <a:lstStyle/>
          <a:p>
            <a:pPr algn="just"/>
            <a:r>
              <a:rPr lang="sr-Cyrl-RS" dirty="0"/>
              <a:t>Укупни приходи и примања наше општине у </a:t>
            </a:r>
            <a:r>
              <a:rPr lang="sr-Cyrl-RS" dirty="0" smtClean="0"/>
              <a:t>2019. </a:t>
            </a:r>
            <a:r>
              <a:rPr lang="sr-Cyrl-RS" dirty="0"/>
              <a:t>години су се </a:t>
            </a:r>
            <a:r>
              <a:rPr lang="sr-Cyrl-RS" dirty="0" smtClean="0"/>
              <a:t>повећали</a:t>
            </a:r>
            <a:r>
              <a:rPr lang="sr-Cyrl-RS" b="1" dirty="0" smtClean="0"/>
              <a:t> </a:t>
            </a:r>
            <a:r>
              <a:rPr lang="sr-Cyrl-RS" dirty="0"/>
              <a:t>у односу на последњу измену Одлуке о буџету за </a:t>
            </a:r>
            <a:r>
              <a:rPr lang="sr-Cyrl-RS" dirty="0" smtClean="0"/>
              <a:t>2018. </a:t>
            </a:r>
            <a:r>
              <a:rPr lang="sr-Cyrl-RS" dirty="0"/>
              <a:t>годину за</a:t>
            </a:r>
            <a:r>
              <a:rPr lang="sr-Cyrl-RS" b="1" dirty="0"/>
              <a:t> </a:t>
            </a:r>
            <a:r>
              <a:rPr lang="sr-Cyrl-RS" dirty="0" smtClean="0"/>
              <a:t>296.</a:t>
            </a:r>
            <a:r>
              <a:rPr lang="sr-Cyrl-RS" b="1" dirty="0" smtClean="0"/>
              <a:t>000.000 </a:t>
            </a:r>
            <a:r>
              <a:rPr lang="sr-Cyrl-RS" dirty="0"/>
              <a:t>динара, односно за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14,72</a:t>
            </a:r>
            <a:r>
              <a:rPr lang="sr-Cyrl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/>
              <a:t>%</a:t>
            </a:r>
            <a:r>
              <a:rPr lang="sr-Cyrl-RS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289175" y="4221163"/>
            <a:ext cx="6854825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dirty="0">
                <a:solidFill>
                  <a:srgbClr val="0070C0"/>
                </a:solidFill>
              </a:rPr>
              <a:t>Порески приходи</a:t>
            </a:r>
            <a:r>
              <a:rPr lang="sr-Cyrl-RS" dirty="0">
                <a:solidFill>
                  <a:srgbClr val="0070C0"/>
                </a:solidFill>
              </a:rPr>
              <a:t> </a:t>
            </a:r>
            <a:r>
              <a:rPr lang="sr-Cyrl-RS" dirty="0"/>
              <a:t>су</a:t>
            </a:r>
            <a:r>
              <a:rPr lang="sr-Cyrl-RS" dirty="0">
                <a:solidFill>
                  <a:srgbClr val="0070C0"/>
                </a:solidFill>
              </a:rPr>
              <a:t> </a:t>
            </a:r>
            <a:r>
              <a:rPr lang="sr-Cyrl-RS" dirty="0"/>
              <a:t>повећани </a:t>
            </a:r>
            <a:r>
              <a:rPr lang="sr-Cyrl-RS" sz="2800" dirty="0">
                <a:latin typeface="Calibri" panose="020F0502020204030204" pitchFamily="34" charset="0"/>
              </a:rPr>
              <a:t>за </a:t>
            </a:r>
            <a:r>
              <a:rPr lang="sr-Cyrl-RS" sz="2800" dirty="0" smtClean="0">
                <a:latin typeface="Calibri" panose="020F0502020204030204" pitchFamily="34" charset="0"/>
              </a:rPr>
              <a:t>57.176.393</a:t>
            </a:r>
            <a:r>
              <a:rPr lang="sr-Cyrl-RS" dirty="0" smtClean="0"/>
              <a:t>динара.</a:t>
            </a:r>
            <a:r>
              <a:rPr lang="sr-Cyrl-RS" b="1" dirty="0">
                <a:solidFill>
                  <a:srgbClr val="FF0000"/>
                </a:solidFill>
              </a:rPr>
              <a:t> </a:t>
            </a:r>
            <a:endParaRPr lang="sr-Cyrl-R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Cyrl-RS" b="1" dirty="0" smtClean="0">
                <a:solidFill>
                  <a:srgbClr val="0070C0"/>
                </a:solidFill>
              </a:rPr>
              <a:t>Примања </a:t>
            </a:r>
            <a:r>
              <a:rPr lang="sr-Cyrl-RS" b="1" dirty="0">
                <a:solidFill>
                  <a:srgbClr val="0070C0"/>
                </a:solidFill>
              </a:rPr>
              <a:t>од продаје нефинансијске имовине</a:t>
            </a:r>
            <a:r>
              <a:rPr lang="sr-Cyrl-RS" dirty="0">
                <a:solidFill>
                  <a:srgbClr val="0070C0"/>
                </a:solidFill>
              </a:rPr>
              <a:t> </a:t>
            </a:r>
            <a:r>
              <a:rPr lang="sr-Cyrl-RS" dirty="0"/>
              <a:t>су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повећана </a:t>
            </a:r>
            <a:r>
              <a:rPr lang="sr-Cyrl-RS" dirty="0"/>
              <a:t>за </a:t>
            </a:r>
            <a:r>
              <a:rPr lang="sr-Cyrl-RS" dirty="0" smtClean="0"/>
              <a:t>353.000динара.</a:t>
            </a:r>
          </a:p>
          <a:p>
            <a:pPr marL="0" indent="0">
              <a:buNone/>
            </a:pPr>
            <a:r>
              <a:rPr lang="sr-Cyrl-RS" b="1" dirty="0" smtClean="0">
                <a:solidFill>
                  <a:srgbClr val="0070C0"/>
                </a:solidFill>
              </a:rPr>
              <a:t>Суфицит</a:t>
            </a:r>
            <a:r>
              <a:rPr lang="sr-Cyrl-RS" dirty="0" smtClean="0"/>
              <a:t> је повећан за 221.342.255 динара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xmlns="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733675"/>
            <a:ext cx="6851650" cy="189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FF0000"/>
                </a:solidFill>
              </a:rPr>
              <a:t>Непорески приходи </a:t>
            </a:r>
            <a:r>
              <a:rPr lang="sr-Cyrl-RS" sz="2400" dirty="0"/>
              <a:t>су</a:t>
            </a:r>
            <a:r>
              <a:rPr lang="sr-Cyrl-RS" sz="2400" b="1" dirty="0">
                <a:solidFill>
                  <a:srgbClr val="FF0000"/>
                </a:solidFill>
              </a:rPr>
              <a:t> </a:t>
            </a:r>
            <a:r>
              <a:rPr lang="sr-Cyrl-RS" sz="2400" dirty="0"/>
              <a:t>смањени за </a:t>
            </a:r>
            <a:r>
              <a:rPr lang="en-US" sz="2400" dirty="0" smtClean="0"/>
              <a:t>5.868.199</a:t>
            </a:r>
            <a:r>
              <a:rPr lang="sr-Cyrl-RS" sz="2400" dirty="0" smtClean="0"/>
              <a:t> </a:t>
            </a:r>
            <a:r>
              <a:rPr lang="sr-Cyrl-RS" sz="2400" dirty="0"/>
              <a:t>динара.</a:t>
            </a: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rgbClr val="FF0000"/>
                </a:solidFill>
              </a:rPr>
              <a:t>Трансфери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sr-Cyrl-RS" sz="2400" b="1" dirty="0" smtClean="0">
                <a:solidFill>
                  <a:srgbClr val="FF0000"/>
                </a:solidFill>
              </a:rPr>
              <a:t>и донације</a:t>
            </a:r>
            <a:r>
              <a:rPr lang="sr-Cyrl-RS" sz="2400" dirty="0" smtClean="0"/>
              <a:t> </a:t>
            </a:r>
            <a:r>
              <a:rPr lang="sr-Cyrl-RS" sz="2400" dirty="0"/>
              <a:t>су </a:t>
            </a:r>
            <a:r>
              <a:rPr lang="sr-Cyrl-RS" sz="2400" dirty="0" smtClean="0"/>
              <a:t>повећани </a:t>
            </a:r>
            <a:r>
              <a:rPr lang="sr-Cyrl-RS" sz="2400" dirty="0"/>
              <a:t>за </a:t>
            </a:r>
            <a:r>
              <a:rPr lang="sr-Cyrl-RS" sz="2400" dirty="0" smtClean="0"/>
              <a:t>22.996.551 </a:t>
            </a:r>
            <a:r>
              <a:rPr lang="sr-Cyrl-RS" sz="2400" dirty="0"/>
              <a:t>динара</a:t>
            </a:r>
            <a:r>
              <a:rPr lang="sr-Cyrl-RS" sz="2400" dirty="0" smtClean="0"/>
              <a:t>.</a:t>
            </a:r>
            <a:endParaRPr lang="en-US" sz="2400" dirty="0"/>
          </a:p>
        </p:txBody>
      </p:sp>
      <p:sp>
        <p:nvSpPr>
          <p:cNvPr id="13318" name="AutoShape 7">
            <a:extLst>
              <a:ext uri="{FF2B5EF4-FFF2-40B4-BE49-F238E27FC236}">
                <a16:creationId xmlns:a16="http://schemas.microsoft.com/office/drawing/2014/main" xmlns="" id="{D6A40074-96B9-4BD4-A23E-DED00FC0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2965450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>
            <a:extLst>
              <a:ext uri="{FF2B5EF4-FFF2-40B4-BE49-F238E27FC236}">
                <a16:creationId xmlns:a16="http://schemas.microsoft.com/office/drawing/2014/main" xmlns="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5387941"/>
            <a:ext cx="485775" cy="814387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2019. </a:t>
            </a:r>
            <a:r>
              <a:rPr lang="sr-Cyrl-RS" sz="1700" dirty="0"/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2.307.000.000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619763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 smtClean="0"/>
              <a:t>Структура планираних расхода и издатака </a:t>
            </a:r>
            <a:br>
              <a:rPr lang="sr-Cyrl-RS" sz="3000" b="1" dirty="0" smtClean="0"/>
            </a:br>
            <a:r>
              <a:rPr lang="sr-Cyrl-RS" sz="3000" b="1" dirty="0"/>
              <a:t> </a:t>
            </a:r>
            <a:r>
              <a:rPr lang="sr-Cyrl-RS" sz="3000" b="1" dirty="0" smtClean="0"/>
              <a:t>                      буџета за 2019. годину-РЕБАЛАНС </a:t>
            </a:r>
            <a:r>
              <a:rPr lang="en-US" sz="3000" b="1" dirty="0" smtClean="0"/>
              <a:t>II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36474" y="1469096"/>
            <a:ext cx="4671051" cy="4767466"/>
            <a:chOff x="2236474" y="1469096"/>
            <a:chExt cx="4671051" cy="4767466"/>
          </a:xfrm>
        </p:grpSpPr>
        <p:sp>
          <p:nvSpPr>
            <p:cNvPr id="6" name="Block Arc 5"/>
            <p:cNvSpPr/>
            <p:nvPr/>
          </p:nvSpPr>
          <p:spPr>
            <a:xfrm>
              <a:off x="2863280" y="2052353"/>
              <a:ext cx="3704076" cy="3704076"/>
            </a:xfrm>
            <a:prstGeom prst="blockArc">
              <a:avLst>
                <a:gd name="adj1" fmla="val 13069771"/>
                <a:gd name="adj2" fmla="val 15892869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6"/>
            <p:cNvSpPr/>
            <p:nvPr/>
          </p:nvSpPr>
          <p:spPr>
            <a:xfrm>
              <a:off x="2691521" y="2243902"/>
              <a:ext cx="3704076" cy="3704076"/>
            </a:xfrm>
            <a:prstGeom prst="blockArc">
              <a:avLst>
                <a:gd name="adj1" fmla="val 11148650"/>
                <a:gd name="adj2" fmla="val 13556078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9"/>
                <a:lumOff val="-2353"/>
                <a:alphaOff val="0"/>
              </a:schemeClr>
            </a:fillRef>
            <a:effectRef idx="0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lock Arc 7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8100000"/>
                <a:gd name="adj2" fmla="val 108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lock Arc 8"/>
            <p:cNvSpPr/>
            <p:nvPr/>
          </p:nvSpPr>
          <p:spPr>
            <a:xfrm>
              <a:off x="2680480" y="2039536"/>
              <a:ext cx="3704076" cy="3704076"/>
            </a:xfrm>
            <a:prstGeom prst="blockArc">
              <a:avLst>
                <a:gd name="adj1" fmla="val 5309683"/>
                <a:gd name="adj2" fmla="val 804595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6"/>
                <a:lumOff val="-1569"/>
                <a:alphaOff val="0"/>
              </a:schemeClr>
            </a:fillRef>
            <a:effectRef idx="0">
              <a:schemeClr val="accent3">
                <a:hueOff val="6428722"/>
                <a:satOff val="-9646"/>
                <a:lumOff val="-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lock Arc 9"/>
            <p:cNvSpPr/>
            <p:nvPr/>
          </p:nvSpPr>
          <p:spPr>
            <a:xfrm>
              <a:off x="2721906" y="2038919"/>
              <a:ext cx="3704076" cy="3704076"/>
            </a:xfrm>
            <a:prstGeom prst="blockArc">
              <a:avLst>
                <a:gd name="adj1" fmla="val 2755725"/>
                <a:gd name="adj2" fmla="val 5387933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Block Arc 10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0"/>
                <a:gd name="adj2" fmla="val 27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3"/>
                <a:lumOff val="-784"/>
                <a:alphaOff val="0"/>
              </a:schemeClr>
            </a:fillRef>
            <a:effectRef idx="0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Block Arc 11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8900000"/>
                <a:gd name="adj2" fmla="val 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Block Arc 12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6200000"/>
                <a:gd name="adj2" fmla="val 189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721896" y="3060048"/>
              <a:ext cx="1786208" cy="1703205"/>
            </a:xfrm>
            <a:custGeom>
              <a:avLst/>
              <a:gdLst>
                <a:gd name="connsiteX0" fmla="*/ 0 w 1662034"/>
                <a:gd name="connsiteY0" fmla="*/ 851603 h 1703205"/>
                <a:gd name="connsiteX1" fmla="*/ 831017 w 1662034"/>
                <a:gd name="connsiteY1" fmla="*/ 0 h 1703205"/>
                <a:gd name="connsiteX2" fmla="*/ 1662034 w 1662034"/>
                <a:gd name="connsiteY2" fmla="*/ 851603 h 1703205"/>
                <a:gd name="connsiteX3" fmla="*/ 831017 w 1662034"/>
                <a:gd name="connsiteY3" fmla="*/ 1703206 h 1703205"/>
                <a:gd name="connsiteX4" fmla="*/ 0 w 1662034"/>
                <a:gd name="connsiteY4" fmla="*/ 851603 h 170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034" h="1703205">
                  <a:moveTo>
                    <a:pt x="0" y="851603"/>
                  </a:moveTo>
                  <a:cubicBezTo>
                    <a:pt x="0" y="381276"/>
                    <a:pt x="372059" y="0"/>
                    <a:pt x="831017" y="0"/>
                  </a:cubicBezTo>
                  <a:cubicBezTo>
                    <a:pt x="1289975" y="0"/>
                    <a:pt x="1662034" y="381276"/>
                    <a:pt x="1662034" y="851603"/>
                  </a:cubicBezTo>
                  <a:cubicBezTo>
                    <a:pt x="1662034" y="1321930"/>
                    <a:pt x="1289975" y="1703206"/>
                    <a:pt x="831017" y="1703206"/>
                  </a:cubicBezTo>
                  <a:cubicBezTo>
                    <a:pt x="372059" y="1703206"/>
                    <a:pt x="0" y="1321930"/>
                    <a:pt x="0" y="85160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449" tIns="268479" rIns="262449" bIns="26847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500" kern="1200" dirty="0">
                  <a:solidFill>
                    <a:schemeClr val="bg1"/>
                  </a:solidFill>
                </a:rPr>
                <a:t>Укупни расходи и издаци </a:t>
              </a:r>
              <a:r>
                <a:rPr lang="sr-Cyrl-RS" sz="1500" kern="1200" dirty="0" smtClean="0">
                  <a:solidFill>
                    <a:schemeClr val="bg1"/>
                  </a:solidFill>
                </a:rPr>
                <a:t>2.307.000.000</a:t>
              </a:r>
              <a:endParaRPr lang="en-US" sz="15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29653" y="1469096"/>
              <a:ext cx="1246518" cy="1244628"/>
            </a:xfrm>
            <a:custGeom>
              <a:avLst/>
              <a:gdLst>
                <a:gd name="connsiteX0" fmla="*/ 0 w 1246518"/>
                <a:gd name="connsiteY0" fmla="*/ 622314 h 1244628"/>
                <a:gd name="connsiteX1" fmla="*/ 623259 w 1246518"/>
                <a:gd name="connsiteY1" fmla="*/ 0 h 1244628"/>
                <a:gd name="connsiteX2" fmla="*/ 1246518 w 1246518"/>
                <a:gd name="connsiteY2" fmla="*/ 622314 h 1244628"/>
                <a:gd name="connsiteX3" fmla="*/ 623259 w 1246518"/>
                <a:gd name="connsiteY3" fmla="*/ 1244628 h 1244628"/>
                <a:gd name="connsiteX4" fmla="*/ 0 w 1246518"/>
                <a:gd name="connsiteY4" fmla="*/ 622314 h 124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18" h="1244628">
                  <a:moveTo>
                    <a:pt x="0" y="622314"/>
                  </a:moveTo>
                  <a:cubicBezTo>
                    <a:pt x="0" y="278619"/>
                    <a:pt x="279043" y="0"/>
                    <a:pt x="623259" y="0"/>
                  </a:cubicBezTo>
                  <a:cubicBezTo>
                    <a:pt x="967475" y="0"/>
                    <a:pt x="1246518" y="278619"/>
                    <a:pt x="1246518" y="622314"/>
                  </a:cubicBezTo>
                  <a:cubicBezTo>
                    <a:pt x="1246518" y="966009"/>
                    <a:pt x="967475" y="1244628"/>
                    <a:pt x="623259" y="1244628"/>
                  </a:cubicBezTo>
                  <a:cubicBezTo>
                    <a:pt x="279043" y="1244628"/>
                    <a:pt x="0" y="966009"/>
                    <a:pt x="0" y="6223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708" tIns="192432" rIns="192708" bIns="19243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>
                  <a:solidFill>
                    <a:schemeClr val="bg1"/>
                  </a:solidFill>
                </a:rPr>
                <a:t>Коришћење роба и услуга </a:t>
              </a:r>
              <a:r>
                <a:rPr lang="ru-RU" sz="800" kern="1200" dirty="0" smtClean="0">
                  <a:solidFill>
                    <a:schemeClr val="bg1"/>
                  </a:solidFill>
                </a:rPr>
                <a:t>620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.183.836</a:t>
              </a:r>
              <a:r>
                <a:rPr lang="ru-RU" sz="800" kern="1200" dirty="0" smtClean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57290" y="2050588"/>
              <a:ext cx="1165455" cy="1147914"/>
            </a:xfrm>
            <a:custGeom>
              <a:avLst/>
              <a:gdLst>
                <a:gd name="connsiteX0" fmla="*/ 0 w 1165455"/>
                <a:gd name="connsiteY0" fmla="*/ 573957 h 1147914"/>
                <a:gd name="connsiteX1" fmla="*/ 582728 w 1165455"/>
                <a:gd name="connsiteY1" fmla="*/ 0 h 1147914"/>
                <a:gd name="connsiteX2" fmla="*/ 1165456 w 1165455"/>
                <a:gd name="connsiteY2" fmla="*/ 573957 h 1147914"/>
                <a:gd name="connsiteX3" fmla="*/ 582728 w 1165455"/>
                <a:gd name="connsiteY3" fmla="*/ 1147914 h 1147914"/>
                <a:gd name="connsiteX4" fmla="*/ 0 w 1165455"/>
                <a:gd name="connsiteY4" fmla="*/ 573957 h 114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455" h="1147914">
                  <a:moveTo>
                    <a:pt x="0" y="573957"/>
                  </a:moveTo>
                  <a:cubicBezTo>
                    <a:pt x="0" y="256969"/>
                    <a:pt x="260896" y="0"/>
                    <a:pt x="582728" y="0"/>
                  </a:cubicBezTo>
                  <a:cubicBezTo>
                    <a:pt x="904560" y="0"/>
                    <a:pt x="1165456" y="256969"/>
                    <a:pt x="1165456" y="573957"/>
                  </a:cubicBezTo>
                  <a:cubicBezTo>
                    <a:pt x="1165456" y="890945"/>
                    <a:pt x="904560" y="1147914"/>
                    <a:pt x="582728" y="1147914"/>
                  </a:cubicBezTo>
                  <a:cubicBezTo>
                    <a:pt x="260896" y="1147914"/>
                    <a:pt x="0" y="890945"/>
                    <a:pt x="0" y="57395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37" tIns="178268" rIns="180837" bIns="1782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Дотације и трансфери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95.213.000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38784" y="3385207"/>
              <a:ext cx="1068741" cy="1052887"/>
            </a:xfrm>
            <a:custGeom>
              <a:avLst/>
              <a:gdLst>
                <a:gd name="connsiteX0" fmla="*/ 0 w 1068741"/>
                <a:gd name="connsiteY0" fmla="*/ 526444 h 1052887"/>
                <a:gd name="connsiteX1" fmla="*/ 534371 w 1068741"/>
                <a:gd name="connsiteY1" fmla="*/ 0 h 1052887"/>
                <a:gd name="connsiteX2" fmla="*/ 1068742 w 1068741"/>
                <a:gd name="connsiteY2" fmla="*/ 526444 h 1052887"/>
                <a:gd name="connsiteX3" fmla="*/ 534371 w 1068741"/>
                <a:gd name="connsiteY3" fmla="*/ 1052888 h 1052887"/>
                <a:gd name="connsiteX4" fmla="*/ 0 w 1068741"/>
                <a:gd name="connsiteY4" fmla="*/ 526444 h 105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741" h="1052887">
                  <a:moveTo>
                    <a:pt x="0" y="526444"/>
                  </a:moveTo>
                  <a:cubicBezTo>
                    <a:pt x="0" y="235697"/>
                    <a:pt x="239246" y="0"/>
                    <a:pt x="534371" y="0"/>
                  </a:cubicBezTo>
                  <a:cubicBezTo>
                    <a:pt x="829496" y="0"/>
                    <a:pt x="1068742" y="235697"/>
                    <a:pt x="1068742" y="526444"/>
                  </a:cubicBezTo>
                  <a:cubicBezTo>
                    <a:pt x="1068742" y="817191"/>
                    <a:pt x="829496" y="1052888"/>
                    <a:pt x="534371" y="1052888"/>
                  </a:cubicBezTo>
                  <a:cubicBezTo>
                    <a:pt x="239246" y="1052888"/>
                    <a:pt x="0" y="817191"/>
                    <a:pt x="0" y="52644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3"/>
                <a:lumOff val="-784"/>
                <a:alphaOff val="0"/>
              </a:schemeClr>
            </a:fillRef>
            <a:effectRef idx="0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673" tIns="164352" rIns="166673" bIns="16435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Расходи за запослене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218.767.915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07454" y="4685084"/>
              <a:ext cx="1065128" cy="1027344"/>
            </a:xfrm>
            <a:custGeom>
              <a:avLst/>
              <a:gdLst>
                <a:gd name="connsiteX0" fmla="*/ 0 w 1065128"/>
                <a:gd name="connsiteY0" fmla="*/ 513672 h 1027344"/>
                <a:gd name="connsiteX1" fmla="*/ 532564 w 1065128"/>
                <a:gd name="connsiteY1" fmla="*/ 0 h 1027344"/>
                <a:gd name="connsiteX2" fmla="*/ 1065128 w 1065128"/>
                <a:gd name="connsiteY2" fmla="*/ 513672 h 1027344"/>
                <a:gd name="connsiteX3" fmla="*/ 532564 w 1065128"/>
                <a:gd name="connsiteY3" fmla="*/ 1027344 h 1027344"/>
                <a:gd name="connsiteX4" fmla="*/ 0 w 1065128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5128" h="1027344">
                  <a:moveTo>
                    <a:pt x="0" y="513672"/>
                  </a:moveTo>
                  <a:cubicBezTo>
                    <a:pt x="0" y="229979"/>
                    <a:pt x="238437" y="0"/>
                    <a:pt x="532564" y="0"/>
                  </a:cubicBezTo>
                  <a:cubicBezTo>
                    <a:pt x="826691" y="0"/>
                    <a:pt x="1065128" y="229979"/>
                    <a:pt x="1065128" y="513672"/>
                  </a:cubicBezTo>
                  <a:cubicBezTo>
                    <a:pt x="1065128" y="797365"/>
                    <a:pt x="826691" y="1027344"/>
                    <a:pt x="532564" y="1027344"/>
                  </a:cubicBezTo>
                  <a:cubicBezTo>
                    <a:pt x="238437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144" tIns="160611" rIns="16614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Социјална помоћ </a:t>
              </a:r>
              <a:r>
                <a:rPr lang="sr-Cyrl-RS" sz="800" dirty="0" smtClean="0">
                  <a:solidFill>
                    <a:schemeClr val="bg1"/>
                  </a:solidFill>
                </a:rPr>
                <a:t>81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.200.000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061945" y="5185813"/>
              <a:ext cx="1036777" cy="1050749"/>
            </a:xfrm>
            <a:custGeom>
              <a:avLst/>
              <a:gdLst>
                <a:gd name="connsiteX0" fmla="*/ 0 w 1036777"/>
                <a:gd name="connsiteY0" fmla="*/ 525375 h 1050749"/>
                <a:gd name="connsiteX1" fmla="*/ 518389 w 1036777"/>
                <a:gd name="connsiteY1" fmla="*/ 0 h 1050749"/>
                <a:gd name="connsiteX2" fmla="*/ 1036778 w 1036777"/>
                <a:gd name="connsiteY2" fmla="*/ 525375 h 1050749"/>
                <a:gd name="connsiteX3" fmla="*/ 518389 w 1036777"/>
                <a:gd name="connsiteY3" fmla="*/ 1050750 h 1050749"/>
                <a:gd name="connsiteX4" fmla="*/ 0 w 1036777"/>
                <a:gd name="connsiteY4" fmla="*/ 525375 h 105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777" h="1050749">
                  <a:moveTo>
                    <a:pt x="0" y="525375"/>
                  </a:moveTo>
                  <a:cubicBezTo>
                    <a:pt x="0" y="235218"/>
                    <a:pt x="232091" y="0"/>
                    <a:pt x="518389" y="0"/>
                  </a:cubicBezTo>
                  <a:cubicBezTo>
                    <a:pt x="804687" y="0"/>
                    <a:pt x="1036778" y="235218"/>
                    <a:pt x="1036778" y="525375"/>
                  </a:cubicBezTo>
                  <a:cubicBezTo>
                    <a:pt x="1036778" y="815532"/>
                    <a:pt x="804687" y="1050750"/>
                    <a:pt x="518389" y="1050750"/>
                  </a:cubicBezTo>
                  <a:cubicBezTo>
                    <a:pt x="232091" y="1050750"/>
                    <a:pt x="0" y="815532"/>
                    <a:pt x="0" y="52537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6"/>
                <a:lumOff val="-1569"/>
                <a:alphaOff val="0"/>
              </a:schemeClr>
            </a:fillRef>
            <a:effectRef idx="0">
              <a:schemeClr val="accent3">
                <a:hueOff val="6428722"/>
                <a:satOff val="-9646"/>
                <a:lumOff val="-15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992" tIns="164039" rIns="161992" bIns="16403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Субвенције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67.201.000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63392" y="4685084"/>
              <a:ext cx="1004830" cy="1027344"/>
            </a:xfrm>
            <a:custGeom>
              <a:avLst/>
              <a:gdLst>
                <a:gd name="connsiteX0" fmla="*/ 0 w 1004830"/>
                <a:gd name="connsiteY0" fmla="*/ 513672 h 1027344"/>
                <a:gd name="connsiteX1" fmla="*/ 502415 w 1004830"/>
                <a:gd name="connsiteY1" fmla="*/ 0 h 1027344"/>
                <a:gd name="connsiteX2" fmla="*/ 1004830 w 1004830"/>
                <a:gd name="connsiteY2" fmla="*/ 513672 h 1027344"/>
                <a:gd name="connsiteX3" fmla="*/ 502415 w 1004830"/>
                <a:gd name="connsiteY3" fmla="*/ 1027344 h 1027344"/>
                <a:gd name="connsiteX4" fmla="*/ 0 w 1004830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830" h="1027344">
                  <a:moveTo>
                    <a:pt x="0" y="513672"/>
                  </a:moveTo>
                  <a:cubicBezTo>
                    <a:pt x="0" y="229979"/>
                    <a:pt x="224939" y="0"/>
                    <a:pt x="502415" y="0"/>
                  </a:cubicBezTo>
                  <a:cubicBezTo>
                    <a:pt x="779891" y="0"/>
                    <a:pt x="1004830" y="229979"/>
                    <a:pt x="1004830" y="513672"/>
                  </a:cubicBezTo>
                  <a:cubicBezTo>
                    <a:pt x="1004830" y="797365"/>
                    <a:pt x="779891" y="1027344"/>
                    <a:pt x="502415" y="1027344"/>
                  </a:cubicBezTo>
                  <a:cubicBezTo>
                    <a:pt x="224939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314" tIns="160611" rIns="15731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Остали расходи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195.320.000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36474" y="3357447"/>
              <a:ext cx="992394" cy="1108407"/>
            </a:xfrm>
            <a:custGeom>
              <a:avLst/>
              <a:gdLst>
                <a:gd name="connsiteX0" fmla="*/ 0 w 992394"/>
                <a:gd name="connsiteY0" fmla="*/ 554204 h 1108407"/>
                <a:gd name="connsiteX1" fmla="*/ 496197 w 992394"/>
                <a:gd name="connsiteY1" fmla="*/ 0 h 1108407"/>
                <a:gd name="connsiteX2" fmla="*/ 992394 w 992394"/>
                <a:gd name="connsiteY2" fmla="*/ 554204 h 1108407"/>
                <a:gd name="connsiteX3" fmla="*/ 496197 w 992394"/>
                <a:gd name="connsiteY3" fmla="*/ 1108408 h 1108407"/>
                <a:gd name="connsiteX4" fmla="*/ 0 w 992394"/>
                <a:gd name="connsiteY4" fmla="*/ 554204 h 11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394" h="1108407">
                  <a:moveTo>
                    <a:pt x="0" y="554204"/>
                  </a:moveTo>
                  <a:cubicBezTo>
                    <a:pt x="0" y="248126"/>
                    <a:pt x="222155" y="0"/>
                    <a:pt x="496197" y="0"/>
                  </a:cubicBezTo>
                  <a:cubicBezTo>
                    <a:pt x="770239" y="0"/>
                    <a:pt x="992394" y="248126"/>
                    <a:pt x="992394" y="554204"/>
                  </a:cubicBezTo>
                  <a:cubicBezTo>
                    <a:pt x="992394" y="860282"/>
                    <a:pt x="770239" y="1108408"/>
                    <a:pt x="496197" y="1108408"/>
                  </a:cubicBezTo>
                  <a:cubicBezTo>
                    <a:pt x="222155" y="1108408"/>
                    <a:pt x="0" y="860282"/>
                    <a:pt x="0" y="55420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9"/>
                <a:lumOff val="-2353"/>
                <a:alphaOff val="0"/>
              </a:schemeClr>
            </a:fillRef>
            <a:effectRef idx="0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493" tIns="172482" rIns="155493" bIns="17248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Средства резерве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10.390.000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83079" y="2207894"/>
              <a:ext cx="1189082" cy="1160235"/>
            </a:xfrm>
            <a:custGeom>
              <a:avLst/>
              <a:gdLst>
                <a:gd name="connsiteX0" fmla="*/ 0 w 1189082"/>
                <a:gd name="connsiteY0" fmla="*/ 580118 h 1160235"/>
                <a:gd name="connsiteX1" fmla="*/ 594541 w 1189082"/>
                <a:gd name="connsiteY1" fmla="*/ 0 h 1160235"/>
                <a:gd name="connsiteX2" fmla="*/ 1189082 w 1189082"/>
                <a:gd name="connsiteY2" fmla="*/ 580118 h 1160235"/>
                <a:gd name="connsiteX3" fmla="*/ 594541 w 1189082"/>
                <a:gd name="connsiteY3" fmla="*/ 1160236 h 1160235"/>
                <a:gd name="connsiteX4" fmla="*/ 0 w 1189082"/>
                <a:gd name="connsiteY4" fmla="*/ 580118 h 11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082" h="1160235">
                  <a:moveTo>
                    <a:pt x="0" y="580118"/>
                  </a:moveTo>
                  <a:cubicBezTo>
                    <a:pt x="0" y="259728"/>
                    <a:pt x="266185" y="0"/>
                    <a:pt x="594541" y="0"/>
                  </a:cubicBezTo>
                  <a:cubicBezTo>
                    <a:pt x="922897" y="0"/>
                    <a:pt x="1189082" y="259728"/>
                    <a:pt x="1189082" y="580118"/>
                  </a:cubicBezTo>
                  <a:cubicBezTo>
                    <a:pt x="1189082" y="900508"/>
                    <a:pt x="922897" y="1160236"/>
                    <a:pt x="594541" y="1160236"/>
                  </a:cubicBezTo>
                  <a:cubicBezTo>
                    <a:pt x="266185" y="1160236"/>
                    <a:pt x="0" y="900508"/>
                    <a:pt x="0" y="5801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97" tIns="180072" rIns="184297" bIns="18007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Капитални издаци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1.018.724.249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</a:t>
            </a:r>
            <a:r>
              <a:rPr lang="sr-Cyrl-RS" sz="3200" b="1" dirty="0" smtClean="0"/>
              <a:t>2019. </a:t>
            </a:r>
            <a:r>
              <a:rPr lang="sr-Cyrl-RS" sz="3200" b="1" dirty="0"/>
              <a:t>годину</a:t>
            </a:r>
            <a:endParaRPr lang="en-US" sz="3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35287"/>
              </p:ext>
            </p:extLst>
          </p:nvPr>
        </p:nvGraphicFramePr>
        <p:xfrm>
          <a:off x="179512" y="1340768"/>
          <a:ext cx="881662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1938"/>
            <a:ext cx="8229600" cy="830262"/>
          </a:xfrm>
        </p:spPr>
        <p:txBody>
          <a:bodyPr/>
          <a:lstStyle/>
          <a:p>
            <a:r>
              <a:rPr lang="sr-Cyrl-RS" sz="2800" dirty="0"/>
              <a:t>Шта се променило у односу на </a:t>
            </a:r>
            <a:r>
              <a:rPr lang="sr-Cyrl-RS" sz="2800" dirty="0" smtClean="0"/>
              <a:t>201</a:t>
            </a:r>
            <a:r>
              <a:rPr lang="sr-Latn-RS" sz="2800" dirty="0" smtClean="0"/>
              <a:t>8</a:t>
            </a:r>
            <a:r>
              <a:rPr lang="sr-Cyrl-RS" sz="2800" dirty="0" smtClean="0"/>
              <a:t>. </a:t>
            </a:r>
            <a:r>
              <a:rPr lang="sr-Cyrl-RS" sz="2800" dirty="0"/>
              <a:t>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914400" y="1092200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/>
              <a:t>Укупни трошкови наше општине у </a:t>
            </a:r>
            <a:r>
              <a:rPr lang="sr-Cyrl-RS" sz="2000" dirty="0" smtClean="0"/>
              <a:t>201</a:t>
            </a:r>
            <a:r>
              <a:rPr lang="sr-Latn-RS" sz="2000" dirty="0" smtClean="0"/>
              <a:t>9</a:t>
            </a:r>
            <a:r>
              <a:rPr lang="sr-Cyrl-RS" sz="2000" dirty="0" smtClean="0"/>
              <a:t>. </a:t>
            </a:r>
            <a:r>
              <a:rPr lang="sr-Cyrl-RS" sz="2000" dirty="0"/>
              <a:t>години су се </a:t>
            </a:r>
            <a:r>
              <a:rPr lang="sr-Cyrl-RS" sz="2000" dirty="0" smtClean="0"/>
              <a:t>повећали </a:t>
            </a:r>
            <a:r>
              <a:rPr lang="sr-Cyrl-RS" sz="2000" dirty="0"/>
              <a:t>у односу на последњу измену Одлуке о буџету за </a:t>
            </a:r>
            <a:r>
              <a:rPr lang="sr-Cyrl-RS" sz="2000" dirty="0" smtClean="0"/>
              <a:t>201</a:t>
            </a:r>
            <a:r>
              <a:rPr lang="sr-Latn-RS" sz="2000" dirty="0" smtClean="0"/>
              <a:t>8</a:t>
            </a:r>
            <a:r>
              <a:rPr lang="sr-Cyrl-RS" sz="2000" dirty="0" smtClean="0"/>
              <a:t>. </a:t>
            </a:r>
            <a:r>
              <a:rPr lang="sr-Cyrl-RS" sz="2000" dirty="0"/>
              <a:t>годину за </a:t>
            </a:r>
            <a:r>
              <a:rPr lang="sr-Cyrl-RS" sz="2000" dirty="0" smtClean="0"/>
              <a:t>296</a:t>
            </a:r>
            <a:r>
              <a:rPr lang="sr-Latn-RS" sz="2000" dirty="0" smtClean="0"/>
              <a:t>.000.000</a:t>
            </a:r>
            <a:r>
              <a:rPr lang="sr-Cyrl-RS" sz="2000" dirty="0" smtClean="0"/>
              <a:t> </a:t>
            </a:r>
            <a:r>
              <a:rPr lang="sr-Cyrl-RS" sz="2000" dirty="0"/>
              <a:t>динара, односно за </a:t>
            </a:r>
            <a:r>
              <a:rPr lang="sr-Cyrl-RS" sz="2000" dirty="0" smtClean="0"/>
              <a:t>14</a:t>
            </a:r>
            <a:r>
              <a:rPr lang="sr-Latn-RS" sz="2000" dirty="0" smtClean="0"/>
              <a:t>,</a:t>
            </a:r>
            <a:r>
              <a:rPr lang="sr-Cyrl-RS" sz="2000" dirty="0" smtClean="0"/>
              <a:t>72</a:t>
            </a:r>
            <a:r>
              <a:rPr lang="sr-Cyrl-RS" sz="2000" b="1" dirty="0" smtClean="0"/>
              <a:t> </a:t>
            </a:r>
            <a:r>
              <a:rPr lang="sr-Cyrl-RS" sz="2000" b="1" dirty="0"/>
              <a:t>%</a:t>
            </a:r>
            <a:r>
              <a:rPr lang="sr-Cyrl-RS" sz="2000" dirty="0"/>
              <a:t>.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292350" y="2587625"/>
            <a:ext cx="6851650" cy="1468438"/>
          </a:xfrm>
        </p:spPr>
        <p:txBody>
          <a:bodyPr rtlCol="0">
            <a:normAutofit/>
          </a:bodyPr>
          <a:lstStyle/>
          <a:p>
            <a:pPr lvl="0"/>
            <a:r>
              <a:rPr lang="sr-Cyrl-RS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Коришћење роба и услуга</a:t>
            </a:r>
            <a:r>
              <a:rPr lang="sr-Cyrl-RS" sz="1700" dirty="0"/>
              <a:t> су смањени за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52</a:t>
            </a:r>
            <a:r>
              <a:rPr lang="sr-Latn-RS" sz="1700" dirty="0" smtClean="0"/>
              <a:t>.</a:t>
            </a:r>
            <a:r>
              <a:rPr lang="sr-Cyrl-RS" sz="1700" dirty="0" smtClean="0"/>
              <a:t>153</a:t>
            </a:r>
            <a:r>
              <a:rPr lang="sr-Latn-RS" sz="1700" dirty="0" smtClean="0"/>
              <a:t>.</a:t>
            </a:r>
            <a:r>
              <a:rPr lang="sr-Cyrl-RS" sz="1700" dirty="0" smtClean="0"/>
              <a:t>015</a:t>
            </a:r>
            <a:r>
              <a:rPr lang="sr-Cyrl-R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700" dirty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  <a:r>
              <a:rPr lang="sr-Cyrl-RS" sz="1700" b="1" dirty="0" smtClean="0">
                <a:solidFill>
                  <a:schemeClr val="hlink"/>
                </a:solidFill>
                <a:ea typeface="SimSun" panose="02010600030101010101" pitchFamily="2" charset="-122"/>
              </a:rPr>
              <a:t>;</a:t>
            </a:r>
            <a:endParaRPr lang="sr-Latn-RS" sz="1700" b="1" dirty="0" smtClean="0">
              <a:solidFill>
                <a:schemeClr val="hlink"/>
              </a:solidFill>
              <a:ea typeface="SimSun" panose="02010600030101010101" pitchFamily="2" charset="-122"/>
            </a:endParaRPr>
          </a:p>
          <a:p>
            <a:pPr lvl="0"/>
            <a:r>
              <a:rPr lang="ru-RU" sz="1700" b="1" dirty="0">
                <a:solidFill>
                  <a:srgbClr val="FF0000"/>
                </a:solidFill>
                <a:ea typeface="SimSun" panose="02010600030101010101" pitchFamily="2" charset="-122"/>
              </a:rPr>
              <a:t>Дотације и трансфери </a:t>
            </a:r>
            <a:r>
              <a:rPr lang="ru-RU" sz="1700" dirty="0">
                <a:ea typeface="SimSun" panose="02010600030101010101" pitchFamily="2" charset="-122"/>
              </a:rPr>
              <a:t>су </a:t>
            </a:r>
            <a:r>
              <a:rPr lang="sr-Cyrl-RS" sz="1700" dirty="0" smtClean="0">
                <a:ea typeface="SimSun" panose="02010600030101010101" pitchFamily="2" charset="-122"/>
              </a:rPr>
              <a:t>смањени</a:t>
            </a:r>
            <a:r>
              <a:rPr lang="ru-RU" sz="1700" dirty="0" smtClean="0">
                <a:ea typeface="SimSun" panose="02010600030101010101" pitchFamily="2" charset="-122"/>
              </a:rPr>
              <a:t> за 1.026.500 </a:t>
            </a:r>
            <a:r>
              <a:rPr lang="ru-RU" sz="1700" dirty="0">
                <a:ea typeface="SimSun" panose="02010600030101010101" pitchFamily="2" charset="-122"/>
              </a:rPr>
              <a:t>динара</a:t>
            </a:r>
            <a:r>
              <a:rPr lang="ru-RU" sz="1700" b="1" dirty="0" smtClean="0">
                <a:solidFill>
                  <a:schemeClr val="hlink"/>
                </a:solidFill>
                <a:ea typeface="SimSun" panose="02010600030101010101" pitchFamily="2" charset="-122"/>
              </a:rPr>
              <a:t>;</a:t>
            </a:r>
          </a:p>
          <a:p>
            <a:pPr lvl="0"/>
            <a:r>
              <a:rPr lang="ru-RU" sz="1700" b="1" dirty="0">
                <a:solidFill>
                  <a:srgbClr val="FF0000"/>
                </a:solidFill>
                <a:ea typeface="SimSun" panose="02010600030101010101" pitchFamily="2" charset="-122"/>
              </a:rPr>
              <a:t>Остали расходи </a:t>
            </a:r>
            <a:r>
              <a:rPr lang="ru-RU" sz="1700" dirty="0">
                <a:ea typeface="SimSun" panose="02010600030101010101" pitchFamily="2" charset="-122"/>
              </a:rPr>
              <a:t>су </a:t>
            </a:r>
            <a:r>
              <a:rPr lang="ru-RU" sz="1700" dirty="0" smtClean="0">
                <a:ea typeface="SimSun" panose="02010600030101010101" pitchFamily="2" charset="-122"/>
              </a:rPr>
              <a:t>смањени </a:t>
            </a:r>
            <a:r>
              <a:rPr lang="ru-RU" sz="1700" dirty="0">
                <a:ea typeface="SimSun" panose="02010600030101010101" pitchFamily="2" charset="-122"/>
              </a:rPr>
              <a:t>за </a:t>
            </a:r>
            <a:r>
              <a:rPr lang="ru-RU" sz="1700" dirty="0" smtClean="0">
                <a:ea typeface="SimSun" panose="02010600030101010101" pitchFamily="2" charset="-122"/>
              </a:rPr>
              <a:t>38.232.646 </a:t>
            </a:r>
            <a:r>
              <a:rPr lang="ru-RU" sz="1700" dirty="0">
                <a:ea typeface="SimSun" panose="02010600030101010101" pitchFamily="2" charset="-122"/>
              </a:rPr>
              <a:t>динара</a:t>
            </a:r>
          </a:p>
          <a:p>
            <a:pPr>
              <a:defRPr/>
            </a:pPr>
            <a:r>
              <a:rPr lang="sr-Cyrl-RS" altLang="en-US" sz="1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sr-Cyrl-RS" altLang="en-US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резерве </a:t>
            </a:r>
            <a:r>
              <a:rPr lang="sr-Cyrl-R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су смањена за</a:t>
            </a:r>
            <a:r>
              <a:rPr lang="sr-Cyrl-RS" altLang="en-US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alt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r-Cyrl-RS" alt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.062.684 </a:t>
            </a:r>
            <a:r>
              <a:rPr lang="sr-Cyrl-R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  <a:endParaRPr lang="sr-Latn-RS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22787"/>
            <a:ext cx="6923112" cy="17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Расходи за запослене </a:t>
            </a:r>
            <a:r>
              <a:rPr lang="sr-Cyrl-RS" sz="17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700" dirty="0"/>
              <a:t>повећани су за </a:t>
            </a:r>
            <a:r>
              <a:rPr lang="sr-Cyrl-RS" sz="1700" dirty="0" smtClean="0"/>
              <a:t>17.350.596 </a:t>
            </a:r>
            <a:r>
              <a:rPr lang="sr-Cyrl-RS" sz="1700" dirty="0"/>
              <a:t>динара;</a:t>
            </a:r>
            <a:endParaRPr lang="en-US" sz="17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Капитални издаци 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повећани су 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371.223.249 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Субвенције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повећане 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3.150.000 динара</a:t>
            </a:r>
          </a:p>
          <a:p>
            <a:pPr lvl="0">
              <a:spcBef>
                <a:spcPct val="20000"/>
              </a:spcBef>
              <a:buFontTx/>
              <a:buChar char="•"/>
            </a:pPr>
            <a:r>
              <a:rPr lang="ru-RU" sz="2000" b="1" dirty="0">
                <a:solidFill>
                  <a:srgbClr val="0070C0"/>
                </a:solidFill>
                <a:ea typeface="SimSun" panose="02010600030101010101" pitchFamily="2" charset="-122"/>
              </a:rPr>
              <a:t>Расходи за социјалну заштиту </a:t>
            </a:r>
            <a:r>
              <a:rPr lang="ru-RU" sz="2000" dirty="0">
                <a:ea typeface="SimSun" panose="02010600030101010101" pitchFamily="2" charset="-122"/>
              </a:rPr>
              <a:t>су </a:t>
            </a:r>
            <a:r>
              <a:rPr lang="ru-RU" sz="2000" dirty="0" smtClean="0">
                <a:ea typeface="SimSun" panose="02010600030101010101" pitchFamily="2" charset="-122"/>
              </a:rPr>
              <a:t>повећани </a:t>
            </a:r>
            <a:r>
              <a:rPr lang="ru-RU" sz="2000" dirty="0">
                <a:ea typeface="SimSun" panose="02010600030101010101" pitchFamily="2" charset="-122"/>
              </a:rPr>
              <a:t>за </a:t>
            </a:r>
            <a:r>
              <a:rPr lang="ru-RU" sz="2000" dirty="0" smtClean="0">
                <a:ea typeface="SimSun" panose="02010600030101010101" pitchFamily="2" charset="-122"/>
              </a:rPr>
              <a:t>5.802.000 </a:t>
            </a:r>
            <a:r>
              <a:rPr lang="ru-RU" sz="2000" dirty="0">
                <a:ea typeface="SimSun" panose="02010600030101010101" pitchFamily="2" charset="-122"/>
              </a:rPr>
              <a:t>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ru-RU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xmlns="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2820988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xmlns="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450" y="4625975"/>
            <a:ext cx="485775" cy="91757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585316"/>
              </p:ext>
            </p:extLst>
          </p:nvPr>
        </p:nvGraphicFramePr>
        <p:xfrm>
          <a:off x="91846" y="980729"/>
          <a:ext cx="8960308" cy="568266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xmlns="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xmlns="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2018. 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114.230.952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4,95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466.806.340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20,23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6.700.000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0,29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357.236.000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15,48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58.770.000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2,55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0,04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210.000.000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9,10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121.439.704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smtClean="0"/>
                        <a:t>5,27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40.465.000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1,75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10.000.000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0,43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538964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68.824.315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2,98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6.650.000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0,29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66.632.000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2,89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395.149.737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17,14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349.618.952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15,16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33.477.000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1,45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2.307.000.000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650"/>
            <a:ext cx="200025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80689"/>
            <a:ext cx="2099346" cy="1398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6" y="282821"/>
            <a:ext cx="2387702" cy="150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1" y="4380443"/>
            <a:ext cx="1905000" cy="1315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642"/>
            <a:ext cx="2021893" cy="1281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01" y="454268"/>
            <a:ext cx="2061254" cy="1158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32648"/>
            <a:ext cx="1746251" cy="1309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60429"/>
            <a:ext cx="2270541" cy="11093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43623"/>
            <a:ext cx="1728796" cy="1398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06" y="4863604"/>
            <a:ext cx="2137249" cy="115874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11" y="2359805"/>
            <a:ext cx="2246728" cy="171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Ð ÐµÐ·ÑÐ»ÑÐ°Ñ ÑÐ»Ð¸ÐºÐ° Ð·Ð° slike opstine Äajet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30" name="Picture 6" descr="Ð ÐµÐ·ÑÐ»ÑÐ°Ñ ÑÐ»Ð¸ÐºÐ° Ð·Ð° slike opstine Äajetin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118861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Ð ÐµÐ·ÑÐ»ÑÐ°Ñ ÑÐ»Ð¸ÐºÐ° Ð·Ð° slike zlatib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41" y="181104"/>
            <a:ext cx="2387702" cy="179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358"/>
            <a:ext cx="2252221" cy="159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0337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4143496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78" y="4254801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96" y="444042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07236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sz="3100" b="1" dirty="0"/>
              <a:t>Структура расхода по </a:t>
            </a:r>
            <a:r>
              <a:rPr lang="sr-Cyrl-RS" sz="3100" b="1" dirty="0" smtClean="0"/>
              <a:t>буџетским</a:t>
            </a:r>
            <a:r>
              <a:rPr lang="en-US" sz="3100" b="1" smtClean="0"/>
              <a:t/>
            </a:r>
            <a:br>
              <a:rPr lang="en-US" sz="3100" b="1" smtClean="0"/>
            </a:br>
            <a:r>
              <a:rPr lang="en-US" sz="3100" b="1"/>
              <a:t> </a:t>
            </a:r>
            <a:r>
              <a:rPr lang="en-US" sz="3100" b="1" smtClean="0"/>
              <a:t>                        </a:t>
            </a:r>
            <a:r>
              <a:rPr lang="sr-Cyrl-RS" sz="3100" b="1" smtClean="0"/>
              <a:t> </a:t>
            </a:r>
            <a:r>
              <a:rPr lang="sr-Cyrl-RS" sz="3100" b="1" dirty="0"/>
              <a:t>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648941"/>
              </p:ext>
            </p:extLst>
          </p:nvPr>
        </p:nvGraphicFramePr>
        <p:xfrm>
          <a:off x="683568" y="1196752"/>
          <a:ext cx="75608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000" b="1" dirty="0"/>
              <a:t>Расходи буџета расподељени по директним и индиректним буџетским 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066628"/>
              </p:ext>
            </p:extLst>
          </p:nvPr>
        </p:nvGraphicFramePr>
        <p:xfrm>
          <a:off x="683568" y="1340768"/>
          <a:ext cx="7488833" cy="396095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2019.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Скупштина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18.380.000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0,80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11.081.000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0,48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веће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4.016.000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0,17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</a:rPr>
                        <a:t>Општинско правобранилаштво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3.162.000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0,14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Општинска управа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1.783.491.359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77,32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Месне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заједнице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17.797.200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0,77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7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Библиотека</a:t>
                      </a:r>
                      <a:r>
                        <a:rPr lang="sr-Cyrl-RS" sz="1500" dirty="0">
                          <a:effectLst/>
                        </a:rPr>
                        <a:t> </a:t>
                      </a:r>
                      <a:r>
                        <a:rPr lang="sr-Cyrl-RS" sz="1500" dirty="0" smtClean="0">
                          <a:effectLst/>
                        </a:rPr>
                        <a:t>„Љубиша Р.Ђенић“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24.282.000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1,05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8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Центар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социјални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рад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7.240.000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0,31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9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П</a:t>
                      </a:r>
                      <a:r>
                        <a:rPr lang="sr-Cyrl-RS" sz="1500" dirty="0">
                          <a:effectLst/>
                        </a:rPr>
                        <a:t>редшколска установа </a:t>
                      </a:r>
                      <a:r>
                        <a:rPr lang="sr-Cyrl-RS" sz="1500" dirty="0" smtClean="0">
                          <a:effectLst/>
                        </a:rPr>
                        <a:t>„Радост“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121.439.704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5,26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0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n-lt"/>
                          <a:ea typeface="+mn-ea"/>
                        </a:rPr>
                        <a:t>Спортски</a:t>
                      </a:r>
                      <a:r>
                        <a:rPr lang="sr-Cyrl-RS" sz="1500" baseline="0" dirty="0" smtClean="0">
                          <a:effectLst/>
                          <a:latin typeface="+mn-lt"/>
                          <a:ea typeface="+mn-ea"/>
                        </a:rPr>
                        <a:t> центар Чајетина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132.559.737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5,75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1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Туристичка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</a:rPr>
                        <a:t>организација</a:t>
                      </a:r>
                      <a:r>
                        <a:rPr lang="sr-Cyrl-RS" sz="1500" dirty="0" smtClean="0">
                          <a:effectLst/>
                        </a:rPr>
                        <a:t> Златибор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128.136.000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5,56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2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  <a:latin typeface="+mn-lt"/>
                          <a:ea typeface="+mn-ea"/>
                        </a:rPr>
                        <a:t>Основне</a:t>
                      </a:r>
                      <a:r>
                        <a:rPr lang="sr-Cyrl-RS" sz="1500" baseline="0" dirty="0" smtClean="0">
                          <a:effectLst/>
                          <a:latin typeface="+mn-lt"/>
                          <a:ea typeface="+mn-ea"/>
                        </a:rPr>
                        <a:t> школе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40.465.000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1,75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3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Средња школа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0,43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4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Дом здравља Чајетина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4.950.000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0,21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2.307.000.000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291375"/>
              </p:ext>
            </p:extLst>
          </p:nvPr>
        </p:nvGraphicFramePr>
        <p:xfrm>
          <a:off x="899592" y="1340769"/>
          <a:ext cx="7560841" cy="511446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89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19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3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201</a:t>
                      </a:r>
                      <a:r>
                        <a:rPr lang="sr-Latn-RS" sz="1500" dirty="0" smtClean="0">
                          <a:effectLst/>
                        </a:rPr>
                        <a:t>9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Latn-RS" sz="1500" dirty="0" smtClean="0">
                          <a:effectLst/>
                        </a:rPr>
                        <a:t>20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Latn-RS" sz="1500" dirty="0" smtClean="0">
                          <a:effectLst/>
                        </a:rPr>
                        <a:t>1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„</a:t>
                      </a:r>
                      <a:r>
                        <a:rPr lang="sr-Latn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Gold gondola</a:t>
                      </a:r>
                      <a:r>
                        <a:rPr lang="sr-Latn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Zlatibor“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r>
                        <a:rPr lang="sr-Latn-RS" sz="1100" dirty="0" smtClean="0">
                          <a:effectLst/>
                          <a:latin typeface="Times New Roman"/>
                          <a:ea typeface="Times New Roman"/>
                        </a:rPr>
                        <a:t>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sr-Latn-RS" sz="1100" dirty="0" smtClean="0">
                          <a:effectLst/>
                          <a:latin typeface="Times New Roman"/>
                          <a:ea typeface="Times New Roman"/>
                        </a:rPr>
                        <a:t>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постројења за пречишћавање отпадних вода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140.000.000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63.000.000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рециклажног дворишта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117.200.000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77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Куповина спортско-туристичког објекта на Златибору</a:t>
                      </a: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190.000.000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Доградња спортске хале у Чајетини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62.000.000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примарних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и секундарних водовода и канализација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водовода „Сушичко врело“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dirty="0"/>
              <a:t>Најважнији пројекти</a:t>
            </a:r>
            <a:r>
              <a:rPr lang="sr-Latn-RS" sz="2800" dirty="0"/>
              <a:t> </a:t>
            </a:r>
            <a:r>
              <a:rPr lang="sr-Cyrl-RS" sz="2800" dirty="0"/>
              <a:t>од интереса за локалну заједницу</a:t>
            </a:r>
            <a:endParaRPr lang="en-US" sz="2800" dirty="0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xmlns="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754832"/>
              </p:ext>
            </p:extLst>
          </p:nvPr>
        </p:nvGraphicFramePr>
        <p:xfrm>
          <a:off x="457200" y="1340768"/>
          <a:ext cx="7751203" cy="501557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94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01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201</a:t>
                      </a:r>
                      <a:r>
                        <a:rPr lang="sr-Cyrl-RS" sz="1500" dirty="0" smtClean="0">
                          <a:effectLst/>
                        </a:rPr>
                        <a:t>9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20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Cyrl-RS" sz="1500" dirty="0" smtClean="0">
                          <a:effectLst/>
                        </a:rPr>
                        <a:t>1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2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94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Одлуку о буџету општине </a:t>
            </a:r>
            <a:r>
              <a:rPr lang="sr-Cyrl-RS" dirty="0" smtClean="0"/>
              <a:t>Чајетина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2019. </a:t>
            </a:r>
            <a:r>
              <a:rPr lang="sr-Cyrl-RS" dirty="0"/>
              <a:t>годину, исту можете преузети на следећем линку интернет странице општинске управе:  </a:t>
            </a:r>
            <a:r>
              <a:rPr lang="en-US" dirty="0" smtClean="0"/>
              <a:t>www.cajetina.org.rs</a:t>
            </a:r>
            <a:r>
              <a:rPr lang="sr-Cyrl-RS" dirty="0" smtClean="0"/>
              <a:t>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2019. </a:t>
            </a:r>
            <a:r>
              <a:rPr lang="sr-Cyrl-RS" dirty="0"/>
              <a:t>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2018. </a:t>
            </a:r>
            <a:r>
              <a:rPr lang="sr-Cyrl-RS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2019.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2018. </a:t>
            </a:r>
            <a:r>
              <a:rPr lang="sr-Cyrl-RS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Чајетина </a:t>
            </a:r>
            <a:r>
              <a:rPr lang="sr-Cyrl-RS" dirty="0"/>
              <a:t>за </a:t>
            </a:r>
            <a:r>
              <a:rPr lang="sr-Cyrl-RS" dirty="0" smtClean="0"/>
              <a:t>2019.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Чајетина </a:t>
            </a:r>
            <a:r>
              <a:rPr lang="ru-RU" dirty="0"/>
              <a:t>у заједничком постављању циљева, дефинисању приоритета и планирању развоја наше општине.</a:t>
            </a:r>
            <a:endParaRPr lang="sr-Cyrl-RS" dirty="0"/>
          </a:p>
          <a:p>
            <a:pPr algn="r"/>
            <a:r>
              <a:rPr lang="sr-Latn-RS" dirty="0" smtClean="0"/>
              <a:t>M</a:t>
            </a:r>
            <a:r>
              <a:rPr lang="sr-Cyrl-RS" dirty="0" smtClean="0"/>
              <a:t>илан Стаматовић</a:t>
            </a:r>
            <a:endParaRPr lang="sr-Cyrl-RS" dirty="0"/>
          </a:p>
          <a:p>
            <a:pPr algn="r"/>
            <a:r>
              <a:rPr lang="sr-Cyrl-RS" dirty="0"/>
              <a:t>Председник општине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Општинско правобранилаштво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Предшколска установа»Радост» 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Библиотека»Љубиша Р.Ђенић»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Туристичка организација «Златибор»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- </a:t>
            </a:r>
            <a:r>
              <a:rPr lang="ru-RU" altLang="en-US" sz="1700" dirty="0">
                <a:cs typeface="Calibri" panose="020F0502020204030204" pitchFamily="34" charset="0"/>
              </a:rPr>
              <a:t>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Спортски центар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48" y="3982665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Здравствене институције (домови здравља)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</a:t>
            </a:r>
            <a:r>
              <a:rPr lang="sr-Cyrl-RS" sz="1700" dirty="0" smtClean="0"/>
              <a:t>Чајетина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18940092"/>
              </p:ext>
            </p:extLst>
          </p:nvPr>
        </p:nvGraphicFramePr>
        <p:xfrm>
          <a:off x="1524000" y="1340768"/>
          <a:ext cx="66484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08012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71053219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за 2019. </a:t>
            </a:r>
            <a:r>
              <a:rPr lang="sr-Cyrl-RS" sz="1700" dirty="0"/>
              <a:t>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о буџету општине 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2019. </a:t>
            </a:r>
            <a:r>
              <a:rPr lang="sr-Cyrl-RS" sz="1700" dirty="0"/>
              <a:t>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1.993.789.612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/>
              <a:t>динара, пренета средства из ранијих година у износу од </a:t>
            </a:r>
            <a:r>
              <a:rPr lang="sr-Cyrl-RS" sz="1700" dirty="0" smtClean="0"/>
              <a:t>258.794.837 динара и средства из осталих извора у износу </a:t>
            </a:r>
            <a:r>
              <a:rPr lang="sr-Cyrl-RS" sz="1700" smtClean="0"/>
              <a:t>од 54.415.551 </a:t>
            </a:r>
            <a:r>
              <a:rPr lang="sr-Cyrl-RS" sz="1700" dirty="0" smtClean="0"/>
              <a:t>динара.</a:t>
            </a:r>
            <a:endParaRPr lang="sr-Cyrl-R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61454668"/>
              </p:ext>
            </p:extLst>
          </p:nvPr>
        </p:nvGraphicFramePr>
        <p:xfrm>
          <a:off x="971600" y="4452264"/>
          <a:ext cx="7272808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xmlns="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2.307.000.000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3672</TotalTime>
  <Words>1831</Words>
  <Application>Microsoft Office PowerPoint</Application>
  <PresentationFormat>On-screen Show (4:3)</PresentationFormat>
  <Paragraphs>410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Angles</vt:lpstr>
      <vt:lpstr>PowerPoint Presentation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2019. годину</vt:lpstr>
      <vt:lpstr>Структура планираних прихода и примања за 2019. годину</vt:lpstr>
      <vt:lpstr>Шта се променило у односу на 2018. годину?</vt:lpstr>
      <vt:lpstr>На шта се троше јавна средства?</vt:lpstr>
      <vt:lpstr>PowerPoint Presentation</vt:lpstr>
      <vt:lpstr>Структура планираних расхода и издатака                         буџета за 2019. годину-РЕБАЛАНС II</vt:lpstr>
      <vt:lpstr>Структура планираних расхода и издатака буџета за 2019. годину</vt:lpstr>
      <vt:lpstr>Шта се променило у односу на 2018. годину?</vt:lpstr>
      <vt:lpstr>Расходи буџета по програмима</vt:lpstr>
      <vt:lpstr>Структура расхода по буџетским                          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Најважнији пројекти од интереса за локалну заједницу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Ruz</cp:lastModifiedBy>
  <cp:revision>405</cp:revision>
  <cp:lastPrinted>2018-01-29T14:26:33Z</cp:lastPrinted>
  <dcterms:created xsi:type="dcterms:W3CDTF">2006-08-16T00:00:00Z</dcterms:created>
  <dcterms:modified xsi:type="dcterms:W3CDTF">2019-12-03T06:48:31Z</dcterms:modified>
</cp:coreProperties>
</file>